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7" r:id="rId2"/>
    <p:sldId id="258" r:id="rId3"/>
    <p:sldId id="264" r:id="rId4"/>
    <p:sldId id="265" r:id="rId5"/>
    <p:sldId id="259" r:id="rId6"/>
    <p:sldId id="271" r:id="rId7"/>
    <p:sldId id="272" r:id="rId8"/>
    <p:sldId id="275" r:id="rId9"/>
    <p:sldId id="263" r:id="rId10"/>
    <p:sldId id="273" r:id="rId11"/>
    <p:sldId id="268" r:id="rId12"/>
    <p:sldId id="260" r:id="rId13"/>
    <p:sldId id="261" r:id="rId14"/>
    <p:sldId id="269" r:id="rId15"/>
    <p:sldId id="274" r:id="rId16"/>
    <p:sldId id="262" r:id="rId17"/>
    <p:sldId id="276" r:id="rId18"/>
    <p:sldId id="277" r:id="rId19"/>
    <p:sldId id="278" r:id="rId20"/>
    <p:sldId id="279" r:id="rId21"/>
    <p:sldId id="280" r:id="rId22"/>
    <p:sldId id="281" r:id="rId23"/>
  </p:sldIdLst>
  <p:sldSz cx="9144000" cy="6858000" type="screen4x3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C2EDFA1F-2334-4476-98B5-EF20FA3A090A}" type="datetimeFigureOut">
              <a:rPr lang="en-GB" smtClean="0"/>
              <a:pPr/>
              <a:t>01/04/2011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BFB9825A-47A9-434C-AB82-771BF9BC26AC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Comparison of sequences and structures have had a central role in bioinformatics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5F17AB-13CE-4FDD-A3E1-A68A809BDD20}" type="slidenum">
              <a:rPr lang="en-GB" smtClean="0"/>
              <a:pPr/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The closer the two species, the larger C gets, the smaller theta, -&gt;</a:t>
            </a:r>
            <a:r>
              <a:rPr lang="en-GB" baseline="0" dirty="0" smtClean="0"/>
              <a:t> less weight on sequence similarity 	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B9825A-47A9-434C-AB82-771BF9BC26AC}" type="slidenum">
              <a:rPr lang="en-GB" smtClean="0"/>
              <a:pPr/>
              <a:t>6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Please put</a:t>
            </a:r>
            <a:r>
              <a:rPr lang="en-GB" baseline="0" dirty="0" smtClean="0"/>
              <a:t> only 2 graphs  theta  = auto  theta = 1</a:t>
            </a:r>
          </a:p>
          <a:p>
            <a:endParaRPr lang="en-GB" baseline="0" dirty="0" smtClean="0"/>
          </a:p>
          <a:p>
            <a:r>
              <a:rPr lang="en-GB" baseline="0" dirty="0" smtClean="0"/>
              <a:t>Need to have larger text for axes. Maybe transfer to excel to do graphs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AC8832-14DD-4E0F-BFAE-8E939E99F940}" type="slidenum">
              <a:rPr lang="en-GB" smtClean="0"/>
              <a:pPr/>
              <a:t>11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AC8832-14DD-4E0F-BFAE-8E939E99F940}" type="slidenum">
              <a:rPr lang="en-GB" smtClean="0"/>
              <a:pPr/>
              <a:t>12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AC8832-14DD-4E0F-BFAE-8E939E99F940}" type="slidenum">
              <a:rPr lang="en-GB" smtClean="0"/>
              <a:pPr/>
              <a:t>13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GB" dirty="0" smtClean="0"/>
              <a:t> Clustering conserved network of human PIN by protein functions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  Assess overlap of clusters with known protein complexes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  Map clusters to yeast PIN, check overlap with known complexes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  Assess functional correspondence of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B9825A-47A9-434C-AB82-771BF9BC26AC}" type="slidenum">
              <a:rPr lang="en-GB" smtClean="0"/>
              <a:pPr/>
              <a:t>14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Change graph and text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AC8832-14DD-4E0F-BFAE-8E939E99F940}" type="slidenum">
              <a:rPr lang="en-GB" smtClean="0"/>
              <a:pPr/>
              <a:t>21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9AD9E-27ED-4DA0-82A8-45E43CAD893B}" type="datetimeFigureOut">
              <a:rPr lang="en-GB" smtClean="0"/>
              <a:pPr/>
              <a:t>01/04/2011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D14A-7814-4EC6-9CDC-4E7CE22A1C8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9AD9E-27ED-4DA0-82A8-45E43CAD893B}" type="datetimeFigureOut">
              <a:rPr lang="en-GB" smtClean="0"/>
              <a:pPr/>
              <a:t>01/04/2011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D14A-7814-4EC6-9CDC-4E7CE22A1C8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9AD9E-27ED-4DA0-82A8-45E43CAD893B}" type="datetimeFigureOut">
              <a:rPr lang="en-GB" smtClean="0"/>
              <a:pPr/>
              <a:t>01/04/2011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D14A-7814-4EC6-9CDC-4E7CE22A1C8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9AD9E-27ED-4DA0-82A8-45E43CAD893B}" type="datetimeFigureOut">
              <a:rPr lang="en-GB" smtClean="0"/>
              <a:pPr/>
              <a:t>01/04/2011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D14A-7814-4EC6-9CDC-4E7CE22A1C8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9AD9E-27ED-4DA0-82A8-45E43CAD893B}" type="datetimeFigureOut">
              <a:rPr lang="en-GB" smtClean="0"/>
              <a:pPr/>
              <a:t>01/04/2011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D14A-7814-4EC6-9CDC-4E7CE22A1C8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9AD9E-27ED-4DA0-82A8-45E43CAD893B}" type="datetimeFigureOut">
              <a:rPr lang="en-GB" smtClean="0"/>
              <a:pPr/>
              <a:t>01/04/2011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D14A-7814-4EC6-9CDC-4E7CE22A1C8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9AD9E-27ED-4DA0-82A8-45E43CAD893B}" type="datetimeFigureOut">
              <a:rPr lang="en-GB" smtClean="0"/>
              <a:pPr/>
              <a:t>01/04/2011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D14A-7814-4EC6-9CDC-4E7CE22A1C8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9AD9E-27ED-4DA0-82A8-45E43CAD893B}" type="datetimeFigureOut">
              <a:rPr lang="en-GB" smtClean="0"/>
              <a:pPr/>
              <a:t>01/04/2011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D14A-7814-4EC6-9CDC-4E7CE22A1C8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9AD9E-27ED-4DA0-82A8-45E43CAD893B}" type="datetimeFigureOut">
              <a:rPr lang="en-GB" smtClean="0"/>
              <a:pPr/>
              <a:t>01/04/2011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D14A-7814-4EC6-9CDC-4E7CE22A1C8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9AD9E-27ED-4DA0-82A8-45E43CAD893B}" type="datetimeFigureOut">
              <a:rPr lang="en-GB" smtClean="0"/>
              <a:pPr/>
              <a:t>01/04/2011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D14A-7814-4EC6-9CDC-4E7CE22A1C8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9AD9E-27ED-4DA0-82A8-45E43CAD893B}" type="datetimeFigureOut">
              <a:rPr lang="en-GB" smtClean="0"/>
              <a:pPr/>
              <a:t>01/04/2011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D14A-7814-4EC6-9CDC-4E7CE22A1C8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F9AD9E-27ED-4DA0-82A8-45E43CAD893B}" type="datetimeFigureOut">
              <a:rPr lang="en-GB" smtClean="0"/>
              <a:pPr/>
              <a:t>01/04/2011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6BD14A-7814-4EC6-9CDC-4E7CE22A1C8A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inparanoid.sbc.su.se/cgi-bin/index.cgi" TargetMode="External"/><Relationship Id="rId2" Type="http://schemas.openxmlformats.org/officeDocument/2006/relationships/hyperlink" Target="http://www.ncbi.nlm.nih.gov/homologene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7624" y="1052736"/>
            <a:ext cx="7406640" cy="1472184"/>
          </a:xfrm>
        </p:spPr>
        <p:txBody>
          <a:bodyPr>
            <a:normAutofit fontScale="90000"/>
          </a:bodyPr>
          <a:lstStyle/>
          <a:p>
            <a:pPr algn="r"/>
            <a:r>
              <a:rPr lang="en-GB" dirty="0" smtClean="0"/>
              <a:t>PINALOG </a:t>
            </a:r>
            <a:br>
              <a:rPr lang="en-GB" dirty="0" smtClean="0"/>
            </a:br>
            <a:r>
              <a:rPr lang="en-GB" sz="3600" dirty="0" smtClean="0"/>
              <a:t>Protein Interaction Network Alignment </a:t>
            </a:r>
            <a:br>
              <a:rPr lang="en-GB" sz="3600" dirty="0" smtClean="0"/>
            </a:br>
            <a:r>
              <a:rPr lang="en-GB" sz="3600" dirty="0" smtClean="0"/>
              <a:t>and its implication in function prediction and complex detection</a:t>
            </a:r>
            <a:endParaRPr lang="en-GB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87624" y="2852936"/>
            <a:ext cx="7406640" cy="1752600"/>
          </a:xfrm>
        </p:spPr>
        <p:txBody>
          <a:bodyPr>
            <a:normAutofit fontScale="85000" lnSpcReduction="20000"/>
          </a:bodyPr>
          <a:lstStyle/>
          <a:p>
            <a:r>
              <a:rPr lang="en-GB" dirty="0" smtClean="0"/>
              <a:t>Hang Phan</a:t>
            </a:r>
          </a:p>
          <a:p>
            <a:r>
              <a:rPr lang="en-GB" dirty="0" smtClean="0"/>
              <a:t>Prof. Michael J.E. Sternberg</a:t>
            </a:r>
          </a:p>
          <a:p>
            <a:r>
              <a:rPr lang="en-GB" i="1" dirty="0" smtClean="0"/>
              <a:t>Division of Molecular Biosciences </a:t>
            </a:r>
          </a:p>
          <a:p>
            <a:r>
              <a:rPr lang="en-GB" i="1" dirty="0" smtClean="0"/>
              <a:t>Imperial College London</a:t>
            </a:r>
            <a:endParaRPr lang="en-GB" i="1" dirty="0"/>
          </a:p>
        </p:txBody>
      </p:sp>
      <p:pic>
        <p:nvPicPr>
          <p:cNvPr id="4" name="Picture 85" descr="IMP_ML_2CS_P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5404157"/>
            <a:ext cx="4032448" cy="1193195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203848" y="4509120"/>
            <a:ext cx="31704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PhD Research Day April 1</a:t>
            </a:r>
            <a:r>
              <a:rPr lang="en-GB" baseline="30000" dirty="0" smtClean="0"/>
              <a:t>st</a:t>
            </a:r>
            <a:r>
              <a:rPr lang="en-GB" dirty="0" smtClean="0"/>
              <a:t> 2011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Alignment results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95535" y="1988840"/>
          <a:ext cx="8352930" cy="2723467"/>
        </p:xfrm>
        <a:graphic>
          <a:graphicData uri="http://schemas.openxmlformats.org/drawingml/2006/table">
            <a:tbl>
              <a:tblPr/>
              <a:tblGrid>
                <a:gridCol w="1670586"/>
                <a:gridCol w="1670586"/>
                <a:gridCol w="1670586"/>
                <a:gridCol w="1670586"/>
                <a:gridCol w="1670586"/>
              </a:tblGrid>
              <a:tr h="101307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latin typeface="Times New Roman"/>
                          <a:ea typeface="MS Mincho"/>
                          <a:cs typeface="Times New Roman"/>
                        </a:rPr>
                        <a:t/>
                      </a:r>
                      <a:br>
                        <a:rPr lang="en-GB" sz="2000" dirty="0">
                          <a:latin typeface="Times New Roman"/>
                          <a:ea typeface="MS Mincho"/>
                          <a:cs typeface="Times New Roman"/>
                        </a:rPr>
                      </a:br>
                      <a:endParaRPr lang="en-GB" sz="2000" dirty="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latin typeface="Times New Roman"/>
                          <a:ea typeface="MS Mincho"/>
                          <a:cs typeface="Times New Roman"/>
                        </a:rPr>
                        <a:t>N pairs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latin typeface="Times New Roman"/>
                          <a:ea typeface="MS Mincho"/>
                          <a:cs typeface="Times New Roman"/>
                        </a:rPr>
                        <a:t>N conserved interaction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latin typeface="Times New Roman"/>
                          <a:ea typeface="MS Mincho"/>
                          <a:cs typeface="Times New Roman"/>
                        </a:rPr>
                        <a:t>N Homologene pairs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latin typeface="Times New Roman"/>
                          <a:ea typeface="MS Mincho"/>
                          <a:cs typeface="Times New Roman"/>
                        </a:rPr>
                        <a:t>N Inparanoid pairs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653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i="1" dirty="0">
                          <a:latin typeface="Times New Roman"/>
                          <a:ea typeface="MS Mincho"/>
                          <a:cs typeface="Times New Roman"/>
                        </a:rPr>
                        <a:t>PINALOG_1</a:t>
                      </a:r>
                      <a:endParaRPr lang="en-GB" sz="2000" dirty="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000" dirty="0">
                          <a:solidFill>
                            <a:srgbClr val="000000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3,949</a:t>
                      </a:r>
                      <a:endParaRPr lang="en-GB" sz="2000" dirty="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000">
                          <a:solidFill>
                            <a:srgbClr val="000000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3,388</a:t>
                      </a:r>
                      <a:endParaRPr lang="en-GB" sz="20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000">
                          <a:solidFill>
                            <a:srgbClr val="000000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770</a:t>
                      </a:r>
                      <a:endParaRPr lang="en-GB" sz="20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000" dirty="0">
                          <a:solidFill>
                            <a:srgbClr val="000000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497</a:t>
                      </a:r>
                      <a:endParaRPr lang="en-GB" sz="2000" dirty="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432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i="1" dirty="0">
                          <a:latin typeface="Times New Roman"/>
                          <a:ea typeface="MS Mincho"/>
                          <a:cs typeface="Times New Roman"/>
                        </a:rPr>
                        <a:t>PINALOG  auto</a:t>
                      </a:r>
                      <a:endParaRPr lang="en-GB" sz="2000" dirty="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000" dirty="0">
                          <a:solidFill>
                            <a:srgbClr val="000000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5,223</a:t>
                      </a:r>
                      <a:endParaRPr lang="en-GB" sz="2000" dirty="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000">
                          <a:solidFill>
                            <a:srgbClr val="000000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3,319</a:t>
                      </a:r>
                      <a:endParaRPr lang="en-GB" sz="20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000">
                          <a:solidFill>
                            <a:srgbClr val="000000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697</a:t>
                      </a:r>
                      <a:endParaRPr lang="en-GB" sz="20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000" dirty="0">
                          <a:solidFill>
                            <a:srgbClr val="000000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454</a:t>
                      </a:r>
                      <a:endParaRPr lang="en-GB" sz="2000" dirty="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432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latin typeface="Times New Roman"/>
                          <a:ea typeface="MS Mincho"/>
                          <a:cs typeface="Times New Roman"/>
                        </a:rPr>
                        <a:t>IsoRank</a:t>
                      </a:r>
                      <a:endParaRPr lang="en-GB" sz="2000" dirty="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000" dirty="0">
                          <a:solidFill>
                            <a:srgbClr val="000000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5,674</a:t>
                      </a:r>
                      <a:endParaRPr lang="en-GB" sz="2000" dirty="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000">
                          <a:solidFill>
                            <a:srgbClr val="000000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717</a:t>
                      </a:r>
                      <a:endParaRPr lang="en-GB" sz="20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000">
                          <a:solidFill>
                            <a:srgbClr val="000000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227</a:t>
                      </a:r>
                      <a:endParaRPr lang="en-GB" sz="20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000" dirty="0">
                          <a:solidFill>
                            <a:srgbClr val="000000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165</a:t>
                      </a:r>
                      <a:endParaRPr lang="en-GB" sz="2000" dirty="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339752" y="1340768"/>
            <a:ext cx="434554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 smtClean="0">
                <a:solidFill>
                  <a:srgbClr val="7030A0"/>
                </a:solidFill>
              </a:rPr>
              <a:t>HUMAN vs. YEAST PIN</a:t>
            </a:r>
            <a:endParaRPr lang="en-GB" sz="3600" dirty="0">
              <a:solidFill>
                <a:srgbClr val="7030A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355977" y="5302949"/>
            <a:ext cx="44644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accent4">
                    <a:lumMod val="75000"/>
                  </a:schemeClr>
                </a:solidFill>
              </a:rPr>
              <a:t>Homologene : </a:t>
            </a:r>
            <a:r>
              <a:rPr lang="en-GB" dirty="0" smtClean="0">
                <a:hlinkClick r:id="rId2"/>
              </a:rPr>
              <a:t>http://www.ncbi.nlm.nih.gov/homologene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4355977" y="5877272"/>
            <a:ext cx="44003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accent4">
                    <a:lumMod val="75000"/>
                  </a:schemeClr>
                </a:solidFill>
              </a:rPr>
              <a:t>Inparanoid:</a:t>
            </a:r>
          </a:p>
          <a:p>
            <a:r>
              <a:rPr lang="en-GB" dirty="0" smtClean="0">
                <a:hlinkClick r:id="rId3"/>
              </a:rPr>
              <a:t>http://inparanoid.sbc.su.se/cgi-bin/index.cgi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395536" y="4941168"/>
            <a:ext cx="367240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i="1" dirty="0" smtClean="0"/>
              <a:t>PINALOG_1</a:t>
            </a:r>
            <a:r>
              <a:rPr lang="en-GB" b="1" dirty="0" smtClean="0"/>
              <a:t>:</a:t>
            </a:r>
            <a:r>
              <a:rPr lang="en-GB" dirty="0" smtClean="0"/>
              <a:t> PINALOG using sequence and network topology</a:t>
            </a:r>
          </a:p>
          <a:p>
            <a:r>
              <a:rPr lang="en-GB" b="1" i="1" dirty="0" smtClean="0"/>
              <a:t>PINALOG auto:</a:t>
            </a:r>
            <a:r>
              <a:rPr lang="en-GB" i="1" dirty="0" smtClean="0"/>
              <a:t> </a:t>
            </a:r>
            <a:r>
              <a:rPr lang="en-GB" dirty="0" smtClean="0"/>
              <a:t>PINALOG also using  function in alignment</a:t>
            </a:r>
            <a:endParaRPr lang="en-GB" i="1" dirty="0" smtClean="0"/>
          </a:p>
          <a:p>
            <a:r>
              <a:rPr lang="en-GB" b="1" i="1" dirty="0" smtClean="0"/>
              <a:t>IsoRank:</a:t>
            </a:r>
            <a:r>
              <a:rPr lang="en-GB" i="1" dirty="0" smtClean="0"/>
              <a:t> Singh et al.</a:t>
            </a:r>
            <a:r>
              <a:rPr lang="pl-PL" i="1" dirty="0" smtClean="0"/>
              <a:t> Proc. Natl. Acad. Sci. USA</a:t>
            </a:r>
            <a:r>
              <a:rPr lang="pl-PL" dirty="0" smtClean="0"/>
              <a:t>, 105:12763-12768.</a:t>
            </a:r>
            <a:endParaRPr lang="en-GB" i="1" dirty="0"/>
          </a:p>
        </p:txBody>
      </p:sp>
      <p:sp>
        <p:nvSpPr>
          <p:cNvPr id="9" name="TextBox 8"/>
          <p:cNvSpPr txBox="1"/>
          <p:nvPr/>
        </p:nvSpPr>
        <p:spPr>
          <a:xfrm>
            <a:off x="4355976" y="4941168"/>
            <a:ext cx="41335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err="1" smtClean="0"/>
              <a:t>Automaticcally</a:t>
            </a:r>
            <a:r>
              <a:rPr lang="en-GB" b="1" dirty="0" smtClean="0"/>
              <a:t> detected  </a:t>
            </a:r>
            <a:r>
              <a:rPr lang="en-GB" b="1" dirty="0" err="1" smtClean="0"/>
              <a:t>ortholog</a:t>
            </a:r>
            <a:r>
              <a:rPr lang="en-GB" b="1" dirty="0" smtClean="0"/>
              <a:t> groups</a:t>
            </a:r>
            <a:endParaRPr lang="en-GB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32656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Function similarity of mapped protein pairs</a:t>
            </a:r>
            <a:endParaRPr lang="en-GB" dirty="0"/>
          </a:p>
        </p:txBody>
      </p:sp>
      <p:pic>
        <p:nvPicPr>
          <p:cNvPr id="1026" name="Chart 1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640" y="1988840"/>
            <a:ext cx="5962650" cy="333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Conserved graphs</a:t>
            </a:r>
            <a:endParaRPr lang="en-GB" dirty="0"/>
          </a:p>
        </p:txBody>
      </p:sp>
      <p:pic>
        <p:nvPicPr>
          <p:cNvPr id="4" name="Content Placeholder 3" descr="isorankdata_hy_a0.7.conservedgraph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115616" y="3140968"/>
            <a:ext cx="3506386" cy="3314584"/>
          </a:xfrm>
        </p:spPr>
      </p:pic>
      <p:pic>
        <p:nvPicPr>
          <p:cNvPr id="5" name="Picture 4" descr="isorankdata_hy_auto_conservedgraph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076056" y="3140968"/>
            <a:ext cx="3635896" cy="331257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115616" y="1556792"/>
            <a:ext cx="25791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err="1" smtClean="0"/>
              <a:t>IsoRank</a:t>
            </a:r>
            <a:r>
              <a:rPr lang="en-GB" dirty="0" smtClean="0"/>
              <a:t>  conserved graph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5004048" y="1556792"/>
            <a:ext cx="27767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PINALOG conserved graph</a:t>
            </a:r>
            <a:endParaRPr lang="en-GB" dirty="0"/>
          </a:p>
        </p:txBody>
      </p:sp>
      <p:sp>
        <p:nvSpPr>
          <p:cNvPr id="11" name="TextBox 10"/>
          <p:cNvSpPr txBox="1"/>
          <p:nvPr/>
        </p:nvSpPr>
        <p:spPr>
          <a:xfrm>
            <a:off x="1043608" y="2204864"/>
            <a:ext cx="34547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rgbClr val="982135"/>
                </a:solidFill>
              </a:rPr>
              <a:t>No large networks </a:t>
            </a:r>
            <a:r>
              <a:rPr lang="en-GB" dirty="0" err="1" smtClean="0">
                <a:solidFill>
                  <a:srgbClr val="982135"/>
                </a:solidFill>
              </a:rPr>
              <a:t>equivalenced</a:t>
            </a:r>
            <a:endParaRPr lang="en-GB" dirty="0">
              <a:solidFill>
                <a:srgbClr val="982135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115616" y="1844824"/>
            <a:ext cx="27172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b"/>
            <a:r>
              <a:rPr lang="en-GB" dirty="0" smtClean="0">
                <a:solidFill>
                  <a:srgbClr val="000000"/>
                </a:solidFill>
                <a:latin typeface="Calibri"/>
              </a:rPr>
              <a:t>717 conserved interactions</a:t>
            </a:r>
            <a:endParaRPr lang="en-GB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076056" y="2060848"/>
            <a:ext cx="28919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b"/>
            <a:r>
              <a:rPr lang="en-GB" dirty="0" smtClean="0">
                <a:solidFill>
                  <a:srgbClr val="000000"/>
                </a:solidFill>
                <a:latin typeface="Calibri"/>
              </a:rPr>
              <a:t>3,388 conserved interactions</a:t>
            </a:r>
            <a:endParaRPr lang="en-GB" dirty="0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Function prediction by PINALOG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sz="2600" dirty="0" smtClean="0"/>
              <a:t>Comparison with PSI-BLAST prediction for GO Biological Process </a:t>
            </a:r>
          </a:p>
          <a:p>
            <a:r>
              <a:rPr lang="en-GB" sz="2600" dirty="0" smtClean="0"/>
              <a:t>PINALOG prediction from yeast </a:t>
            </a:r>
            <a:r>
              <a:rPr lang="en-GB" sz="2600" dirty="0" err="1" smtClean="0"/>
              <a:t>interactome</a:t>
            </a:r>
            <a:r>
              <a:rPr lang="en-GB" sz="2600" dirty="0" smtClean="0"/>
              <a:t>, PSI-BLAST prediction from entire UniprotKB</a:t>
            </a:r>
          </a:p>
          <a:p>
            <a:endParaRPr lang="en-GB" sz="2600" dirty="0" smtClean="0"/>
          </a:p>
          <a:p>
            <a:endParaRPr lang="en-GB" sz="2600" dirty="0" smtClean="0"/>
          </a:p>
          <a:p>
            <a:endParaRPr lang="en-GB" sz="2600" dirty="0" smtClean="0"/>
          </a:p>
          <a:p>
            <a:endParaRPr lang="en-GB" sz="2600" dirty="0" smtClean="0"/>
          </a:p>
          <a:p>
            <a:endParaRPr lang="en-GB" sz="2600" dirty="0" smtClean="0"/>
          </a:p>
          <a:p>
            <a:r>
              <a:rPr lang="en-GB" sz="2600" dirty="0" smtClean="0"/>
              <a:t>Better Recall at the similar level of Precision</a:t>
            </a:r>
          </a:p>
        </p:txBody>
      </p:sp>
      <p:pic>
        <p:nvPicPr>
          <p:cNvPr id="4098" name="Picture 2" descr="\mbox{Precision}=\frac{tp}{tp+fp} \, 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12160" y="3501008"/>
            <a:ext cx="2474451" cy="648072"/>
          </a:xfrm>
          <a:prstGeom prst="rect">
            <a:avLst/>
          </a:prstGeom>
          <a:noFill/>
        </p:spPr>
      </p:pic>
      <p:pic>
        <p:nvPicPr>
          <p:cNvPr id="4100" name="Picture 4" descr="\mbox{Recall}=\frac{tp}{tp+fn} \, 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84168" y="4293096"/>
            <a:ext cx="2372985" cy="720080"/>
          </a:xfrm>
          <a:prstGeom prst="rect">
            <a:avLst/>
          </a:prstGeom>
          <a:noFill/>
        </p:spPr>
      </p:pic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1331640" y="3645024"/>
          <a:ext cx="4536503" cy="1188132"/>
        </p:xfrm>
        <a:graphic>
          <a:graphicData uri="http://schemas.openxmlformats.org/drawingml/2006/table">
            <a:tbl>
              <a:tblPr/>
              <a:tblGrid>
                <a:gridCol w="1905732"/>
                <a:gridCol w="1310191"/>
                <a:gridCol w="1320580"/>
              </a:tblGrid>
              <a:tr h="396044">
                <a:tc>
                  <a:txBody>
                    <a:bodyPr/>
                    <a:lstStyle/>
                    <a:p>
                      <a:endParaRPr lang="en-GB" sz="2000" b="1" dirty="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 i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PINALOG </a:t>
                      </a:r>
                      <a:endParaRPr lang="en-GB" sz="2000" b="1" dirty="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 err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PsiBlast</a:t>
                      </a:r>
                      <a:endParaRPr lang="en-GB" sz="2000" b="1" dirty="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04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Recall</a:t>
                      </a:r>
                      <a:endParaRPr lang="en-GB" sz="2000" b="1" dirty="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0.14</a:t>
                      </a:r>
                      <a:endParaRPr lang="en-GB" sz="2000" b="1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0.07</a:t>
                      </a:r>
                      <a:endParaRPr lang="en-GB" sz="2000" b="1" dirty="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04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Precision</a:t>
                      </a:r>
                      <a:endParaRPr lang="en-GB" sz="2000" b="1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0.28</a:t>
                      </a:r>
                      <a:endParaRPr lang="en-GB" sz="2000" b="1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0.29</a:t>
                      </a:r>
                      <a:endParaRPr lang="en-GB" sz="2000" b="1" dirty="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Conserved network analysis (1)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611560" y="3789040"/>
          <a:ext cx="7776863" cy="1851294"/>
        </p:xfrm>
        <a:graphic>
          <a:graphicData uri="http://schemas.openxmlformats.org/drawingml/2006/table">
            <a:tbl>
              <a:tblPr/>
              <a:tblGrid>
                <a:gridCol w="2972447"/>
                <a:gridCol w="1132009"/>
                <a:gridCol w="1140159"/>
                <a:gridCol w="1489299"/>
                <a:gridCol w="1042949"/>
              </a:tblGrid>
              <a:tr h="11103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Human CORUM Core complexes </a:t>
                      </a:r>
                      <a:endParaRPr lang="en-GB" sz="1800" dirty="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number of complexes</a:t>
                      </a:r>
                      <a:endParaRPr lang="en-GB" sz="1800" dirty="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number of proteins in clusters</a:t>
                      </a:r>
                      <a:endParaRPr lang="en-GB" sz="1800" dirty="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number of proteins in complexes</a:t>
                      </a:r>
                      <a:endParaRPr lang="en-GB" sz="1800" dirty="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coverage rate</a:t>
                      </a:r>
                      <a:endParaRPr lang="en-GB" sz="18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4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i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PINALOG auto </a:t>
                      </a:r>
                      <a:r>
                        <a:rPr lang="en-GB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all complexes</a:t>
                      </a:r>
                      <a:endParaRPr lang="en-GB" sz="18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251</a:t>
                      </a:r>
                      <a:endParaRPr lang="en-GB" sz="18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1,179</a:t>
                      </a:r>
                      <a:endParaRPr lang="en-GB" sz="18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1,471</a:t>
                      </a:r>
                      <a:endParaRPr lang="en-GB" sz="18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0.80</a:t>
                      </a:r>
                      <a:endParaRPr lang="en-GB" sz="18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704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i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PINALOG_1</a:t>
                      </a:r>
                      <a:r>
                        <a:rPr lang="en-GB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all complexes</a:t>
                      </a:r>
                      <a:endParaRPr lang="en-GB" sz="1800" dirty="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223</a:t>
                      </a:r>
                      <a:endParaRPr lang="en-GB" sz="18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914</a:t>
                      </a:r>
                      <a:endParaRPr lang="en-GB" sz="18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1,131</a:t>
                      </a:r>
                      <a:endParaRPr lang="en-GB" sz="18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0.81</a:t>
                      </a:r>
                      <a:endParaRPr lang="en-GB" sz="1800" dirty="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827584" y="1412776"/>
            <a:ext cx="7200800" cy="156966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GB" sz="2400" dirty="0" smtClean="0"/>
              <a:t>  Cluster conserved network of human PIN by protein function</a:t>
            </a:r>
          </a:p>
          <a:p>
            <a:pPr>
              <a:buFont typeface="Arial" pitchFamily="34" charset="0"/>
              <a:buChar char="•"/>
            </a:pPr>
            <a:r>
              <a:rPr lang="en-GB" sz="2400" dirty="0" smtClean="0"/>
              <a:t>  Assess overlap of clusters with known protein complexes in CORUM database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Conserved network analysis(2)</a:t>
            </a:r>
            <a:endParaRPr lang="en-GB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204864"/>
            <a:ext cx="4104456" cy="37393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4008" y="2060848"/>
            <a:ext cx="4219521" cy="3528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2411760" y="2636912"/>
            <a:ext cx="7704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PA700</a:t>
            </a:r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395536" y="3212976"/>
            <a:ext cx="17093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20S proteasome</a:t>
            </a:r>
            <a:endParaRPr lang="en-GB" dirty="0"/>
          </a:p>
        </p:txBody>
      </p:sp>
      <p:sp>
        <p:nvSpPr>
          <p:cNvPr id="11" name="TextBox 10"/>
          <p:cNvSpPr txBox="1"/>
          <p:nvPr/>
        </p:nvSpPr>
        <p:spPr>
          <a:xfrm>
            <a:off x="6667793" y="2492896"/>
            <a:ext cx="18065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19/22S Regulator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4939601" y="2852936"/>
            <a:ext cx="17093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20S proteasome</a:t>
            </a:r>
            <a:endParaRPr lang="en-GB" dirty="0"/>
          </a:p>
        </p:txBody>
      </p:sp>
      <p:sp>
        <p:nvSpPr>
          <p:cNvPr id="13" name="TextBox 12"/>
          <p:cNvSpPr txBox="1"/>
          <p:nvPr/>
        </p:nvSpPr>
        <p:spPr>
          <a:xfrm>
            <a:off x="1187624" y="1556792"/>
            <a:ext cx="319683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HUMAN – Cluster 12</a:t>
            </a:r>
            <a:endParaRPr lang="en-GB" sz="2800" dirty="0"/>
          </a:p>
        </p:txBody>
      </p:sp>
      <p:sp>
        <p:nvSpPr>
          <p:cNvPr id="14" name="TextBox 13"/>
          <p:cNvSpPr txBox="1"/>
          <p:nvPr/>
        </p:nvSpPr>
        <p:spPr>
          <a:xfrm>
            <a:off x="4932040" y="1537628"/>
            <a:ext cx="39760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YEAST – Map of cluster 12</a:t>
            </a:r>
            <a:endParaRPr lang="en-GB" sz="2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Conclusions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PINALOG is a novel network alignment focusing on functional equivalence. </a:t>
            </a:r>
          </a:p>
          <a:p>
            <a:r>
              <a:rPr lang="en-GB" dirty="0" smtClean="0"/>
              <a:t>Superior to IsoRank in quality of network alignment</a:t>
            </a:r>
          </a:p>
          <a:p>
            <a:r>
              <a:rPr lang="en-GB" dirty="0" smtClean="0"/>
              <a:t>Can predict components of protein complexes</a:t>
            </a:r>
          </a:p>
          <a:p>
            <a:r>
              <a:rPr lang="en-GB" dirty="0" smtClean="0"/>
              <a:t>Provide enhanced functional annotation in absence of homology</a:t>
            </a:r>
          </a:p>
          <a:p>
            <a:r>
              <a:rPr lang="en-GB" dirty="0" smtClean="0"/>
              <a:t>An alternative to network alignment methods for the bioinformatics community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Acknowledgement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 would like to thank the </a:t>
            </a:r>
            <a:r>
              <a:rPr lang="en-GB" dirty="0" err="1" smtClean="0"/>
              <a:t>Wellcome</a:t>
            </a:r>
            <a:r>
              <a:rPr lang="en-GB" dirty="0" smtClean="0"/>
              <a:t> Trust for generous funding</a:t>
            </a:r>
            <a:endParaRPr lang="en-GB" dirty="0"/>
          </a:p>
        </p:txBody>
      </p:sp>
      <p:pic>
        <p:nvPicPr>
          <p:cNvPr id="1026" name="Picture 2" descr="Wellcome Trus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2996952"/>
            <a:ext cx="6968952" cy="5760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3648" y="188640"/>
            <a:ext cx="7498080" cy="1143000"/>
          </a:xfrm>
        </p:spPr>
        <p:txBody>
          <a:bodyPr/>
          <a:lstStyle/>
          <a:p>
            <a:r>
              <a:rPr lang="en-GB" dirty="0" smtClean="0"/>
              <a:t>Comparison in biology</a:t>
            </a:r>
            <a:endParaRPr lang="en-GB" dirty="0"/>
          </a:p>
        </p:txBody>
      </p:sp>
      <p:pic>
        <p:nvPicPr>
          <p:cNvPr id="4" name="Picture 14" descr="2oai_LEE_2pls_2p4p-USE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03648" y="3645024"/>
            <a:ext cx="3000396" cy="26862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9" descr="RPLP0_90_ClustalW_aln"/>
          <p:cNvPicPr>
            <a:picLocks noChangeAspect="1" noChangeArrowheads="1"/>
          </p:cNvPicPr>
          <p:nvPr/>
        </p:nvPicPr>
        <p:blipFill>
          <a:blip r:embed="rId4" cstate="print"/>
          <a:srcRect r="32055"/>
          <a:stretch>
            <a:fillRect/>
          </a:stretch>
        </p:blipFill>
        <p:spPr bwMode="auto">
          <a:xfrm>
            <a:off x="1403648" y="1268760"/>
            <a:ext cx="2786082" cy="2316131"/>
          </a:xfrm>
          <a:prstGeom prst="rect">
            <a:avLst/>
          </a:prstGeom>
          <a:noFill/>
        </p:spPr>
      </p:pic>
      <p:pic>
        <p:nvPicPr>
          <p:cNvPr id="6" name="Picture 7" descr="yeast_pin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508104" y="1615802"/>
            <a:ext cx="3181350" cy="3181350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5408132" y="4941168"/>
            <a:ext cx="370037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Protein interaction network </a:t>
            </a:r>
          </a:p>
          <a:p>
            <a:pPr algn="ctr"/>
            <a:r>
              <a:rPr lang="en-GB" sz="2400" dirty="0" smtClean="0"/>
              <a:t>(PIN)</a:t>
            </a:r>
            <a:endParaRPr lang="en-GB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Function similarity by GO term</a:t>
            </a:r>
            <a:br>
              <a:rPr lang="en-GB" dirty="0" smtClean="0"/>
            </a:br>
            <a:r>
              <a:rPr lang="en-GB" dirty="0" smtClean="0"/>
              <a:t> semantic similarity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700808"/>
            <a:ext cx="8136904" cy="4464496"/>
          </a:xfrm>
        </p:spPr>
        <p:txBody>
          <a:bodyPr>
            <a:normAutofit/>
          </a:bodyPr>
          <a:lstStyle/>
          <a:p>
            <a:r>
              <a:rPr lang="en-GB" dirty="0" smtClean="0"/>
              <a:t>Semantic similarity(1): based on information content(IC) of terms</a:t>
            </a:r>
          </a:p>
          <a:p>
            <a:pPr lvl="1"/>
            <a:r>
              <a:rPr lang="en-GB" dirty="0" smtClean="0"/>
              <a:t>IC of term </a:t>
            </a:r>
            <a:r>
              <a:rPr lang="en-GB" i="1" dirty="0" smtClean="0"/>
              <a:t>c</a:t>
            </a:r>
            <a:r>
              <a:rPr lang="en-GB" dirty="0" smtClean="0"/>
              <a:t>:                       </a:t>
            </a:r>
            <a:r>
              <a:rPr lang="en-GB" dirty="0" smtClean="0"/>
              <a:t>  ,  </a:t>
            </a:r>
            <a:r>
              <a:rPr lang="en-GB" i="1" dirty="0" smtClean="0"/>
              <a:t>p(c) </a:t>
            </a:r>
            <a:r>
              <a:rPr lang="en-GB" dirty="0" smtClean="0"/>
              <a:t>is the freq. of </a:t>
            </a:r>
            <a:r>
              <a:rPr lang="en-GB" i="1" dirty="0" smtClean="0"/>
              <a:t>c</a:t>
            </a:r>
            <a:r>
              <a:rPr lang="en-GB" dirty="0" smtClean="0"/>
              <a:t> in the corpus</a:t>
            </a:r>
          </a:p>
          <a:p>
            <a:pPr lvl="1"/>
            <a:r>
              <a:rPr lang="en-GB" dirty="0" smtClean="0"/>
              <a:t>Similarity measures: </a:t>
            </a:r>
          </a:p>
          <a:p>
            <a:pPr lvl="2"/>
            <a:r>
              <a:rPr lang="en-GB" sz="2000" dirty="0" smtClean="0"/>
              <a:t>Relevance</a:t>
            </a:r>
            <a:r>
              <a:rPr lang="en-GB" sz="2000" dirty="0" smtClean="0"/>
              <a:t>:</a:t>
            </a:r>
          </a:p>
          <a:p>
            <a:endParaRPr lang="en-GB" dirty="0" smtClean="0"/>
          </a:p>
          <a:p>
            <a:r>
              <a:rPr lang="en-GB" i="1" dirty="0" err="1" smtClean="0"/>
              <a:t>c</a:t>
            </a:r>
            <a:r>
              <a:rPr lang="en-GB" i="1" baseline="-25000" dirty="0" err="1" smtClean="0"/>
              <a:t>A</a:t>
            </a:r>
            <a:r>
              <a:rPr lang="en-GB" i="1" dirty="0" smtClean="0"/>
              <a:t> </a:t>
            </a:r>
            <a:r>
              <a:rPr lang="en-GB" dirty="0" smtClean="0"/>
              <a:t>is the most informative common ancestor</a:t>
            </a:r>
          </a:p>
          <a:p>
            <a:pPr>
              <a:buNone/>
            </a:pPr>
            <a:endParaRPr lang="en-GB" dirty="0" smtClean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2843807" y="2492896"/>
          <a:ext cx="1944217" cy="432048"/>
        </p:xfrm>
        <a:graphic>
          <a:graphicData uri="http://schemas.openxmlformats.org/presentationml/2006/ole">
            <p:oleObj spid="_x0000_s39938" name="Equation" r:id="rId3" imgW="1091880" imgH="203040" progId="Equation.3">
              <p:embed/>
            </p:oleObj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3347864" y="4365104"/>
          <a:ext cx="3312368" cy="682625"/>
        </p:xfrm>
        <a:graphic>
          <a:graphicData uri="http://schemas.openxmlformats.org/presentationml/2006/ole">
            <p:oleObj spid="_x0000_s39942" name="Equation" r:id="rId4" imgW="2133360" imgH="431640" progId="Equation.3">
              <p:embed/>
            </p:oleObj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Semantic similarity examples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700808"/>
            <a:ext cx="8208912" cy="4896544"/>
          </a:xfrm>
        </p:spPr>
        <p:txBody>
          <a:bodyPr/>
          <a:lstStyle/>
          <a:p>
            <a:r>
              <a:rPr lang="en-GB" dirty="0" smtClean="0"/>
              <a:t>Total 500 proteins annotated</a:t>
            </a:r>
          </a:p>
          <a:p>
            <a:endParaRPr lang="en-GB" dirty="0" smtClean="0"/>
          </a:p>
        </p:txBody>
      </p:sp>
      <p:sp>
        <p:nvSpPr>
          <p:cNvPr id="19" name="Oval 18"/>
          <p:cNvSpPr/>
          <p:nvPr/>
        </p:nvSpPr>
        <p:spPr>
          <a:xfrm>
            <a:off x="0" y="6021288"/>
            <a:ext cx="1763688" cy="504056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Oval 19"/>
          <p:cNvSpPr/>
          <p:nvPr/>
        </p:nvSpPr>
        <p:spPr>
          <a:xfrm>
            <a:off x="1907704" y="6021288"/>
            <a:ext cx="1872208" cy="576064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val 20"/>
          <p:cNvSpPr/>
          <p:nvPr/>
        </p:nvSpPr>
        <p:spPr>
          <a:xfrm>
            <a:off x="107504" y="4581128"/>
            <a:ext cx="1656184" cy="648072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/>
          <p:cNvSpPr/>
          <p:nvPr/>
        </p:nvSpPr>
        <p:spPr>
          <a:xfrm>
            <a:off x="2339752" y="4653136"/>
            <a:ext cx="1512168" cy="648072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Oval 22"/>
          <p:cNvSpPr/>
          <p:nvPr/>
        </p:nvSpPr>
        <p:spPr>
          <a:xfrm>
            <a:off x="755576" y="2924944"/>
            <a:ext cx="1296144" cy="648072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5" name="Straight Arrow Connector 24"/>
          <p:cNvCxnSpPr>
            <a:stCxn id="19" idx="0"/>
            <a:endCxn id="21" idx="4"/>
          </p:cNvCxnSpPr>
          <p:nvPr/>
        </p:nvCxnSpPr>
        <p:spPr>
          <a:xfrm rot="5400000" flipH="1" flipV="1">
            <a:off x="512676" y="5598368"/>
            <a:ext cx="792088" cy="53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20" idx="0"/>
            <a:endCxn id="21" idx="5"/>
          </p:cNvCxnSpPr>
          <p:nvPr/>
        </p:nvCxnSpPr>
        <p:spPr>
          <a:xfrm rot="16200000" flipV="1">
            <a:off x="1738979" y="4916458"/>
            <a:ext cx="886996" cy="13226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20" idx="0"/>
            <a:endCxn id="22" idx="4"/>
          </p:cNvCxnSpPr>
          <p:nvPr/>
        </p:nvCxnSpPr>
        <p:spPr>
          <a:xfrm rot="5400000" flipH="1" flipV="1">
            <a:off x="2609782" y="5535234"/>
            <a:ext cx="720080" cy="2520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21" idx="0"/>
            <a:endCxn id="23" idx="4"/>
          </p:cNvCxnSpPr>
          <p:nvPr/>
        </p:nvCxnSpPr>
        <p:spPr>
          <a:xfrm rot="5400000" flipH="1" flipV="1">
            <a:off x="665566" y="3843046"/>
            <a:ext cx="1008112" cy="4680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22" idx="0"/>
            <a:endCxn id="23" idx="5"/>
          </p:cNvCxnSpPr>
          <p:nvPr/>
        </p:nvCxnSpPr>
        <p:spPr>
          <a:xfrm rot="16200000" flipV="1">
            <a:off x="1891356" y="3448656"/>
            <a:ext cx="1175028" cy="12339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1115616" y="3068960"/>
            <a:ext cx="6286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GO</a:t>
            </a:r>
            <a:r>
              <a:rPr lang="en-GB" baseline="-25000" dirty="0" smtClean="0"/>
              <a:t>0</a:t>
            </a:r>
            <a:endParaRPr lang="en-GB" baseline="-25000" dirty="0"/>
          </a:p>
        </p:txBody>
      </p:sp>
      <p:sp>
        <p:nvSpPr>
          <p:cNvPr id="36" name="TextBox 35"/>
          <p:cNvSpPr txBox="1"/>
          <p:nvPr/>
        </p:nvSpPr>
        <p:spPr>
          <a:xfrm>
            <a:off x="755576" y="4653136"/>
            <a:ext cx="6286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GO</a:t>
            </a:r>
            <a:r>
              <a:rPr lang="en-GB" baseline="-25000" dirty="0" smtClean="0"/>
              <a:t>1</a:t>
            </a:r>
            <a:endParaRPr lang="en-GB" baseline="-25000" dirty="0"/>
          </a:p>
        </p:txBody>
      </p:sp>
      <p:sp>
        <p:nvSpPr>
          <p:cNvPr id="37" name="TextBox 36"/>
          <p:cNvSpPr txBox="1"/>
          <p:nvPr/>
        </p:nvSpPr>
        <p:spPr>
          <a:xfrm>
            <a:off x="2843808" y="4797152"/>
            <a:ext cx="6286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GO</a:t>
            </a:r>
            <a:r>
              <a:rPr lang="en-GB" baseline="-25000" dirty="0" smtClean="0"/>
              <a:t>2</a:t>
            </a:r>
            <a:endParaRPr lang="en-GB" baseline="-25000" dirty="0"/>
          </a:p>
        </p:txBody>
      </p:sp>
      <p:sp>
        <p:nvSpPr>
          <p:cNvPr id="38" name="TextBox 37"/>
          <p:cNvSpPr txBox="1"/>
          <p:nvPr/>
        </p:nvSpPr>
        <p:spPr>
          <a:xfrm>
            <a:off x="395536" y="6093296"/>
            <a:ext cx="6286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GO</a:t>
            </a:r>
            <a:r>
              <a:rPr lang="en-GB" baseline="-25000" dirty="0" smtClean="0"/>
              <a:t>3</a:t>
            </a:r>
            <a:endParaRPr lang="en-GB" baseline="-25000" dirty="0"/>
          </a:p>
        </p:txBody>
      </p:sp>
      <p:sp>
        <p:nvSpPr>
          <p:cNvPr id="39" name="TextBox 38"/>
          <p:cNvSpPr txBox="1"/>
          <p:nvPr/>
        </p:nvSpPr>
        <p:spPr>
          <a:xfrm>
            <a:off x="2555776" y="6165304"/>
            <a:ext cx="6286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GO</a:t>
            </a:r>
            <a:r>
              <a:rPr lang="en-GB" baseline="-25000" dirty="0" smtClean="0"/>
              <a:t>4</a:t>
            </a:r>
            <a:endParaRPr lang="en-GB" baseline="-25000" dirty="0"/>
          </a:p>
        </p:txBody>
      </p:sp>
      <p:sp>
        <p:nvSpPr>
          <p:cNvPr id="40" name="TextBox 39"/>
          <p:cNvSpPr txBox="1"/>
          <p:nvPr/>
        </p:nvSpPr>
        <p:spPr>
          <a:xfrm>
            <a:off x="1907704" y="2708920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500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1331640" y="4365104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49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3491880" y="4365104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98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251520" y="5733256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5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3131840" y="5733256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12</a:t>
            </a:r>
            <a:endParaRPr lang="en-GB" dirty="0">
              <a:solidFill>
                <a:srgbClr val="FF0000"/>
              </a:solidFill>
            </a:endParaRPr>
          </a:p>
        </p:txBody>
      </p:sp>
      <p:graphicFrame>
        <p:nvGraphicFramePr>
          <p:cNvPr id="45" name="Table 44"/>
          <p:cNvGraphicFramePr>
            <a:graphicFrameLocks noGrp="1"/>
          </p:cNvGraphicFramePr>
          <p:nvPr/>
        </p:nvGraphicFramePr>
        <p:xfrm>
          <a:off x="4067944" y="2708920"/>
          <a:ext cx="4896545" cy="25202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96"/>
                <a:gridCol w="902698"/>
                <a:gridCol w="1009597"/>
                <a:gridCol w="1060077"/>
                <a:gridCol w="1060077"/>
              </a:tblGrid>
              <a:tr h="840093">
                <a:tc>
                  <a:txBody>
                    <a:bodyPr/>
                    <a:lstStyle/>
                    <a:p>
                      <a:endParaRPr lang="en-GB" sz="18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GO</a:t>
                      </a:r>
                      <a:r>
                        <a:rPr lang="en-GB" sz="1800" baseline="-25000" dirty="0" smtClean="0"/>
                        <a:t>3</a:t>
                      </a:r>
                      <a:r>
                        <a:rPr lang="en-GB" sz="1800" dirty="0" smtClean="0"/>
                        <a:t> -  GO</a:t>
                      </a:r>
                      <a:r>
                        <a:rPr lang="en-GB" sz="1800" baseline="-25000" dirty="0" smtClean="0"/>
                        <a:t>4</a:t>
                      </a:r>
                      <a:endParaRPr lang="en-GB" sz="1800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 smtClean="0"/>
                        <a:t>GO</a:t>
                      </a:r>
                      <a:r>
                        <a:rPr lang="en-GB" sz="1800" baseline="-25000" dirty="0" smtClean="0"/>
                        <a:t>3</a:t>
                      </a:r>
                      <a:r>
                        <a:rPr lang="en-GB" sz="1800" dirty="0" smtClean="0"/>
                        <a:t> - GO</a:t>
                      </a:r>
                      <a:r>
                        <a:rPr lang="en-GB" sz="1800" baseline="-25000" dirty="0" smtClean="0"/>
                        <a:t>3</a:t>
                      </a:r>
                    </a:p>
                    <a:p>
                      <a:endParaRPr lang="en-GB" sz="1800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 smtClean="0"/>
                        <a:t>GO</a:t>
                      </a:r>
                      <a:r>
                        <a:rPr lang="en-GB" sz="1800" baseline="-25000" dirty="0" smtClean="0"/>
                        <a:t>1</a:t>
                      </a:r>
                      <a:r>
                        <a:rPr lang="en-GB" sz="1800" dirty="0" smtClean="0"/>
                        <a:t> -  GO</a:t>
                      </a:r>
                      <a:r>
                        <a:rPr lang="en-GB" sz="1800" baseline="-25000" dirty="0" smtClean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 smtClean="0"/>
                        <a:t>GO</a:t>
                      </a:r>
                      <a:r>
                        <a:rPr lang="en-GB" sz="1800" baseline="-25000" dirty="0" smtClean="0"/>
                        <a:t>1</a:t>
                      </a:r>
                      <a:r>
                        <a:rPr lang="en-GB" sz="1800" dirty="0" smtClean="0"/>
                        <a:t> -  GO</a:t>
                      </a:r>
                      <a:r>
                        <a:rPr lang="en-GB" sz="1800" baseline="-25000" dirty="0" smtClean="0"/>
                        <a:t>2</a:t>
                      </a:r>
                    </a:p>
                  </a:txBody>
                  <a:tcPr/>
                </a:tc>
              </a:tr>
              <a:tr h="560062">
                <a:tc>
                  <a:txBody>
                    <a:bodyPr/>
                    <a:lstStyle/>
                    <a:p>
                      <a:r>
                        <a:rPr lang="en-GB" sz="1800" i="1" dirty="0" err="1" smtClean="0"/>
                        <a:t>c</a:t>
                      </a:r>
                      <a:r>
                        <a:rPr lang="en-GB" sz="1800" i="1" baseline="-25000" dirty="0" err="1" smtClean="0"/>
                        <a:t>A</a:t>
                      </a:r>
                      <a:endParaRPr lang="en-GB" sz="18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 smtClean="0"/>
                        <a:t>GO</a:t>
                      </a:r>
                      <a:r>
                        <a:rPr lang="en-GB" sz="1800" baseline="-25000" dirty="0" smtClean="0"/>
                        <a:t>1</a:t>
                      </a:r>
                      <a:endParaRPr lang="en-GB" sz="1800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 smtClean="0"/>
                        <a:t>GO</a:t>
                      </a:r>
                      <a:r>
                        <a:rPr lang="en-GB" sz="1800" baseline="-25000" dirty="0" smtClean="0"/>
                        <a:t>3</a:t>
                      </a:r>
                    </a:p>
                    <a:p>
                      <a:pPr algn="ctr"/>
                      <a:endParaRPr lang="en-GB" sz="1800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 smtClean="0"/>
                        <a:t>GO</a:t>
                      </a:r>
                      <a:r>
                        <a:rPr lang="en-GB" sz="1800" baseline="-25000" dirty="0" smtClean="0"/>
                        <a:t>1</a:t>
                      </a:r>
                      <a:endParaRPr lang="en-GB" sz="1800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 smtClean="0"/>
                        <a:t>GO</a:t>
                      </a:r>
                      <a:r>
                        <a:rPr lang="en-GB" sz="1800" baseline="-25000" dirty="0" smtClean="0"/>
                        <a:t>0</a:t>
                      </a:r>
                      <a:endParaRPr lang="en-GB" sz="1800" baseline="-25000" dirty="0"/>
                    </a:p>
                  </a:txBody>
                  <a:tcPr/>
                </a:tc>
              </a:tr>
              <a:tr h="560062">
                <a:tc>
                  <a:txBody>
                    <a:bodyPr/>
                    <a:lstStyle/>
                    <a:p>
                      <a:r>
                        <a:rPr lang="en-GB" sz="1800" i="1" dirty="0" smtClean="0"/>
                        <a:t>IC(</a:t>
                      </a:r>
                      <a:r>
                        <a:rPr lang="en-GB" sz="1800" i="1" dirty="0" err="1" smtClean="0"/>
                        <a:t>c</a:t>
                      </a:r>
                      <a:r>
                        <a:rPr lang="en-GB" sz="1800" i="1" baseline="-25000" dirty="0" err="1" smtClean="0"/>
                        <a:t>A</a:t>
                      </a:r>
                      <a:r>
                        <a:rPr lang="en-GB" sz="1800" i="1" dirty="0" smtClean="0"/>
                        <a:t>)</a:t>
                      </a:r>
                      <a:endParaRPr lang="en-GB" sz="18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 smtClean="0"/>
                        <a:t>1.009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 smtClean="0"/>
                        <a:t>2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 smtClean="0"/>
                        <a:t>1.009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 smtClean="0"/>
                        <a:t>0</a:t>
                      </a:r>
                      <a:endParaRPr lang="en-GB" sz="1800" dirty="0"/>
                    </a:p>
                  </a:txBody>
                  <a:tcPr/>
                </a:tc>
              </a:tr>
              <a:tr h="560062">
                <a:tc>
                  <a:txBody>
                    <a:bodyPr/>
                    <a:lstStyle/>
                    <a:p>
                      <a:r>
                        <a:rPr lang="en-GB" sz="1800" i="1" dirty="0" err="1" smtClean="0"/>
                        <a:t>sim</a:t>
                      </a:r>
                      <a:r>
                        <a:rPr lang="en-GB" sz="1800" i="1" baseline="-25000" dirty="0" err="1" smtClean="0"/>
                        <a:t>Rel</a:t>
                      </a:r>
                      <a:endParaRPr lang="en-GB" sz="18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 smtClean="0"/>
                        <a:t>0.503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 smtClean="0"/>
                        <a:t>0.990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 smtClean="0"/>
                        <a:t>0.692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 smtClean="0"/>
                        <a:t>0</a:t>
                      </a:r>
                      <a:endParaRPr lang="en-GB" sz="18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Function similarity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GB" dirty="0" err="1" smtClean="0"/>
              <a:t>Schlicker’s</a:t>
            </a:r>
            <a:r>
              <a:rPr lang="en-GB" dirty="0" smtClean="0"/>
              <a:t> *similarity of two proteins</a:t>
            </a:r>
          </a:p>
          <a:p>
            <a:pPr lvl="1"/>
            <a:r>
              <a:rPr lang="en-GB" dirty="0" smtClean="0"/>
              <a:t>Protein A: annotated with terms </a:t>
            </a:r>
            <a:r>
              <a:rPr lang="en-GB" i="1" dirty="0" smtClean="0"/>
              <a:t>a</a:t>
            </a:r>
            <a:r>
              <a:rPr lang="en-GB" i="1" baseline="-25000" dirty="0" smtClean="0"/>
              <a:t>1</a:t>
            </a:r>
            <a:r>
              <a:rPr lang="en-GB" i="1" dirty="0" smtClean="0"/>
              <a:t>, a</a:t>
            </a:r>
            <a:r>
              <a:rPr lang="en-GB" i="1" baseline="-25000" dirty="0" smtClean="0"/>
              <a:t>2</a:t>
            </a:r>
            <a:r>
              <a:rPr lang="en-GB" i="1" dirty="0" smtClean="0"/>
              <a:t>, ... a</a:t>
            </a:r>
            <a:r>
              <a:rPr lang="en-GB" i="1" baseline="-25000" dirty="0" smtClean="0"/>
              <a:t>n</a:t>
            </a:r>
          </a:p>
          <a:p>
            <a:pPr lvl="1"/>
            <a:r>
              <a:rPr lang="en-GB" dirty="0" smtClean="0"/>
              <a:t>Protein B: annotated with terms </a:t>
            </a:r>
            <a:r>
              <a:rPr lang="en-GB" i="1" dirty="0" smtClean="0"/>
              <a:t>b</a:t>
            </a:r>
            <a:r>
              <a:rPr lang="en-GB" i="1" baseline="-25000" dirty="0" smtClean="0"/>
              <a:t>1</a:t>
            </a:r>
            <a:r>
              <a:rPr lang="en-GB" i="1" dirty="0" smtClean="0"/>
              <a:t>, b</a:t>
            </a:r>
            <a:r>
              <a:rPr lang="en-GB" i="1" baseline="-25000" dirty="0" smtClean="0"/>
              <a:t>2</a:t>
            </a:r>
            <a:r>
              <a:rPr lang="en-GB" i="1" dirty="0" smtClean="0"/>
              <a:t>, ... </a:t>
            </a:r>
            <a:r>
              <a:rPr lang="en-GB" i="1" dirty="0" err="1" smtClean="0"/>
              <a:t>b</a:t>
            </a:r>
            <a:r>
              <a:rPr lang="en-GB" i="1" baseline="-25000" dirty="0" err="1" smtClean="0"/>
              <a:t>n</a:t>
            </a:r>
            <a:endParaRPr lang="en-GB" i="1" baseline="-25000" dirty="0" smtClean="0"/>
          </a:p>
          <a:p>
            <a:pPr lvl="1"/>
            <a:endParaRPr lang="en-GB" baseline="-25000" dirty="0" smtClean="0"/>
          </a:p>
          <a:p>
            <a:pPr lvl="1"/>
            <a:endParaRPr lang="en-GB" dirty="0" smtClean="0"/>
          </a:p>
          <a:p>
            <a:pPr lvl="1"/>
            <a:endParaRPr lang="en-GB" dirty="0" smtClean="0"/>
          </a:p>
          <a:p>
            <a:pPr lvl="1"/>
            <a:endParaRPr lang="en-GB" dirty="0" smtClean="0"/>
          </a:p>
          <a:p>
            <a:pPr lvl="1"/>
            <a:endParaRPr lang="en-GB" dirty="0" smtClean="0"/>
          </a:p>
          <a:p>
            <a:pPr lvl="1"/>
            <a:endParaRPr lang="en-GB" dirty="0" smtClean="0"/>
          </a:p>
          <a:p>
            <a:pPr lvl="1"/>
            <a:endParaRPr lang="en-GB" dirty="0" smtClean="0"/>
          </a:p>
          <a:p>
            <a:pPr lvl="1"/>
            <a:endParaRPr lang="en-GB" dirty="0" smtClean="0"/>
          </a:p>
          <a:p>
            <a:pPr lvl="1"/>
            <a:endParaRPr lang="en-GB" dirty="0" smtClean="0"/>
          </a:p>
          <a:p>
            <a:pPr lvl="1"/>
            <a:endParaRPr lang="en-GB" dirty="0" smtClean="0"/>
          </a:p>
          <a:p>
            <a:pPr lvl="1"/>
            <a:r>
              <a:rPr lang="en-GB" dirty="0" smtClean="0"/>
              <a:t>Function </a:t>
            </a:r>
            <a:r>
              <a:rPr lang="en-GB" dirty="0" smtClean="0"/>
              <a:t>similarity  = max {</a:t>
            </a:r>
            <a:r>
              <a:rPr lang="en-GB" dirty="0" err="1" smtClean="0"/>
              <a:t>rowScore</a:t>
            </a:r>
            <a:r>
              <a:rPr lang="en-GB" dirty="0" smtClean="0"/>
              <a:t>, </a:t>
            </a:r>
            <a:r>
              <a:rPr lang="en-GB" dirty="0" err="1" smtClean="0"/>
              <a:t>columnScore</a:t>
            </a:r>
            <a:r>
              <a:rPr lang="en-GB" dirty="0" smtClean="0"/>
              <a:t>}</a:t>
            </a:r>
          </a:p>
          <a:p>
            <a:pPr lvl="2"/>
            <a:r>
              <a:rPr lang="en-GB" baseline="30000" dirty="0" smtClean="0"/>
              <a:t>  </a:t>
            </a:r>
            <a:r>
              <a:rPr lang="en-GB" dirty="0" err="1" smtClean="0"/>
              <a:t>rowScore</a:t>
            </a:r>
            <a:r>
              <a:rPr lang="en-GB" baseline="30000" dirty="0" smtClean="0"/>
              <a:t> </a:t>
            </a:r>
            <a:r>
              <a:rPr lang="en-GB" dirty="0" smtClean="0"/>
              <a:t> = 1/m ∑</a:t>
            </a:r>
            <a:r>
              <a:rPr lang="en-GB" dirty="0" err="1" smtClean="0"/>
              <a:t>y</a:t>
            </a:r>
            <a:r>
              <a:rPr lang="en-GB" baseline="-25000" dirty="0" err="1" smtClean="0"/>
              <a:t>i</a:t>
            </a:r>
            <a:endParaRPr lang="en-GB" baseline="-25000" dirty="0" smtClean="0"/>
          </a:p>
          <a:p>
            <a:pPr lvl="2"/>
            <a:r>
              <a:rPr lang="en-GB" baseline="-25000" dirty="0" smtClean="0"/>
              <a:t> </a:t>
            </a:r>
            <a:r>
              <a:rPr lang="en-GB" dirty="0" smtClean="0"/>
              <a:t> </a:t>
            </a:r>
            <a:r>
              <a:rPr lang="en-GB" dirty="0" err="1" smtClean="0"/>
              <a:t>columnScore</a:t>
            </a:r>
            <a:r>
              <a:rPr lang="en-GB" dirty="0" smtClean="0"/>
              <a:t> = 1/n ∑x</a:t>
            </a:r>
            <a:r>
              <a:rPr lang="en-GB" baseline="-25000" dirty="0" smtClean="0"/>
              <a:t>i</a:t>
            </a:r>
            <a:endParaRPr lang="en-GB" baseline="30000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47664" y="2852936"/>
          <a:ext cx="5904656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44"/>
                <a:gridCol w="576064"/>
                <a:gridCol w="576064"/>
                <a:gridCol w="504056"/>
                <a:gridCol w="432048"/>
                <a:gridCol w="576064"/>
                <a:gridCol w="504056"/>
                <a:gridCol w="1440160"/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a</a:t>
                      </a:r>
                      <a:r>
                        <a:rPr lang="en-GB" baseline="-25000" dirty="0" smtClean="0"/>
                        <a:t>1</a:t>
                      </a:r>
                      <a:endParaRPr lang="en-GB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a</a:t>
                      </a:r>
                      <a:r>
                        <a:rPr lang="en-GB" baseline="-25000" dirty="0" smtClean="0"/>
                        <a:t>2</a:t>
                      </a:r>
                      <a:endParaRPr lang="en-GB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a</a:t>
                      </a:r>
                      <a:r>
                        <a:rPr lang="en-GB" baseline="-25000" dirty="0" smtClean="0"/>
                        <a:t>3</a:t>
                      </a:r>
                      <a:endParaRPr lang="en-GB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a</a:t>
                      </a:r>
                      <a:r>
                        <a:rPr lang="en-GB" baseline="-25000" dirty="0" smtClean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aseline="-25000" dirty="0" smtClean="0"/>
                        <a:t>Max Row</a:t>
                      </a:r>
                      <a:endParaRPr lang="en-GB" baseline="-25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b</a:t>
                      </a:r>
                      <a:r>
                        <a:rPr lang="en-GB" baseline="-25000" dirty="0" smtClean="0"/>
                        <a:t>1</a:t>
                      </a:r>
                      <a:endParaRPr lang="en-GB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y</a:t>
                      </a:r>
                      <a:r>
                        <a:rPr lang="en-GB" baseline="-25000" dirty="0" smtClean="0"/>
                        <a:t>1</a:t>
                      </a:r>
                      <a:endParaRPr lang="en-GB" baseline="-25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b</a:t>
                      </a:r>
                      <a:r>
                        <a:rPr lang="en-GB" baseline="-25000" dirty="0" smtClean="0"/>
                        <a:t>2</a:t>
                      </a:r>
                      <a:endParaRPr lang="en-GB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y</a:t>
                      </a:r>
                      <a:r>
                        <a:rPr lang="en-GB" baseline="-25000" dirty="0" smtClean="0"/>
                        <a:t>2</a:t>
                      </a:r>
                      <a:endParaRPr lang="en-GB" baseline="-25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b</a:t>
                      </a:r>
                      <a:r>
                        <a:rPr lang="en-GB" baseline="-25000" dirty="0" err="1" smtClean="0"/>
                        <a:t>m</a:t>
                      </a:r>
                      <a:endParaRPr lang="en-GB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y</a:t>
                      </a:r>
                      <a:r>
                        <a:rPr lang="en-GB" baseline="-25000" dirty="0" err="1" smtClean="0"/>
                        <a:t>m</a:t>
                      </a:r>
                      <a:endParaRPr lang="en-GB" baseline="-25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baseline="-25000" dirty="0" smtClean="0"/>
                        <a:t>Max column</a:t>
                      </a:r>
                      <a:endParaRPr lang="en-GB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x</a:t>
                      </a:r>
                      <a:r>
                        <a:rPr lang="en-GB" baseline="-25000" dirty="0" smtClean="0"/>
                        <a:t>1</a:t>
                      </a:r>
                      <a:endParaRPr lang="en-GB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x</a:t>
                      </a:r>
                      <a:r>
                        <a:rPr lang="en-GB" baseline="-25000" dirty="0" smtClean="0"/>
                        <a:t>2</a:t>
                      </a:r>
                      <a:endParaRPr lang="en-GB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x</a:t>
                      </a:r>
                      <a:r>
                        <a:rPr lang="en-GB" baseline="-25000" dirty="0" err="1" smtClean="0"/>
                        <a:t>n</a:t>
                      </a:r>
                      <a:endParaRPr lang="en-GB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868144" y="5733256"/>
            <a:ext cx="31683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i="1" dirty="0" smtClean="0">
                <a:solidFill>
                  <a:srgbClr val="FF0000"/>
                </a:solidFill>
              </a:rPr>
              <a:t>*</a:t>
            </a:r>
            <a:r>
              <a:rPr lang="en-GB" sz="2000" i="1" dirty="0" err="1" smtClean="0">
                <a:solidFill>
                  <a:srgbClr val="FF0000"/>
                </a:solidFill>
              </a:rPr>
              <a:t>Schlicker</a:t>
            </a:r>
            <a:r>
              <a:rPr lang="en-GB" sz="2000" i="1" dirty="0" smtClean="0">
                <a:solidFill>
                  <a:srgbClr val="FF0000"/>
                </a:solidFill>
              </a:rPr>
              <a:t> et al.2006</a:t>
            </a:r>
          </a:p>
          <a:p>
            <a:r>
              <a:rPr lang="en-GB" sz="2000" i="1" dirty="0" smtClean="0">
                <a:solidFill>
                  <a:srgbClr val="FF0000"/>
                </a:solidFill>
              </a:rPr>
              <a:t>  BMC Bioinformatics</a:t>
            </a:r>
          </a:p>
          <a:p>
            <a:r>
              <a:rPr lang="en-GB" sz="2000" i="1" dirty="0" smtClean="0">
                <a:solidFill>
                  <a:srgbClr val="FF0000"/>
                </a:solidFill>
              </a:rPr>
              <a:t>  </a:t>
            </a:r>
            <a:r>
              <a:rPr lang="en-GB" sz="2000" i="1" dirty="0" err="1" smtClean="0">
                <a:solidFill>
                  <a:srgbClr val="FF0000"/>
                </a:solidFill>
              </a:rPr>
              <a:t>doi</a:t>
            </a:r>
            <a:r>
              <a:rPr lang="en-GB" sz="2000" i="1" dirty="0" smtClean="0">
                <a:solidFill>
                  <a:srgbClr val="FF0000"/>
                </a:solidFill>
              </a:rPr>
              <a:t>: 1471-2105-7-302.     </a:t>
            </a:r>
            <a:endParaRPr lang="en-GB" sz="20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Network alignment methods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Analogous to sequence alignment methods:</a:t>
            </a:r>
          </a:p>
          <a:p>
            <a:pPr lvl="1"/>
            <a:r>
              <a:rPr lang="en-GB" dirty="0" smtClean="0"/>
              <a:t>Global alignment methods: </a:t>
            </a:r>
            <a:r>
              <a:rPr lang="en-GB" dirty="0" err="1" smtClean="0"/>
              <a:t>Greamlin</a:t>
            </a:r>
            <a:r>
              <a:rPr lang="en-GB" dirty="0" smtClean="0"/>
              <a:t>, IsoRank</a:t>
            </a:r>
          </a:p>
          <a:p>
            <a:pPr lvl="1"/>
            <a:r>
              <a:rPr lang="en-GB" dirty="0" smtClean="0"/>
              <a:t>Local alignment methods: </a:t>
            </a:r>
            <a:r>
              <a:rPr lang="en-GB" dirty="0" err="1" smtClean="0"/>
              <a:t>PathBLAST</a:t>
            </a:r>
            <a:r>
              <a:rPr lang="en-GB" dirty="0" smtClean="0"/>
              <a:t>, </a:t>
            </a:r>
            <a:r>
              <a:rPr lang="en-GB" dirty="0" err="1" smtClean="0"/>
              <a:t>MAwiSH</a:t>
            </a:r>
            <a:endParaRPr lang="en-GB" dirty="0" smtClean="0"/>
          </a:p>
          <a:p>
            <a:r>
              <a:rPr lang="en-GB" dirty="0" smtClean="0"/>
              <a:t>Pairwise alignment and multiple alignment</a:t>
            </a:r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95536" y="4293096"/>
            <a:ext cx="8424936" cy="1800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PINALOG</a:t>
            </a:r>
            <a:endParaRPr lang="en-GB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 smtClean="0"/>
              <a:t>Principles</a:t>
            </a:r>
          </a:p>
          <a:p>
            <a:pPr lvl="1"/>
            <a:r>
              <a:rPr lang="en-GB" sz="2000" dirty="0" smtClean="0"/>
              <a:t>Global alignment</a:t>
            </a:r>
          </a:p>
          <a:p>
            <a:pPr lvl="1"/>
            <a:r>
              <a:rPr lang="en-GB" sz="2000" dirty="0" smtClean="0"/>
              <a:t>Large </a:t>
            </a:r>
            <a:r>
              <a:rPr lang="en-GB" sz="2000" dirty="0" err="1" smtClean="0"/>
              <a:t>equivalenced</a:t>
            </a:r>
            <a:r>
              <a:rPr lang="en-GB" sz="2000" dirty="0" smtClean="0"/>
              <a:t> </a:t>
            </a:r>
            <a:r>
              <a:rPr lang="en-GB" sz="2000" dirty="0" err="1" smtClean="0"/>
              <a:t>subgraphs</a:t>
            </a:r>
            <a:endParaRPr lang="en-GB" sz="2000" dirty="0" smtClean="0"/>
          </a:p>
          <a:p>
            <a:pPr lvl="1"/>
            <a:r>
              <a:rPr lang="en-GB" sz="2000" dirty="0" smtClean="0"/>
              <a:t>Equivalence includes:</a:t>
            </a:r>
          </a:p>
          <a:p>
            <a:pPr lvl="2"/>
            <a:r>
              <a:rPr lang="en-GB" sz="2000" dirty="0" smtClean="0"/>
              <a:t>Network structure</a:t>
            </a:r>
          </a:p>
          <a:p>
            <a:pPr lvl="2"/>
            <a:r>
              <a:rPr lang="en-GB" sz="2000" dirty="0" smtClean="0"/>
              <a:t>Sequence similarity</a:t>
            </a:r>
          </a:p>
          <a:p>
            <a:pPr lvl="2"/>
            <a:r>
              <a:rPr lang="en-GB" sz="2000" dirty="0" smtClean="0"/>
              <a:t>Function similarity</a:t>
            </a:r>
          </a:p>
          <a:p>
            <a:r>
              <a:rPr lang="en-GB" sz="2400" dirty="0" smtClean="0"/>
              <a:t>Modules/ complexes in PIN are likely to be conserved across species</a:t>
            </a:r>
          </a:p>
          <a:p>
            <a:pPr>
              <a:buFont typeface="Wingdings"/>
              <a:buChar char="à"/>
            </a:pPr>
            <a:r>
              <a:rPr lang="en-GB" sz="2400" dirty="0" smtClean="0">
                <a:sym typeface="Wingdings" pitchFamily="2" charset="2"/>
              </a:rPr>
              <a:t>Detect possible modules in input networks and align these first, then expand. </a:t>
            </a:r>
          </a:p>
          <a:p>
            <a:pPr>
              <a:buNone/>
            </a:pPr>
            <a:endParaRPr lang="en-GB" dirty="0" smtClean="0"/>
          </a:p>
          <a:p>
            <a:pPr lvl="1"/>
            <a:endParaRPr lang="en-GB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/>
          <a:lstStyle/>
          <a:p>
            <a:r>
              <a:rPr lang="en-GB" dirty="0" smtClean="0"/>
              <a:t>PINALOG - Method</a:t>
            </a:r>
            <a:endParaRPr lang="en-GB" dirty="0"/>
          </a:p>
        </p:txBody>
      </p:sp>
      <p:sp>
        <p:nvSpPr>
          <p:cNvPr id="6" name="Rounded Rectangle 5"/>
          <p:cNvSpPr/>
          <p:nvPr/>
        </p:nvSpPr>
        <p:spPr>
          <a:xfrm>
            <a:off x="6228184" y="2780928"/>
            <a:ext cx="2232248" cy="2520280"/>
          </a:xfrm>
          <a:prstGeom prst="roundRect">
            <a:avLst/>
          </a:prstGeom>
          <a:gradFill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6804248" y="2906358"/>
            <a:ext cx="1656184" cy="1080120"/>
          </a:xfrm>
          <a:prstGeom prst="ellipse">
            <a:avLst/>
          </a:prstGeom>
          <a:solidFill>
            <a:schemeClr val="accent2">
              <a:lumMod val="60000"/>
              <a:lumOff val="40000"/>
              <a:alpha val="41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Oval 7"/>
          <p:cNvSpPr/>
          <p:nvPr/>
        </p:nvSpPr>
        <p:spPr>
          <a:xfrm>
            <a:off x="6300192" y="2906358"/>
            <a:ext cx="1440160" cy="1080120"/>
          </a:xfrm>
          <a:prstGeom prst="ellipse">
            <a:avLst/>
          </a:prstGeom>
          <a:solidFill>
            <a:srgbClr val="FFC000">
              <a:alpha val="51000"/>
            </a:srgb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39552" y="2204864"/>
            <a:ext cx="2282997" cy="338554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 w="952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1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Community detection</a:t>
            </a:r>
            <a:endParaRPr lang="en-GB" sz="1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393677" y="2204864"/>
            <a:ext cx="2207126" cy="338554"/>
          </a:xfrm>
          <a:prstGeom prst="rect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Community mapping</a:t>
            </a:r>
            <a:endParaRPr lang="en-GB" sz="1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372200" y="2204864"/>
            <a:ext cx="2076209" cy="338554"/>
          </a:xfrm>
          <a:prstGeom prst="rect">
            <a:avLst/>
          </a:prstGeom>
          <a:gradFill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5400000" scaled="0"/>
          </a:gradFill>
          <a:ln w="952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1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Extension mapping</a:t>
            </a:r>
            <a:endParaRPr lang="en-GB" sz="1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395536" y="2780928"/>
            <a:ext cx="2232248" cy="2448272"/>
          </a:xfrm>
          <a:prstGeom prst="round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3321668" y="2780928"/>
            <a:ext cx="2258443" cy="2520280"/>
          </a:xfrm>
          <a:prstGeom prst="roundRect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467544" y="2852936"/>
            <a:ext cx="1008112" cy="1008112"/>
          </a:xfrm>
          <a:prstGeom prst="ellipse">
            <a:avLst/>
          </a:prstGeom>
          <a:solidFill>
            <a:srgbClr val="FFC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 rot="5400000">
            <a:off x="827584" y="4005064"/>
            <a:ext cx="288032" cy="158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18711" y="3140968"/>
            <a:ext cx="70872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 smtClean="0">
                <a:latin typeface="Arial" pitchFamily="34" charset="0"/>
                <a:cs typeface="Arial" pitchFamily="34" charset="0"/>
              </a:rPr>
              <a:t>PIN A</a:t>
            </a:r>
            <a:endParaRPr lang="en-GB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1547664" y="2852936"/>
            <a:ext cx="1008112" cy="1008112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 rot="5400000">
            <a:off x="1907704" y="4005064"/>
            <a:ext cx="288032" cy="158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109"/>
          <p:cNvGrpSpPr/>
          <p:nvPr/>
        </p:nvGrpSpPr>
        <p:grpSpPr>
          <a:xfrm>
            <a:off x="3707904" y="4221088"/>
            <a:ext cx="720080" cy="792088"/>
            <a:chOff x="3995936" y="5445224"/>
            <a:chExt cx="720080" cy="792088"/>
          </a:xfrm>
        </p:grpSpPr>
        <p:sp>
          <p:nvSpPr>
            <p:cNvPr id="20" name="Oval 19"/>
            <p:cNvSpPr/>
            <p:nvPr/>
          </p:nvSpPr>
          <p:spPr>
            <a:xfrm>
              <a:off x="3995936" y="5877272"/>
              <a:ext cx="288032" cy="360040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" name="Oval 20"/>
            <p:cNvSpPr/>
            <p:nvPr/>
          </p:nvSpPr>
          <p:spPr>
            <a:xfrm>
              <a:off x="4067944" y="5445224"/>
              <a:ext cx="144016" cy="216024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" name="Oval 21"/>
            <p:cNvSpPr/>
            <p:nvPr/>
          </p:nvSpPr>
          <p:spPr>
            <a:xfrm>
              <a:off x="4283968" y="5517232"/>
              <a:ext cx="288032" cy="216024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" name="Oval 22"/>
            <p:cNvSpPr/>
            <p:nvPr/>
          </p:nvSpPr>
          <p:spPr>
            <a:xfrm>
              <a:off x="4355976" y="6021288"/>
              <a:ext cx="360040" cy="216024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" name="Oval 23"/>
            <p:cNvSpPr/>
            <p:nvPr/>
          </p:nvSpPr>
          <p:spPr>
            <a:xfrm>
              <a:off x="4427984" y="5805264"/>
              <a:ext cx="135632" cy="135632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1693157" y="3140968"/>
            <a:ext cx="72006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 smtClean="0">
                <a:latin typeface="Arial" pitchFamily="34" charset="0"/>
                <a:cs typeface="Arial" pitchFamily="34" charset="0"/>
              </a:rPr>
              <a:t>PIN B</a:t>
            </a:r>
            <a:endParaRPr lang="en-GB" sz="16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" name="Group 110"/>
          <p:cNvGrpSpPr/>
          <p:nvPr/>
        </p:nvGrpSpPr>
        <p:grpSpPr>
          <a:xfrm>
            <a:off x="3419872" y="2852936"/>
            <a:ext cx="1008112" cy="927720"/>
            <a:chOff x="3707904" y="4077072"/>
            <a:chExt cx="1008112" cy="927720"/>
          </a:xfrm>
        </p:grpSpPr>
        <p:sp>
          <p:nvSpPr>
            <p:cNvPr id="27" name="Oval 26"/>
            <p:cNvSpPr/>
            <p:nvPr/>
          </p:nvSpPr>
          <p:spPr>
            <a:xfrm>
              <a:off x="3707904" y="4293096"/>
              <a:ext cx="288032" cy="36004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" name="Oval 27"/>
            <p:cNvSpPr/>
            <p:nvPr/>
          </p:nvSpPr>
          <p:spPr>
            <a:xfrm>
              <a:off x="4067944" y="4509120"/>
              <a:ext cx="144016" cy="216024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" name="Oval 28"/>
            <p:cNvSpPr/>
            <p:nvPr/>
          </p:nvSpPr>
          <p:spPr>
            <a:xfrm>
              <a:off x="4283968" y="4725144"/>
              <a:ext cx="288032" cy="216024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" name="Oval 29"/>
            <p:cNvSpPr/>
            <p:nvPr/>
          </p:nvSpPr>
          <p:spPr>
            <a:xfrm>
              <a:off x="3851920" y="4797152"/>
              <a:ext cx="207640" cy="20764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" name="Oval 30"/>
            <p:cNvSpPr/>
            <p:nvPr/>
          </p:nvSpPr>
          <p:spPr>
            <a:xfrm>
              <a:off x="4139952" y="4077072"/>
              <a:ext cx="576064" cy="36004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" name="Oval 31"/>
            <p:cNvSpPr/>
            <p:nvPr/>
          </p:nvSpPr>
          <p:spPr>
            <a:xfrm>
              <a:off x="4283968" y="4437112"/>
              <a:ext cx="135632" cy="135632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latin typeface="Arial" pitchFamily="34" charset="0"/>
                <a:cs typeface="Arial" pitchFamily="34" charset="0"/>
              </a:endParaRPr>
            </a:p>
          </p:txBody>
        </p:sp>
      </p:grpSp>
      <p:cxnSp>
        <p:nvCxnSpPr>
          <p:cNvPr id="33" name="Shape 32"/>
          <p:cNvCxnSpPr/>
          <p:nvPr/>
        </p:nvCxnSpPr>
        <p:spPr>
          <a:xfrm rot="16200000" flipH="1">
            <a:off x="2856537" y="3981788"/>
            <a:ext cx="1456883" cy="245851"/>
          </a:xfrm>
          <a:prstGeom prst="curvedConnector2">
            <a:avLst/>
          </a:prstGeom>
          <a:ln w="1587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hape 269"/>
          <p:cNvCxnSpPr/>
          <p:nvPr/>
        </p:nvCxnSpPr>
        <p:spPr>
          <a:xfrm rot="5400000">
            <a:off x="3851920" y="4005064"/>
            <a:ext cx="576064" cy="1588"/>
          </a:xfrm>
          <a:prstGeom prst="curvedConnector3">
            <a:avLst>
              <a:gd name="adj1" fmla="val 50000"/>
            </a:avLst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hape 271"/>
          <p:cNvCxnSpPr/>
          <p:nvPr/>
        </p:nvCxnSpPr>
        <p:spPr>
          <a:xfrm rot="5400000">
            <a:off x="3491880" y="3861048"/>
            <a:ext cx="720080" cy="1588"/>
          </a:xfrm>
          <a:prstGeom prst="curvedConnector3">
            <a:avLst>
              <a:gd name="adj1" fmla="val 50000"/>
            </a:avLst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" name="Group 111"/>
          <p:cNvGrpSpPr/>
          <p:nvPr/>
        </p:nvGrpSpPr>
        <p:grpSpPr>
          <a:xfrm>
            <a:off x="467544" y="4221088"/>
            <a:ext cx="936104" cy="867898"/>
            <a:chOff x="755576" y="5445224"/>
            <a:chExt cx="936104" cy="867898"/>
          </a:xfrm>
        </p:grpSpPr>
        <p:sp>
          <p:nvSpPr>
            <p:cNvPr id="37" name="Oval 36"/>
            <p:cNvSpPr/>
            <p:nvPr/>
          </p:nvSpPr>
          <p:spPr>
            <a:xfrm>
              <a:off x="755576" y="5661248"/>
              <a:ext cx="288032" cy="36004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8" name="Oval 37"/>
            <p:cNvSpPr/>
            <p:nvPr/>
          </p:nvSpPr>
          <p:spPr>
            <a:xfrm>
              <a:off x="1043608" y="5877272"/>
              <a:ext cx="144016" cy="216024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" name="Oval 38"/>
            <p:cNvSpPr/>
            <p:nvPr/>
          </p:nvSpPr>
          <p:spPr>
            <a:xfrm>
              <a:off x="1259632" y="6093296"/>
              <a:ext cx="288032" cy="216024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" name="Oval 39"/>
            <p:cNvSpPr/>
            <p:nvPr/>
          </p:nvSpPr>
          <p:spPr>
            <a:xfrm>
              <a:off x="836130" y="6105482"/>
              <a:ext cx="207640" cy="20764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" name="Oval 40"/>
            <p:cNvSpPr/>
            <p:nvPr/>
          </p:nvSpPr>
          <p:spPr>
            <a:xfrm>
              <a:off x="1115616" y="5445224"/>
              <a:ext cx="576064" cy="36004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" name="Oval 41"/>
            <p:cNvSpPr/>
            <p:nvPr/>
          </p:nvSpPr>
          <p:spPr>
            <a:xfrm>
              <a:off x="1259632" y="5877272"/>
              <a:ext cx="135632" cy="135632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6" name="Group 112"/>
          <p:cNvGrpSpPr/>
          <p:nvPr/>
        </p:nvGrpSpPr>
        <p:grpSpPr>
          <a:xfrm>
            <a:off x="1691680" y="4221088"/>
            <a:ext cx="720080" cy="792088"/>
            <a:chOff x="1979712" y="5445224"/>
            <a:chExt cx="720080" cy="792088"/>
          </a:xfrm>
        </p:grpSpPr>
        <p:sp>
          <p:nvSpPr>
            <p:cNvPr id="44" name="Oval 43"/>
            <p:cNvSpPr/>
            <p:nvPr/>
          </p:nvSpPr>
          <p:spPr>
            <a:xfrm>
              <a:off x="1979712" y="5877272"/>
              <a:ext cx="288032" cy="360040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5" name="Oval 44"/>
            <p:cNvSpPr/>
            <p:nvPr/>
          </p:nvSpPr>
          <p:spPr>
            <a:xfrm>
              <a:off x="2051720" y="5445224"/>
              <a:ext cx="144016" cy="216024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6" name="Oval 45"/>
            <p:cNvSpPr/>
            <p:nvPr/>
          </p:nvSpPr>
          <p:spPr>
            <a:xfrm>
              <a:off x="2267744" y="5517232"/>
              <a:ext cx="288032" cy="216024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7" name="Oval 46"/>
            <p:cNvSpPr/>
            <p:nvPr/>
          </p:nvSpPr>
          <p:spPr>
            <a:xfrm>
              <a:off x="2339752" y="6021288"/>
              <a:ext cx="360040" cy="216024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" name="Oval 47"/>
            <p:cNvSpPr/>
            <p:nvPr/>
          </p:nvSpPr>
          <p:spPr>
            <a:xfrm>
              <a:off x="2411760" y="5805264"/>
              <a:ext cx="135632" cy="135632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49" name="Right Arrow 48"/>
          <p:cNvSpPr/>
          <p:nvPr/>
        </p:nvSpPr>
        <p:spPr>
          <a:xfrm>
            <a:off x="4355976" y="3861048"/>
            <a:ext cx="432048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0" name="Table 49"/>
          <p:cNvGraphicFramePr>
            <a:graphicFrameLocks noGrp="1"/>
          </p:cNvGraphicFramePr>
          <p:nvPr/>
        </p:nvGraphicFramePr>
        <p:xfrm>
          <a:off x="4860032" y="3501009"/>
          <a:ext cx="648072" cy="1440159"/>
        </p:xfrm>
        <a:graphic>
          <a:graphicData uri="http://schemas.openxmlformats.org/drawingml/2006/table">
            <a:tbl>
              <a:tblPr/>
              <a:tblGrid>
                <a:gridCol w="648072"/>
              </a:tblGrid>
              <a:tr h="205737"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A-N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5737"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B-P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5737"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C-M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5737"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D-Q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5737"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E-R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5737"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F-S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5737"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G-T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51" name="TextBox 50"/>
          <p:cNvSpPr txBox="1"/>
          <p:nvPr/>
        </p:nvSpPr>
        <p:spPr>
          <a:xfrm>
            <a:off x="4566153" y="3068960"/>
            <a:ext cx="107112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 smtClean="0">
                <a:latin typeface="Arial" pitchFamily="34" charset="0"/>
                <a:cs typeface="Arial" pitchFamily="34" charset="0"/>
              </a:rPr>
              <a:t>Core pairs</a:t>
            </a:r>
            <a:endParaRPr lang="en-GB" sz="1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Oval 51"/>
          <p:cNvSpPr/>
          <p:nvPr/>
        </p:nvSpPr>
        <p:spPr>
          <a:xfrm>
            <a:off x="6842601" y="3041663"/>
            <a:ext cx="792088" cy="792088"/>
          </a:xfrm>
          <a:prstGeom prst="ellipse">
            <a:avLst/>
          </a:prstGeom>
          <a:solidFill>
            <a:srgbClr val="FF6699"/>
          </a:solidFill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6776997" y="3194390"/>
            <a:ext cx="98296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 smtClean="0">
                <a:latin typeface="Arial" pitchFamily="34" charset="0"/>
                <a:cs typeface="Arial" pitchFamily="34" charset="0"/>
              </a:rPr>
              <a:t>Mapped </a:t>
            </a:r>
          </a:p>
          <a:p>
            <a:pPr algn="ctr"/>
            <a:r>
              <a:rPr lang="en-GB" sz="1600" dirty="0" smtClean="0">
                <a:latin typeface="Arial" pitchFamily="34" charset="0"/>
                <a:cs typeface="Arial" pitchFamily="34" charset="0"/>
              </a:rPr>
              <a:t>core</a:t>
            </a:r>
            <a:endParaRPr lang="en-GB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6156176" y="3914471"/>
            <a:ext cx="115212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latin typeface="Arial" pitchFamily="34" charset="0"/>
                <a:cs typeface="Arial" pitchFamily="34" charset="0"/>
              </a:rPr>
              <a:t>PIN A</a:t>
            </a:r>
          </a:p>
          <a:p>
            <a:pPr algn="ctr"/>
            <a:r>
              <a:rPr lang="en-GB" sz="1400" dirty="0" smtClean="0">
                <a:latin typeface="Arial" pitchFamily="34" charset="0"/>
                <a:cs typeface="Arial" pitchFamily="34" charset="0"/>
              </a:rPr>
              <a:t>Core’s first neighbour</a:t>
            </a:r>
            <a:endParaRPr lang="en-GB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7380312" y="3914470"/>
            <a:ext cx="115212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latin typeface="Arial" pitchFamily="34" charset="0"/>
                <a:cs typeface="Arial" pitchFamily="34" charset="0"/>
              </a:rPr>
              <a:t>PIN B</a:t>
            </a:r>
          </a:p>
          <a:p>
            <a:pPr algn="ctr"/>
            <a:r>
              <a:rPr lang="en-GB" sz="1400" dirty="0" smtClean="0">
                <a:latin typeface="Arial" pitchFamily="34" charset="0"/>
                <a:cs typeface="Arial" pitchFamily="34" charset="0"/>
              </a:rPr>
              <a:t>Core’s first neighbour</a:t>
            </a:r>
            <a:endParaRPr lang="en-GB" sz="14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6" name="Curved Connector 55"/>
          <p:cNvCxnSpPr>
            <a:stCxn id="54" idx="2"/>
            <a:endCxn id="55" idx="2"/>
          </p:cNvCxnSpPr>
          <p:nvPr/>
        </p:nvCxnSpPr>
        <p:spPr>
          <a:xfrm rot="5400000" flipH="1" flipV="1">
            <a:off x="7344307" y="4041067"/>
            <a:ext cx="1" cy="1224136"/>
          </a:xfrm>
          <a:prstGeom prst="curvedConnector3">
            <a:avLst>
              <a:gd name="adj1" fmla="val -22860000000"/>
            </a:avLst>
          </a:prstGeom>
          <a:ln w="2857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6768982" y="4797152"/>
            <a:ext cx="11432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 smtClean="0">
                <a:latin typeface="Arial" pitchFamily="34" charset="0"/>
                <a:cs typeface="Arial" pitchFamily="34" charset="0"/>
              </a:rPr>
              <a:t>Map these</a:t>
            </a:r>
            <a:endParaRPr lang="en-GB" sz="1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Protein similarity measures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Sequence similarity: </a:t>
            </a:r>
            <a:r>
              <a:rPr lang="en-GB" dirty="0" smtClean="0"/>
              <a:t>BLAST score</a:t>
            </a:r>
          </a:p>
          <a:p>
            <a:r>
              <a:rPr lang="en-GB" dirty="0" smtClean="0">
                <a:solidFill>
                  <a:srgbClr val="FF0000"/>
                </a:solidFill>
              </a:rPr>
              <a:t>Function similarity:  </a:t>
            </a:r>
            <a:r>
              <a:rPr lang="en-GB" dirty="0" smtClean="0"/>
              <a:t>estimated by similarity of GO terms associated with proteins</a:t>
            </a:r>
          </a:p>
          <a:p>
            <a:r>
              <a:rPr lang="en-GB" dirty="0" smtClean="0"/>
              <a:t>Combination of sequence and function similarity</a:t>
            </a:r>
          </a:p>
          <a:p>
            <a:endParaRPr lang="en-GB" dirty="0" smtClean="0"/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3608" y="4293096"/>
            <a:ext cx="7560841" cy="5101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043608" y="4797152"/>
            <a:ext cx="704633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solidFill>
                  <a:srgbClr val="00B050"/>
                </a:solidFill>
              </a:rPr>
              <a:t>Θ</a:t>
            </a:r>
            <a:r>
              <a:rPr lang="en-GB" dirty="0" smtClean="0">
                <a:solidFill>
                  <a:srgbClr val="00B050"/>
                </a:solidFill>
              </a:rPr>
              <a:t> is automatically calculated by</a:t>
            </a:r>
          </a:p>
          <a:p>
            <a:r>
              <a:rPr lang="en-GB" dirty="0" smtClean="0">
                <a:solidFill>
                  <a:srgbClr val="00B050"/>
                </a:solidFill>
              </a:rPr>
              <a:t>     </a:t>
            </a:r>
            <a:r>
              <a:rPr lang="el-GR" dirty="0" smtClean="0">
                <a:solidFill>
                  <a:srgbClr val="00B050"/>
                </a:solidFill>
              </a:rPr>
              <a:t>Θ</a:t>
            </a:r>
            <a:r>
              <a:rPr lang="en-GB" dirty="0" smtClean="0">
                <a:solidFill>
                  <a:srgbClr val="00B050"/>
                </a:solidFill>
              </a:rPr>
              <a:t> =1-   C / ( M + N)</a:t>
            </a:r>
          </a:p>
          <a:p>
            <a:r>
              <a:rPr lang="en-GB" dirty="0" smtClean="0">
                <a:solidFill>
                  <a:srgbClr val="00B050"/>
                </a:solidFill>
              </a:rPr>
              <a:t>Where  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>
                <a:solidFill>
                  <a:srgbClr val="00B050"/>
                </a:solidFill>
              </a:rPr>
              <a:t> C:  number of reciprocal best BLAST hits of species A and B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>
                <a:solidFill>
                  <a:srgbClr val="00B050"/>
                </a:solidFill>
              </a:rPr>
              <a:t> A: number of proteins in species A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>
                <a:solidFill>
                  <a:srgbClr val="00B050"/>
                </a:solidFill>
              </a:rPr>
              <a:t> B: number of proteins in species B</a:t>
            </a:r>
          </a:p>
          <a:p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Protein similarity measures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FF0000"/>
                </a:solidFill>
              </a:rPr>
              <a:t>Topological similarity: </a:t>
            </a:r>
            <a:r>
              <a:rPr lang="en-GB" dirty="0" smtClean="0"/>
              <a:t>implicitly included in extension process by awarding protein pairs with similar equivalenced neighbourhood </a:t>
            </a:r>
          </a:p>
          <a:p>
            <a:endParaRPr lang="en-GB" dirty="0"/>
          </a:p>
        </p:txBody>
      </p:sp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3501008"/>
            <a:ext cx="8654435" cy="2016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PINALOG – Method details</a:t>
            </a:r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921775" y="2632728"/>
          <a:ext cx="1800198" cy="2361864"/>
        </p:xfrm>
        <a:graphic>
          <a:graphicData uri="http://schemas.openxmlformats.org/drawingml/2006/table">
            <a:tbl>
              <a:tblPr/>
              <a:tblGrid>
                <a:gridCol w="600066"/>
                <a:gridCol w="600066"/>
                <a:gridCol w="600066"/>
              </a:tblGrid>
              <a:tr h="590466"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0466"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i="0" u="none" strike="noStrike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2.1</a:t>
                      </a:r>
                      <a:endParaRPr lang="en-GB" sz="1800" b="1" i="0" u="none" strike="noStrike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1.3</a:t>
                      </a:r>
                      <a:endParaRPr lang="en-GB" sz="18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590466"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0.8</a:t>
                      </a:r>
                      <a:endParaRPr lang="en-GB" sz="18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i="0" u="none" strike="noStrike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2.5</a:t>
                      </a:r>
                      <a:endParaRPr lang="en-GB" sz="1800" b="1" i="0" u="none" strike="noStrike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90466"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0.9</a:t>
                      </a:r>
                      <a:endParaRPr lang="en-GB" sz="18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2.3</a:t>
                      </a:r>
                      <a:endParaRPr lang="en-GB" sz="18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4825875" y="2654331"/>
            <a:ext cx="72008" cy="72008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681859" y="2942363"/>
            <a:ext cx="72008" cy="72008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969891" y="2942363"/>
            <a:ext cx="72008" cy="72008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8" name="Straight Connector 7"/>
          <p:cNvCxnSpPr>
            <a:stCxn id="6" idx="0"/>
            <a:endCxn id="5" idx="2"/>
          </p:cNvCxnSpPr>
          <p:nvPr/>
        </p:nvCxnSpPr>
        <p:spPr>
          <a:xfrm rot="5400000" flipH="1" flipV="1">
            <a:off x="4681859" y="2762343"/>
            <a:ext cx="216024" cy="144016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stCxn id="5" idx="2"/>
            <a:endCxn id="7" idx="0"/>
          </p:cNvCxnSpPr>
          <p:nvPr/>
        </p:nvCxnSpPr>
        <p:spPr>
          <a:xfrm rot="16200000" flipH="1">
            <a:off x="4825875" y="2762343"/>
            <a:ext cx="216024" cy="144016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6" idx="1"/>
            <a:endCxn id="7" idx="1"/>
          </p:cNvCxnSpPr>
          <p:nvPr/>
        </p:nvCxnSpPr>
        <p:spPr>
          <a:xfrm rot="10800000" flipH="1">
            <a:off x="4681859" y="2978367"/>
            <a:ext cx="288032" cy="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5329931" y="2942363"/>
            <a:ext cx="72008" cy="72008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329931" y="2654331"/>
            <a:ext cx="72008" cy="72008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617963" y="2654331"/>
            <a:ext cx="72008" cy="72008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617963" y="2942363"/>
            <a:ext cx="72008" cy="72008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5" name="Straight Connector 14"/>
          <p:cNvCxnSpPr>
            <a:stCxn id="12" idx="2"/>
            <a:endCxn id="11" idx="0"/>
          </p:cNvCxnSpPr>
          <p:nvPr/>
        </p:nvCxnSpPr>
        <p:spPr>
          <a:xfrm rot="5400000">
            <a:off x="5257923" y="2834351"/>
            <a:ext cx="216024" cy="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12" idx="3"/>
            <a:endCxn id="13" idx="1"/>
          </p:cNvCxnSpPr>
          <p:nvPr/>
        </p:nvCxnSpPr>
        <p:spPr>
          <a:xfrm>
            <a:off x="5401939" y="2690335"/>
            <a:ext cx="216024" cy="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14" idx="1"/>
            <a:endCxn id="11" idx="3"/>
          </p:cNvCxnSpPr>
          <p:nvPr/>
        </p:nvCxnSpPr>
        <p:spPr>
          <a:xfrm rot="10800000">
            <a:off x="5401939" y="2978367"/>
            <a:ext cx="216024" cy="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13" idx="2"/>
            <a:endCxn id="14" idx="0"/>
          </p:cNvCxnSpPr>
          <p:nvPr/>
        </p:nvCxnSpPr>
        <p:spPr>
          <a:xfrm rot="5400000">
            <a:off x="5545955" y="2834351"/>
            <a:ext cx="216024" cy="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12" idx="2"/>
            <a:endCxn id="14" idx="0"/>
          </p:cNvCxnSpPr>
          <p:nvPr/>
        </p:nvCxnSpPr>
        <p:spPr>
          <a:xfrm rot="16200000" flipH="1">
            <a:off x="5401939" y="2690335"/>
            <a:ext cx="216024" cy="288032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11" idx="3"/>
            <a:endCxn id="13" idx="1"/>
          </p:cNvCxnSpPr>
          <p:nvPr/>
        </p:nvCxnSpPr>
        <p:spPr>
          <a:xfrm flipV="1">
            <a:off x="5401939" y="2690335"/>
            <a:ext cx="216024" cy="288032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1" name="Group 20"/>
          <p:cNvGrpSpPr/>
          <p:nvPr/>
        </p:nvGrpSpPr>
        <p:grpSpPr>
          <a:xfrm>
            <a:off x="4122545" y="3266399"/>
            <a:ext cx="338838" cy="342284"/>
            <a:chOff x="7092281" y="1564664"/>
            <a:chExt cx="338838" cy="342284"/>
          </a:xfrm>
        </p:grpSpPr>
        <p:cxnSp>
          <p:nvCxnSpPr>
            <p:cNvPr id="22" name="Straight Connector 21"/>
            <p:cNvCxnSpPr>
              <a:stCxn id="25" idx="0"/>
            </p:cNvCxnSpPr>
            <p:nvPr/>
          </p:nvCxnSpPr>
          <p:spPr>
            <a:xfrm rot="5400000" flipH="1" flipV="1">
              <a:off x="7079456" y="1667745"/>
              <a:ext cx="216024" cy="118366"/>
            </a:xfrm>
            <a:prstGeom prst="line">
              <a:avLst/>
            </a:prstGeom>
            <a:ln w="317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16200000" flipH="1">
              <a:off x="7210647" y="1672676"/>
              <a:ext cx="216024" cy="144016"/>
            </a:xfrm>
            <a:prstGeom prst="line">
              <a:avLst/>
            </a:prstGeom>
            <a:ln w="317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Oval 23"/>
            <p:cNvSpPr/>
            <p:nvPr/>
          </p:nvSpPr>
          <p:spPr>
            <a:xfrm>
              <a:off x="7210647" y="1564664"/>
              <a:ext cx="72008" cy="72008"/>
            </a:xfrm>
            <a:prstGeom prst="ellips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" name="Oval 24"/>
            <p:cNvSpPr/>
            <p:nvPr/>
          </p:nvSpPr>
          <p:spPr>
            <a:xfrm>
              <a:off x="7092281" y="1834940"/>
              <a:ext cx="72008" cy="72008"/>
            </a:xfrm>
            <a:prstGeom prst="ellips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" name="Oval 25"/>
            <p:cNvSpPr/>
            <p:nvPr/>
          </p:nvSpPr>
          <p:spPr>
            <a:xfrm>
              <a:off x="7359111" y="1831988"/>
              <a:ext cx="72008" cy="72008"/>
            </a:xfrm>
            <a:prstGeom prst="ellips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="1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27" name="Straight Connector 26"/>
            <p:cNvCxnSpPr>
              <a:stCxn id="25" idx="5"/>
              <a:endCxn id="26" idx="5"/>
            </p:cNvCxnSpPr>
            <p:nvPr/>
          </p:nvCxnSpPr>
          <p:spPr>
            <a:xfrm rot="5400000" flipH="1" flipV="1">
              <a:off x="7285683" y="1761512"/>
              <a:ext cx="2952" cy="266830"/>
            </a:xfrm>
            <a:prstGeom prst="line">
              <a:avLst/>
            </a:prstGeom>
            <a:ln w="317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" name="Group 27"/>
          <p:cNvGrpSpPr/>
          <p:nvPr/>
        </p:nvGrpSpPr>
        <p:grpSpPr>
          <a:xfrm>
            <a:off x="4122545" y="3698447"/>
            <a:ext cx="390632" cy="568192"/>
            <a:chOff x="7092281" y="1996712"/>
            <a:chExt cx="390632" cy="568192"/>
          </a:xfrm>
        </p:grpSpPr>
        <p:cxnSp>
          <p:nvCxnSpPr>
            <p:cNvPr id="29" name="Straight Connector 28"/>
            <p:cNvCxnSpPr/>
            <p:nvPr/>
          </p:nvCxnSpPr>
          <p:spPr>
            <a:xfrm rot="10800000">
              <a:off x="7138487" y="2529875"/>
              <a:ext cx="182401" cy="0"/>
            </a:xfrm>
            <a:prstGeom prst="line">
              <a:avLst/>
            </a:prstGeom>
            <a:ln w="317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>
              <a:stCxn id="35" idx="4"/>
              <a:endCxn id="37" idx="6"/>
            </p:cNvCxnSpPr>
            <p:nvPr/>
          </p:nvCxnSpPr>
          <p:spPr>
            <a:xfrm rot="5400000">
              <a:off x="7281316" y="2353874"/>
              <a:ext cx="275343" cy="67050"/>
            </a:xfrm>
            <a:prstGeom prst="line">
              <a:avLst/>
            </a:prstGeom>
            <a:ln w="317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>
              <a:stCxn id="36" idx="6"/>
              <a:endCxn id="35" idx="3"/>
            </p:cNvCxnSpPr>
            <p:nvPr/>
          </p:nvCxnSpPr>
          <p:spPr>
            <a:xfrm flipV="1">
              <a:off x="7153081" y="2240368"/>
              <a:ext cx="277935" cy="292582"/>
            </a:xfrm>
            <a:prstGeom prst="line">
              <a:avLst/>
            </a:prstGeom>
            <a:ln w="317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10800000">
              <a:off x="7229688" y="2050560"/>
              <a:ext cx="212801" cy="159772"/>
            </a:xfrm>
            <a:prstGeom prst="line">
              <a:avLst/>
            </a:prstGeom>
            <a:ln w="317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>
              <a:stCxn id="36" idx="0"/>
              <a:endCxn id="38" idx="3"/>
            </p:cNvCxnSpPr>
            <p:nvPr/>
          </p:nvCxnSpPr>
          <p:spPr>
            <a:xfrm rot="5400000" flipH="1" flipV="1">
              <a:off x="6935791" y="2238152"/>
              <a:ext cx="449733" cy="75954"/>
            </a:xfrm>
            <a:prstGeom prst="line">
              <a:avLst/>
            </a:prstGeom>
            <a:ln w="317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>
              <a:stCxn id="38" idx="4"/>
              <a:endCxn id="37" idx="7"/>
            </p:cNvCxnSpPr>
            <p:nvPr/>
          </p:nvCxnSpPr>
          <p:spPr>
            <a:xfrm rot="16200000" flipH="1">
              <a:off x="7077418" y="2203333"/>
              <a:ext cx="441854" cy="156428"/>
            </a:xfrm>
            <a:prstGeom prst="line">
              <a:avLst/>
            </a:prstGeom>
            <a:ln w="317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Oval 34"/>
            <p:cNvSpPr/>
            <p:nvPr/>
          </p:nvSpPr>
          <p:spPr>
            <a:xfrm>
              <a:off x="7422113" y="2185818"/>
              <a:ext cx="60800" cy="63909"/>
            </a:xfrm>
            <a:prstGeom prst="ellips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" name="Oval 35"/>
            <p:cNvSpPr/>
            <p:nvPr/>
          </p:nvSpPr>
          <p:spPr>
            <a:xfrm>
              <a:off x="7092281" y="2500995"/>
              <a:ext cx="60800" cy="63909"/>
            </a:xfrm>
            <a:prstGeom prst="ellips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" name="Oval 36"/>
            <p:cNvSpPr/>
            <p:nvPr/>
          </p:nvSpPr>
          <p:spPr>
            <a:xfrm>
              <a:off x="7324662" y="2493116"/>
              <a:ext cx="60800" cy="63909"/>
            </a:xfrm>
            <a:prstGeom prst="ellips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8" name="Oval 37"/>
            <p:cNvSpPr/>
            <p:nvPr/>
          </p:nvSpPr>
          <p:spPr>
            <a:xfrm>
              <a:off x="7189731" y="1996712"/>
              <a:ext cx="60800" cy="63909"/>
            </a:xfrm>
            <a:prstGeom prst="ellips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="1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3851920" y="4346519"/>
            <a:ext cx="631322" cy="640200"/>
            <a:chOff x="6948265" y="2644784"/>
            <a:chExt cx="631322" cy="640200"/>
          </a:xfrm>
        </p:grpSpPr>
        <p:cxnSp>
          <p:nvCxnSpPr>
            <p:cNvPr id="40" name="Straight Connector 39"/>
            <p:cNvCxnSpPr/>
            <p:nvPr/>
          </p:nvCxnSpPr>
          <p:spPr>
            <a:xfrm rot="16200000" flipH="1">
              <a:off x="6919643" y="2993488"/>
              <a:ext cx="288032" cy="144016"/>
            </a:xfrm>
            <a:prstGeom prst="line">
              <a:avLst/>
            </a:prstGeom>
            <a:ln w="317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>
              <a:off x="7027655" y="2885476"/>
              <a:ext cx="504056" cy="0"/>
            </a:xfrm>
            <a:prstGeom prst="line">
              <a:avLst/>
            </a:prstGeom>
            <a:ln w="317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10800000">
              <a:off x="7171671" y="3245516"/>
              <a:ext cx="216024" cy="0"/>
            </a:xfrm>
            <a:prstGeom prst="line">
              <a:avLst/>
            </a:prstGeom>
            <a:ln w="317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>
              <a:stCxn id="50" idx="4"/>
              <a:endCxn id="52" idx="6"/>
            </p:cNvCxnSpPr>
            <p:nvPr/>
          </p:nvCxnSpPr>
          <p:spPr>
            <a:xfrm rot="5400000">
              <a:off x="7348759" y="3045278"/>
              <a:ext cx="310238" cy="79410"/>
            </a:xfrm>
            <a:prstGeom prst="line">
              <a:avLst/>
            </a:prstGeom>
            <a:ln w="317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>
              <a:stCxn id="49" idx="5"/>
            </p:cNvCxnSpPr>
            <p:nvPr/>
          </p:nvCxnSpPr>
          <p:spPr>
            <a:xfrm rot="16200000" flipH="1">
              <a:off x="7071617" y="2857429"/>
              <a:ext cx="290193" cy="413971"/>
            </a:xfrm>
            <a:prstGeom prst="line">
              <a:avLst/>
            </a:prstGeom>
            <a:ln w="317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flipV="1">
              <a:off x="7171671" y="2885476"/>
              <a:ext cx="360040" cy="360040"/>
            </a:xfrm>
            <a:prstGeom prst="line">
              <a:avLst/>
            </a:prstGeom>
            <a:ln w="317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0800000">
              <a:off x="7279683" y="2705456"/>
              <a:ext cx="252028" cy="180020"/>
            </a:xfrm>
            <a:prstGeom prst="line">
              <a:avLst/>
            </a:prstGeom>
            <a:ln w="317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>
              <a:stCxn id="51" idx="0"/>
            </p:cNvCxnSpPr>
            <p:nvPr/>
          </p:nvCxnSpPr>
          <p:spPr>
            <a:xfrm rot="5400000" flipH="1" flipV="1">
              <a:off x="6962557" y="2895850"/>
              <a:ext cx="507520" cy="126732"/>
            </a:xfrm>
            <a:prstGeom prst="line">
              <a:avLst/>
            </a:prstGeom>
            <a:ln w="317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>
              <a:endCxn id="52" idx="7"/>
            </p:cNvCxnSpPr>
            <p:nvPr/>
          </p:nvCxnSpPr>
          <p:spPr>
            <a:xfrm rot="16200000" flipH="1">
              <a:off x="7112062" y="2873076"/>
              <a:ext cx="509187" cy="173945"/>
            </a:xfrm>
            <a:prstGeom prst="line">
              <a:avLst/>
            </a:prstGeom>
            <a:ln w="317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Oval 48"/>
            <p:cNvSpPr/>
            <p:nvPr/>
          </p:nvSpPr>
          <p:spPr>
            <a:xfrm>
              <a:off x="6948265" y="2857856"/>
              <a:ext cx="72008" cy="72008"/>
            </a:xfrm>
            <a:prstGeom prst="ellips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0" name="Oval 49"/>
            <p:cNvSpPr/>
            <p:nvPr/>
          </p:nvSpPr>
          <p:spPr>
            <a:xfrm>
              <a:off x="7507579" y="2857856"/>
              <a:ext cx="72008" cy="72008"/>
            </a:xfrm>
            <a:prstGeom prst="ellips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1" name="Oval 50"/>
            <p:cNvSpPr/>
            <p:nvPr/>
          </p:nvSpPr>
          <p:spPr>
            <a:xfrm>
              <a:off x="7116947" y="3212976"/>
              <a:ext cx="72008" cy="72008"/>
            </a:xfrm>
            <a:prstGeom prst="ellips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2" name="Oval 51"/>
            <p:cNvSpPr/>
            <p:nvPr/>
          </p:nvSpPr>
          <p:spPr>
            <a:xfrm>
              <a:off x="7392165" y="3204098"/>
              <a:ext cx="72008" cy="72008"/>
            </a:xfrm>
            <a:prstGeom prst="ellips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3" name="Oval 52"/>
            <p:cNvSpPr/>
            <p:nvPr/>
          </p:nvSpPr>
          <p:spPr>
            <a:xfrm>
              <a:off x="7232361" y="2644784"/>
              <a:ext cx="72008" cy="72008"/>
            </a:xfrm>
            <a:prstGeom prst="ellips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="1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54" name="Right Arrow 53"/>
          <p:cNvSpPr/>
          <p:nvPr/>
        </p:nvSpPr>
        <p:spPr>
          <a:xfrm>
            <a:off x="3457723" y="3266400"/>
            <a:ext cx="466205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Right Arrow 54"/>
          <p:cNvSpPr/>
          <p:nvPr/>
        </p:nvSpPr>
        <p:spPr>
          <a:xfrm>
            <a:off x="5905995" y="3266400"/>
            <a:ext cx="466205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6" name="Group 55"/>
          <p:cNvGrpSpPr/>
          <p:nvPr/>
        </p:nvGrpSpPr>
        <p:grpSpPr>
          <a:xfrm>
            <a:off x="323528" y="2474312"/>
            <a:ext cx="3007586" cy="2490368"/>
            <a:chOff x="153034" y="389680"/>
            <a:chExt cx="3655658" cy="2740233"/>
          </a:xfrm>
        </p:grpSpPr>
        <p:cxnSp>
          <p:nvCxnSpPr>
            <p:cNvPr id="57" name="Straight Connector 56"/>
            <p:cNvCxnSpPr/>
            <p:nvPr/>
          </p:nvCxnSpPr>
          <p:spPr>
            <a:xfrm>
              <a:off x="1017130" y="1035274"/>
              <a:ext cx="216024" cy="0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16200000" flipH="1">
              <a:off x="981653" y="2057620"/>
              <a:ext cx="509187" cy="173945"/>
            </a:xfrm>
            <a:prstGeom prst="line">
              <a:avLst/>
            </a:prstGeom>
            <a:ln w="317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9" name="Group 297"/>
            <p:cNvGrpSpPr/>
            <p:nvPr/>
          </p:nvGrpSpPr>
          <p:grpSpPr>
            <a:xfrm>
              <a:off x="177166" y="1601968"/>
              <a:ext cx="1272012" cy="1008112"/>
              <a:chOff x="177166" y="1601968"/>
              <a:chExt cx="1272012" cy="1008112"/>
            </a:xfrm>
          </p:grpSpPr>
          <p:cxnSp>
            <p:nvCxnSpPr>
              <p:cNvPr id="139" name="Straight Connector 6"/>
              <p:cNvCxnSpPr>
                <a:stCxn id="154" idx="5"/>
              </p:cNvCxnSpPr>
              <p:nvPr/>
            </p:nvCxnSpPr>
            <p:spPr>
              <a:xfrm rot="16200000" flipH="1">
                <a:off x="274633" y="1915458"/>
                <a:ext cx="190565" cy="262573"/>
              </a:xfrm>
              <a:prstGeom prst="line">
                <a:avLst/>
              </a:prstGeom>
              <a:ln w="317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" name="Straight Connector 139"/>
              <p:cNvCxnSpPr>
                <a:stCxn id="156" idx="0"/>
              </p:cNvCxnSpPr>
              <p:nvPr/>
            </p:nvCxnSpPr>
            <p:spPr>
              <a:xfrm rot="5400000" flipH="1" flipV="1">
                <a:off x="334007" y="2209105"/>
                <a:ext cx="216024" cy="118366"/>
              </a:xfrm>
              <a:prstGeom prst="line">
                <a:avLst/>
              </a:prstGeom>
              <a:ln w="317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Straight Connector 8"/>
              <p:cNvCxnSpPr/>
              <p:nvPr/>
            </p:nvCxnSpPr>
            <p:spPr>
              <a:xfrm rot="16200000" flipH="1">
                <a:off x="465198" y="2214036"/>
                <a:ext cx="216024" cy="144016"/>
              </a:xfrm>
              <a:prstGeom prst="line">
                <a:avLst/>
              </a:prstGeom>
              <a:ln w="317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2" name="Straight Connector 141"/>
              <p:cNvCxnSpPr>
                <a:stCxn id="156" idx="3"/>
                <a:endCxn id="157" idx="6"/>
              </p:cNvCxnSpPr>
              <p:nvPr/>
            </p:nvCxnSpPr>
            <p:spPr>
              <a:xfrm rot="5400000">
                <a:off x="235120" y="2451818"/>
                <a:ext cx="136313" cy="108203"/>
              </a:xfrm>
              <a:prstGeom prst="line">
                <a:avLst/>
              </a:prstGeom>
              <a:ln w="317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3" name="Straight Connector 142"/>
              <p:cNvCxnSpPr>
                <a:stCxn id="161" idx="2"/>
              </p:cNvCxnSpPr>
              <p:nvPr/>
            </p:nvCxnSpPr>
            <p:spPr>
              <a:xfrm rot="10800000">
                <a:off x="681222" y="2430060"/>
                <a:ext cx="305316" cy="3464"/>
              </a:xfrm>
              <a:prstGeom prst="line">
                <a:avLst/>
              </a:prstGeom>
              <a:ln w="317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4" name="Straight Connector 143"/>
              <p:cNvCxnSpPr/>
              <p:nvPr/>
            </p:nvCxnSpPr>
            <p:spPr>
              <a:xfrm rot="16200000" flipH="1">
                <a:off x="789234" y="2178032"/>
                <a:ext cx="288032" cy="144016"/>
              </a:xfrm>
              <a:prstGeom prst="line">
                <a:avLst/>
              </a:prstGeom>
              <a:ln w="317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5" name="Straight Connector 144"/>
              <p:cNvCxnSpPr>
                <a:stCxn id="159" idx="7"/>
              </p:cNvCxnSpPr>
              <p:nvPr/>
            </p:nvCxnSpPr>
            <p:spPr>
              <a:xfrm rot="16200000" flipH="1">
                <a:off x="1131772" y="1800491"/>
                <a:ext cx="17075" cy="521983"/>
              </a:xfrm>
              <a:prstGeom prst="line">
                <a:avLst/>
              </a:prstGeom>
              <a:ln w="317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6" name="Straight Connector 145"/>
              <p:cNvCxnSpPr/>
              <p:nvPr/>
            </p:nvCxnSpPr>
            <p:spPr>
              <a:xfrm rot="10800000">
                <a:off x="1041262" y="2430060"/>
                <a:ext cx="216024" cy="0"/>
              </a:xfrm>
              <a:prstGeom prst="line">
                <a:avLst/>
              </a:prstGeom>
              <a:ln w="317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7" name="Straight Connector 146"/>
              <p:cNvCxnSpPr>
                <a:stCxn id="160" idx="4"/>
                <a:endCxn id="162" idx="6"/>
              </p:cNvCxnSpPr>
              <p:nvPr/>
            </p:nvCxnSpPr>
            <p:spPr>
              <a:xfrm rot="5400000">
                <a:off x="1218350" y="2229822"/>
                <a:ext cx="310238" cy="79410"/>
              </a:xfrm>
              <a:prstGeom prst="line">
                <a:avLst/>
              </a:prstGeom>
              <a:ln w="317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8" name="Straight Connector 147"/>
              <p:cNvCxnSpPr>
                <a:stCxn id="159" idx="5"/>
              </p:cNvCxnSpPr>
              <p:nvPr/>
            </p:nvCxnSpPr>
            <p:spPr>
              <a:xfrm rot="16200000" flipH="1">
                <a:off x="941208" y="2041973"/>
                <a:ext cx="290193" cy="413971"/>
              </a:xfrm>
              <a:prstGeom prst="line">
                <a:avLst/>
              </a:prstGeom>
              <a:ln w="317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9" name="Straight Connector 148"/>
              <p:cNvCxnSpPr/>
              <p:nvPr/>
            </p:nvCxnSpPr>
            <p:spPr>
              <a:xfrm flipV="1">
                <a:off x="1041262" y="2070020"/>
                <a:ext cx="360040" cy="360040"/>
              </a:xfrm>
              <a:prstGeom prst="line">
                <a:avLst/>
              </a:prstGeom>
              <a:ln w="317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0" name="Straight Connector 149"/>
              <p:cNvCxnSpPr/>
              <p:nvPr/>
            </p:nvCxnSpPr>
            <p:spPr>
              <a:xfrm rot="10800000">
                <a:off x="1149274" y="1890000"/>
                <a:ext cx="252028" cy="180020"/>
              </a:xfrm>
              <a:prstGeom prst="line">
                <a:avLst/>
              </a:prstGeom>
              <a:ln w="317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1" name="Straight Connector 150"/>
              <p:cNvCxnSpPr>
                <a:stCxn id="164" idx="4"/>
                <a:endCxn id="163" idx="7"/>
              </p:cNvCxnSpPr>
              <p:nvPr/>
            </p:nvCxnSpPr>
            <p:spPr>
              <a:xfrm rot="16200000" flipH="1">
                <a:off x="989322" y="1665779"/>
                <a:ext cx="165897" cy="182289"/>
              </a:xfrm>
              <a:prstGeom prst="line">
                <a:avLst/>
              </a:prstGeom>
              <a:ln w="317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2" name="Straight Connector 151"/>
              <p:cNvCxnSpPr>
                <a:stCxn id="163" idx="6"/>
                <a:endCxn id="165" idx="2"/>
              </p:cNvCxnSpPr>
              <p:nvPr/>
            </p:nvCxnSpPr>
            <p:spPr>
              <a:xfrm flipV="1">
                <a:off x="1173960" y="1637972"/>
                <a:ext cx="131202" cy="227360"/>
              </a:xfrm>
              <a:prstGeom prst="line">
                <a:avLst/>
              </a:prstGeom>
              <a:ln w="317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3" name="Straight Connector 152"/>
              <p:cNvCxnSpPr>
                <a:stCxn id="161" idx="0"/>
              </p:cNvCxnSpPr>
              <p:nvPr/>
            </p:nvCxnSpPr>
            <p:spPr>
              <a:xfrm rot="5400000" flipH="1" flipV="1">
                <a:off x="832148" y="2080394"/>
                <a:ext cx="507520" cy="126732"/>
              </a:xfrm>
              <a:prstGeom prst="line">
                <a:avLst/>
              </a:prstGeom>
              <a:ln w="317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4" name="Oval 153"/>
              <p:cNvSpPr/>
              <p:nvPr/>
            </p:nvSpPr>
            <p:spPr>
              <a:xfrm>
                <a:off x="177166" y="1890000"/>
                <a:ext cx="72008" cy="72008"/>
              </a:xfrm>
              <a:prstGeom prst="ellipse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b="1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5" name="Oval 154"/>
              <p:cNvSpPr/>
              <p:nvPr/>
            </p:nvSpPr>
            <p:spPr>
              <a:xfrm>
                <a:off x="465198" y="2106024"/>
                <a:ext cx="72008" cy="72008"/>
              </a:xfrm>
              <a:prstGeom prst="ellipse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b="1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6" name="Oval 155"/>
              <p:cNvSpPr/>
              <p:nvPr/>
            </p:nvSpPr>
            <p:spPr>
              <a:xfrm>
                <a:off x="346832" y="2376300"/>
                <a:ext cx="72008" cy="72008"/>
              </a:xfrm>
              <a:prstGeom prst="ellipse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b="1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7" name="Oval 156"/>
              <p:cNvSpPr/>
              <p:nvPr/>
            </p:nvSpPr>
            <p:spPr>
              <a:xfrm>
                <a:off x="177166" y="2538072"/>
                <a:ext cx="72008" cy="72008"/>
              </a:xfrm>
              <a:prstGeom prst="ellipse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b="1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8" name="Oval 157"/>
              <p:cNvSpPr/>
              <p:nvPr/>
            </p:nvSpPr>
            <p:spPr>
              <a:xfrm>
                <a:off x="613662" y="2373348"/>
                <a:ext cx="72008" cy="72008"/>
              </a:xfrm>
              <a:prstGeom prst="ellipse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b="1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9" name="Oval 158"/>
              <p:cNvSpPr/>
              <p:nvPr/>
            </p:nvSpPr>
            <p:spPr>
              <a:xfrm>
                <a:off x="817856" y="2042400"/>
                <a:ext cx="72008" cy="72008"/>
              </a:xfrm>
              <a:prstGeom prst="ellipse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b="1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0" name="Oval 159"/>
              <p:cNvSpPr/>
              <p:nvPr/>
            </p:nvSpPr>
            <p:spPr>
              <a:xfrm>
                <a:off x="1377170" y="2042400"/>
                <a:ext cx="72008" cy="72008"/>
              </a:xfrm>
              <a:prstGeom prst="ellipse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b="1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1" name="Oval 160"/>
              <p:cNvSpPr/>
              <p:nvPr/>
            </p:nvSpPr>
            <p:spPr>
              <a:xfrm>
                <a:off x="986538" y="2397520"/>
                <a:ext cx="72008" cy="72008"/>
              </a:xfrm>
              <a:prstGeom prst="ellipse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b="1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2" name="Oval 161"/>
              <p:cNvSpPr/>
              <p:nvPr/>
            </p:nvSpPr>
            <p:spPr>
              <a:xfrm>
                <a:off x="1261756" y="2388642"/>
                <a:ext cx="72008" cy="72008"/>
              </a:xfrm>
              <a:prstGeom prst="ellipse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b="1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3" name="Oval 162"/>
              <p:cNvSpPr/>
              <p:nvPr/>
            </p:nvSpPr>
            <p:spPr>
              <a:xfrm>
                <a:off x="1101952" y="1829328"/>
                <a:ext cx="72008" cy="72008"/>
              </a:xfrm>
              <a:prstGeom prst="ellipse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b="1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4" name="Oval 163"/>
              <p:cNvSpPr/>
              <p:nvPr/>
            </p:nvSpPr>
            <p:spPr>
              <a:xfrm>
                <a:off x="945122" y="1601968"/>
                <a:ext cx="72008" cy="72008"/>
              </a:xfrm>
              <a:prstGeom prst="ellipse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b="1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5" name="Oval 164"/>
              <p:cNvSpPr/>
              <p:nvPr/>
            </p:nvSpPr>
            <p:spPr>
              <a:xfrm>
                <a:off x="1305162" y="1601968"/>
                <a:ext cx="72008" cy="72008"/>
              </a:xfrm>
              <a:prstGeom prst="ellipse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b="1"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166" name="Straight Connector 165"/>
              <p:cNvCxnSpPr>
                <a:stCxn id="156" idx="5"/>
                <a:endCxn id="158" idx="5"/>
              </p:cNvCxnSpPr>
              <p:nvPr/>
            </p:nvCxnSpPr>
            <p:spPr>
              <a:xfrm rot="5400000" flipH="1" flipV="1">
                <a:off x="540234" y="2302872"/>
                <a:ext cx="2952" cy="266830"/>
              </a:xfrm>
              <a:prstGeom prst="line">
                <a:avLst/>
              </a:prstGeom>
              <a:ln w="317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0" name="Right Arrow 59"/>
            <p:cNvSpPr/>
            <p:nvPr/>
          </p:nvSpPr>
          <p:spPr>
            <a:xfrm>
              <a:off x="1706719" y="1246552"/>
              <a:ext cx="743103" cy="173154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="1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61" name="Group 322"/>
            <p:cNvGrpSpPr/>
            <p:nvPr/>
          </p:nvGrpSpPr>
          <p:grpSpPr>
            <a:xfrm>
              <a:off x="153034" y="567222"/>
              <a:ext cx="1656184" cy="1008112"/>
              <a:chOff x="323528" y="1014254"/>
              <a:chExt cx="1656184" cy="1008112"/>
            </a:xfrm>
          </p:grpSpPr>
          <p:sp>
            <p:nvSpPr>
              <p:cNvPr id="113" name="Rectangle 112"/>
              <p:cNvSpPr/>
              <p:nvPr/>
            </p:nvSpPr>
            <p:spPr>
              <a:xfrm>
                <a:off x="611560" y="1446302"/>
                <a:ext cx="72008" cy="72008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b="1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4" name="Rectangle 113"/>
              <p:cNvSpPr/>
              <p:nvPr/>
            </p:nvSpPr>
            <p:spPr>
              <a:xfrm>
                <a:off x="467544" y="1734334"/>
                <a:ext cx="72008" cy="72008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b="1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5" name="Rectangle 114"/>
              <p:cNvSpPr/>
              <p:nvPr/>
            </p:nvSpPr>
            <p:spPr>
              <a:xfrm>
                <a:off x="755576" y="1734334"/>
                <a:ext cx="72008" cy="72008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b="1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6" name="Rectangle 115"/>
              <p:cNvSpPr/>
              <p:nvPr/>
            </p:nvSpPr>
            <p:spPr>
              <a:xfrm>
                <a:off x="1115616" y="1734334"/>
                <a:ext cx="72008" cy="72008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b="1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7" name="Rectangle 116"/>
              <p:cNvSpPr/>
              <p:nvPr/>
            </p:nvSpPr>
            <p:spPr>
              <a:xfrm>
                <a:off x="1115616" y="1446302"/>
                <a:ext cx="72008" cy="72008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b="1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8" name="Rectangle 117"/>
              <p:cNvSpPr/>
              <p:nvPr/>
            </p:nvSpPr>
            <p:spPr>
              <a:xfrm>
                <a:off x="1403648" y="1446302"/>
                <a:ext cx="72008" cy="72008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b="1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9" name="Rectangle 118"/>
              <p:cNvSpPr/>
              <p:nvPr/>
            </p:nvSpPr>
            <p:spPr>
              <a:xfrm>
                <a:off x="1403648" y="1734334"/>
                <a:ext cx="72008" cy="72008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b="1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0" name="Rectangle 119"/>
              <p:cNvSpPr/>
              <p:nvPr/>
            </p:nvSpPr>
            <p:spPr>
              <a:xfrm>
                <a:off x="323528" y="1230278"/>
                <a:ext cx="72008" cy="72008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b="1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1" name="Rectangle 120"/>
              <p:cNvSpPr/>
              <p:nvPr/>
            </p:nvSpPr>
            <p:spPr>
              <a:xfrm>
                <a:off x="323528" y="1950358"/>
                <a:ext cx="72008" cy="72008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b="1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2" name="Rectangle 121"/>
              <p:cNvSpPr/>
              <p:nvPr/>
            </p:nvSpPr>
            <p:spPr>
              <a:xfrm>
                <a:off x="1619672" y="1302286"/>
                <a:ext cx="72008" cy="72008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b="1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3" name="Rectangle 122"/>
              <p:cNvSpPr/>
              <p:nvPr/>
            </p:nvSpPr>
            <p:spPr>
              <a:xfrm>
                <a:off x="1619672" y="1014254"/>
                <a:ext cx="72008" cy="72008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b="1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4" name="Rectangle 123"/>
              <p:cNvSpPr/>
              <p:nvPr/>
            </p:nvSpPr>
            <p:spPr>
              <a:xfrm>
                <a:off x="1907704" y="1302286"/>
                <a:ext cx="72008" cy="72008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b="1"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125" name="Straight Connector 124"/>
              <p:cNvCxnSpPr/>
              <p:nvPr/>
            </p:nvCxnSpPr>
            <p:spPr>
              <a:xfrm rot="16200000" flipH="1">
                <a:off x="431540" y="1266282"/>
                <a:ext cx="180020" cy="252028"/>
              </a:xfrm>
              <a:prstGeom prst="line">
                <a:avLst/>
              </a:prstGeom>
              <a:ln w="317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6" name="Straight Connector 125"/>
              <p:cNvCxnSpPr>
                <a:stCxn id="114" idx="0"/>
                <a:endCxn id="113" idx="2"/>
              </p:cNvCxnSpPr>
              <p:nvPr/>
            </p:nvCxnSpPr>
            <p:spPr>
              <a:xfrm rot="5400000" flipH="1" flipV="1">
                <a:off x="467544" y="1554314"/>
                <a:ext cx="216024" cy="144016"/>
              </a:xfrm>
              <a:prstGeom prst="line">
                <a:avLst/>
              </a:prstGeom>
              <a:ln w="317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" name="Straight Connector 126"/>
              <p:cNvCxnSpPr>
                <a:stCxn id="113" idx="2"/>
                <a:endCxn id="115" idx="0"/>
              </p:cNvCxnSpPr>
              <p:nvPr/>
            </p:nvCxnSpPr>
            <p:spPr>
              <a:xfrm rot="16200000" flipH="1">
                <a:off x="611560" y="1554314"/>
                <a:ext cx="216024" cy="144016"/>
              </a:xfrm>
              <a:prstGeom prst="line">
                <a:avLst/>
              </a:prstGeom>
              <a:ln w="317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8" name="Straight Connector 127"/>
              <p:cNvCxnSpPr>
                <a:stCxn id="114" idx="1"/>
                <a:endCxn id="115" idx="1"/>
              </p:cNvCxnSpPr>
              <p:nvPr/>
            </p:nvCxnSpPr>
            <p:spPr>
              <a:xfrm rot="10800000" flipH="1">
                <a:off x="467544" y="1770338"/>
                <a:ext cx="288032" cy="0"/>
              </a:xfrm>
              <a:prstGeom prst="line">
                <a:avLst/>
              </a:prstGeom>
              <a:ln w="317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9" name="Straight Connector 128"/>
              <p:cNvCxnSpPr>
                <a:stCxn id="114" idx="2"/>
                <a:endCxn id="121" idx="0"/>
              </p:cNvCxnSpPr>
              <p:nvPr/>
            </p:nvCxnSpPr>
            <p:spPr>
              <a:xfrm rot="5400000">
                <a:off x="359532" y="1806342"/>
                <a:ext cx="144016" cy="144016"/>
              </a:xfrm>
              <a:prstGeom prst="line">
                <a:avLst/>
              </a:prstGeom>
              <a:ln w="317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" name="Straight Connector 129"/>
              <p:cNvCxnSpPr>
                <a:stCxn id="116" idx="1"/>
                <a:endCxn id="115" idx="3"/>
              </p:cNvCxnSpPr>
              <p:nvPr/>
            </p:nvCxnSpPr>
            <p:spPr>
              <a:xfrm rot="10800000">
                <a:off x="827584" y="1770338"/>
                <a:ext cx="288032" cy="0"/>
              </a:xfrm>
              <a:prstGeom prst="line">
                <a:avLst/>
              </a:prstGeom>
              <a:ln w="317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" name="Straight Connector 130"/>
              <p:cNvCxnSpPr>
                <a:stCxn id="117" idx="2"/>
                <a:endCxn id="116" idx="0"/>
              </p:cNvCxnSpPr>
              <p:nvPr/>
            </p:nvCxnSpPr>
            <p:spPr>
              <a:xfrm rot="5400000">
                <a:off x="1043608" y="1626322"/>
                <a:ext cx="216024" cy="0"/>
              </a:xfrm>
              <a:prstGeom prst="line">
                <a:avLst/>
              </a:prstGeom>
              <a:ln w="317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Straight Connector 131"/>
              <p:cNvCxnSpPr>
                <a:stCxn id="119" idx="1"/>
                <a:endCxn id="116" idx="3"/>
              </p:cNvCxnSpPr>
              <p:nvPr/>
            </p:nvCxnSpPr>
            <p:spPr>
              <a:xfrm rot="10800000">
                <a:off x="1187624" y="1770338"/>
                <a:ext cx="216024" cy="0"/>
              </a:xfrm>
              <a:prstGeom prst="line">
                <a:avLst/>
              </a:prstGeom>
              <a:ln w="317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Straight Connector 132"/>
              <p:cNvCxnSpPr>
                <a:stCxn id="118" idx="2"/>
                <a:endCxn id="119" idx="0"/>
              </p:cNvCxnSpPr>
              <p:nvPr/>
            </p:nvCxnSpPr>
            <p:spPr>
              <a:xfrm rot="5400000">
                <a:off x="1331640" y="1626322"/>
                <a:ext cx="216024" cy="0"/>
              </a:xfrm>
              <a:prstGeom prst="line">
                <a:avLst/>
              </a:prstGeom>
              <a:ln w="317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Straight Connector 133"/>
              <p:cNvCxnSpPr>
                <a:stCxn id="117" idx="2"/>
                <a:endCxn id="119" idx="0"/>
              </p:cNvCxnSpPr>
              <p:nvPr/>
            </p:nvCxnSpPr>
            <p:spPr>
              <a:xfrm rot="16200000" flipH="1">
                <a:off x="1187624" y="1482306"/>
                <a:ext cx="216024" cy="288032"/>
              </a:xfrm>
              <a:prstGeom prst="line">
                <a:avLst/>
              </a:prstGeom>
              <a:ln w="317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5" name="Straight Connector 134"/>
              <p:cNvCxnSpPr>
                <a:stCxn id="116" idx="3"/>
                <a:endCxn id="118" idx="1"/>
              </p:cNvCxnSpPr>
              <p:nvPr/>
            </p:nvCxnSpPr>
            <p:spPr>
              <a:xfrm flipV="1">
                <a:off x="1187624" y="1482306"/>
                <a:ext cx="216024" cy="288032"/>
              </a:xfrm>
              <a:prstGeom prst="line">
                <a:avLst/>
              </a:prstGeom>
              <a:ln w="317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6" name="Straight Connector 135"/>
              <p:cNvCxnSpPr>
                <a:stCxn id="118" idx="1"/>
                <a:endCxn id="122" idx="2"/>
              </p:cNvCxnSpPr>
              <p:nvPr/>
            </p:nvCxnSpPr>
            <p:spPr>
              <a:xfrm rot="10800000" flipH="1">
                <a:off x="1403648" y="1374294"/>
                <a:ext cx="252028" cy="108012"/>
              </a:xfrm>
              <a:prstGeom prst="line">
                <a:avLst/>
              </a:prstGeom>
              <a:ln w="317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" name="Straight Connector 136"/>
              <p:cNvCxnSpPr>
                <a:stCxn id="123" idx="2"/>
                <a:endCxn id="122" idx="0"/>
              </p:cNvCxnSpPr>
              <p:nvPr/>
            </p:nvCxnSpPr>
            <p:spPr>
              <a:xfrm rot="5400000">
                <a:off x="1547664" y="1194274"/>
                <a:ext cx="216024" cy="0"/>
              </a:xfrm>
              <a:prstGeom prst="line">
                <a:avLst/>
              </a:prstGeom>
              <a:ln w="317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Straight Connector 137"/>
              <p:cNvCxnSpPr>
                <a:stCxn id="122" idx="3"/>
                <a:endCxn id="124" idx="1"/>
              </p:cNvCxnSpPr>
              <p:nvPr/>
            </p:nvCxnSpPr>
            <p:spPr>
              <a:xfrm>
                <a:off x="1691680" y="1338290"/>
                <a:ext cx="216024" cy="0"/>
              </a:xfrm>
              <a:prstGeom prst="line">
                <a:avLst/>
              </a:prstGeom>
              <a:ln w="317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2" name="TextBox 61"/>
            <p:cNvSpPr txBox="1"/>
            <p:nvPr/>
          </p:nvSpPr>
          <p:spPr>
            <a:xfrm>
              <a:off x="441066" y="2621928"/>
              <a:ext cx="1118782" cy="50798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400" b="1" dirty="0" smtClean="0">
                  <a:solidFill>
                    <a:srgbClr val="00B0F0"/>
                  </a:solidFill>
                  <a:latin typeface="Arial" pitchFamily="34" charset="0"/>
                  <a:cs typeface="Arial" pitchFamily="34" charset="0"/>
                </a:rPr>
                <a:t>PINB</a:t>
              </a:r>
            </a:p>
          </p:txBody>
        </p:sp>
        <p:grpSp>
          <p:nvGrpSpPr>
            <p:cNvPr id="63" name="Group 78"/>
            <p:cNvGrpSpPr/>
            <p:nvPr/>
          </p:nvGrpSpPr>
          <p:grpSpPr>
            <a:xfrm>
              <a:off x="2529298" y="449288"/>
              <a:ext cx="1080120" cy="360040"/>
              <a:chOff x="2529298" y="449288"/>
              <a:chExt cx="1080120" cy="360040"/>
            </a:xfrm>
          </p:grpSpPr>
          <p:sp>
            <p:nvSpPr>
              <p:cNvPr id="96" name="Rectangle 95"/>
              <p:cNvSpPr/>
              <p:nvPr/>
            </p:nvSpPr>
            <p:spPr>
              <a:xfrm>
                <a:off x="2673314" y="449288"/>
                <a:ext cx="72008" cy="72008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b="1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2529298" y="737320"/>
                <a:ext cx="72008" cy="72008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b="1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8" name="Rectangle 97"/>
              <p:cNvSpPr/>
              <p:nvPr/>
            </p:nvSpPr>
            <p:spPr>
              <a:xfrm>
                <a:off x="2817330" y="737320"/>
                <a:ext cx="72008" cy="72008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b="1"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99" name="Straight Connector 98"/>
              <p:cNvCxnSpPr>
                <a:stCxn id="97" idx="0"/>
                <a:endCxn id="96" idx="2"/>
              </p:cNvCxnSpPr>
              <p:nvPr/>
            </p:nvCxnSpPr>
            <p:spPr>
              <a:xfrm rot="5400000" flipH="1" flipV="1">
                <a:off x="2529298" y="557300"/>
                <a:ext cx="216024" cy="144016"/>
              </a:xfrm>
              <a:prstGeom prst="line">
                <a:avLst/>
              </a:prstGeom>
              <a:ln w="317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Straight Connector 99"/>
              <p:cNvCxnSpPr>
                <a:stCxn id="96" idx="2"/>
                <a:endCxn id="98" idx="0"/>
              </p:cNvCxnSpPr>
              <p:nvPr/>
            </p:nvCxnSpPr>
            <p:spPr>
              <a:xfrm rot="16200000" flipH="1">
                <a:off x="2673314" y="557300"/>
                <a:ext cx="216024" cy="144016"/>
              </a:xfrm>
              <a:prstGeom prst="line">
                <a:avLst/>
              </a:prstGeom>
              <a:ln w="317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Straight Connector 100"/>
              <p:cNvCxnSpPr>
                <a:stCxn id="97" idx="1"/>
                <a:endCxn id="98" idx="1"/>
              </p:cNvCxnSpPr>
              <p:nvPr/>
            </p:nvCxnSpPr>
            <p:spPr>
              <a:xfrm rot="10800000" flipH="1">
                <a:off x="2529298" y="773324"/>
                <a:ext cx="288032" cy="0"/>
              </a:xfrm>
              <a:prstGeom prst="line">
                <a:avLst/>
              </a:prstGeom>
              <a:ln w="317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2" name="Rectangle 101"/>
              <p:cNvSpPr/>
              <p:nvPr/>
            </p:nvSpPr>
            <p:spPr>
              <a:xfrm>
                <a:off x="3249378" y="737320"/>
                <a:ext cx="72008" cy="72008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b="1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3249378" y="449288"/>
                <a:ext cx="72008" cy="72008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b="1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" name="Rectangle 103"/>
              <p:cNvSpPr/>
              <p:nvPr/>
            </p:nvSpPr>
            <p:spPr>
              <a:xfrm>
                <a:off x="3537410" y="449288"/>
                <a:ext cx="72008" cy="72008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b="1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3537410" y="737320"/>
                <a:ext cx="72008" cy="72008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b="1"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106" name="Straight Connector 105"/>
              <p:cNvCxnSpPr>
                <a:stCxn id="103" idx="2"/>
                <a:endCxn id="102" idx="0"/>
              </p:cNvCxnSpPr>
              <p:nvPr/>
            </p:nvCxnSpPr>
            <p:spPr>
              <a:xfrm rot="5400000">
                <a:off x="3177370" y="629308"/>
                <a:ext cx="216024" cy="0"/>
              </a:xfrm>
              <a:prstGeom prst="line">
                <a:avLst/>
              </a:prstGeom>
              <a:ln w="317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Straight Connector 106"/>
              <p:cNvCxnSpPr>
                <a:stCxn id="103" idx="3"/>
                <a:endCxn id="104" idx="1"/>
              </p:cNvCxnSpPr>
              <p:nvPr/>
            </p:nvCxnSpPr>
            <p:spPr>
              <a:xfrm>
                <a:off x="3321386" y="485292"/>
                <a:ext cx="216024" cy="0"/>
              </a:xfrm>
              <a:prstGeom prst="line">
                <a:avLst/>
              </a:prstGeom>
              <a:ln w="317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Straight Connector 107"/>
              <p:cNvCxnSpPr>
                <a:stCxn id="105" idx="1"/>
                <a:endCxn id="102" idx="3"/>
              </p:cNvCxnSpPr>
              <p:nvPr/>
            </p:nvCxnSpPr>
            <p:spPr>
              <a:xfrm rot="10800000">
                <a:off x="3321386" y="773324"/>
                <a:ext cx="216024" cy="0"/>
              </a:xfrm>
              <a:prstGeom prst="line">
                <a:avLst/>
              </a:prstGeom>
              <a:ln w="317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9" name="Straight Connector 108"/>
              <p:cNvCxnSpPr>
                <a:stCxn id="104" idx="2"/>
                <a:endCxn id="105" idx="0"/>
              </p:cNvCxnSpPr>
              <p:nvPr/>
            </p:nvCxnSpPr>
            <p:spPr>
              <a:xfrm rot="5400000">
                <a:off x="3465402" y="629308"/>
                <a:ext cx="216024" cy="0"/>
              </a:xfrm>
              <a:prstGeom prst="line">
                <a:avLst/>
              </a:prstGeom>
              <a:ln w="317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" name="Straight Connector 109"/>
              <p:cNvCxnSpPr>
                <a:stCxn id="103" idx="2"/>
                <a:endCxn id="105" idx="0"/>
              </p:cNvCxnSpPr>
              <p:nvPr/>
            </p:nvCxnSpPr>
            <p:spPr>
              <a:xfrm rot="16200000" flipH="1">
                <a:off x="3321386" y="485292"/>
                <a:ext cx="216024" cy="288032"/>
              </a:xfrm>
              <a:prstGeom prst="line">
                <a:avLst/>
              </a:prstGeom>
              <a:ln w="317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1" name="Straight Connector 110"/>
              <p:cNvCxnSpPr>
                <a:stCxn id="102" idx="3"/>
                <a:endCxn id="104" idx="1"/>
              </p:cNvCxnSpPr>
              <p:nvPr/>
            </p:nvCxnSpPr>
            <p:spPr>
              <a:xfrm flipV="1">
                <a:off x="3321386" y="485292"/>
                <a:ext cx="216024" cy="288032"/>
              </a:xfrm>
              <a:prstGeom prst="line">
                <a:avLst/>
              </a:prstGeom>
              <a:ln w="317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" name="Straight Connector 111"/>
              <p:cNvCxnSpPr/>
              <p:nvPr/>
            </p:nvCxnSpPr>
            <p:spPr>
              <a:xfrm>
                <a:off x="3285474" y="482722"/>
                <a:ext cx="216024" cy="0"/>
              </a:xfrm>
              <a:prstGeom prst="line">
                <a:avLst/>
              </a:prstGeom>
              <a:ln w="317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4" name="Straight Connector 63"/>
            <p:cNvCxnSpPr>
              <a:stCxn id="67" idx="0"/>
            </p:cNvCxnSpPr>
            <p:nvPr/>
          </p:nvCxnSpPr>
          <p:spPr>
            <a:xfrm rot="5400000" flipH="1" flipV="1">
              <a:off x="2902991" y="1561033"/>
              <a:ext cx="216024" cy="118366"/>
            </a:xfrm>
            <a:prstGeom prst="line">
              <a:avLst/>
            </a:prstGeom>
            <a:ln w="317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16200000" flipH="1">
              <a:off x="3034182" y="1565964"/>
              <a:ext cx="216024" cy="144016"/>
            </a:xfrm>
            <a:prstGeom prst="line">
              <a:avLst/>
            </a:prstGeom>
            <a:ln w="317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Oval 65"/>
            <p:cNvSpPr/>
            <p:nvPr/>
          </p:nvSpPr>
          <p:spPr>
            <a:xfrm>
              <a:off x="3034182" y="1457952"/>
              <a:ext cx="72008" cy="72008"/>
            </a:xfrm>
            <a:prstGeom prst="ellips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7" name="Oval 66"/>
            <p:cNvSpPr/>
            <p:nvPr/>
          </p:nvSpPr>
          <p:spPr>
            <a:xfrm>
              <a:off x="2915816" y="1728228"/>
              <a:ext cx="72008" cy="72008"/>
            </a:xfrm>
            <a:prstGeom prst="ellips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8" name="Oval 67"/>
            <p:cNvSpPr/>
            <p:nvPr/>
          </p:nvSpPr>
          <p:spPr>
            <a:xfrm>
              <a:off x="3182646" y="1725276"/>
              <a:ext cx="72008" cy="72008"/>
            </a:xfrm>
            <a:prstGeom prst="ellips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="1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69" name="Straight Connector 68"/>
            <p:cNvCxnSpPr>
              <a:stCxn id="67" idx="5"/>
              <a:endCxn id="68" idx="5"/>
            </p:cNvCxnSpPr>
            <p:nvPr/>
          </p:nvCxnSpPr>
          <p:spPr>
            <a:xfrm rot="5400000" flipH="1" flipV="1">
              <a:off x="3109218" y="1654800"/>
              <a:ext cx="2952" cy="266830"/>
            </a:xfrm>
            <a:prstGeom prst="line">
              <a:avLst/>
            </a:prstGeom>
            <a:ln w="317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10800000">
              <a:off x="2584022" y="2582460"/>
              <a:ext cx="216024" cy="0"/>
            </a:xfrm>
            <a:prstGeom prst="line">
              <a:avLst/>
            </a:prstGeom>
            <a:ln w="317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>
              <a:stCxn id="76" idx="4"/>
              <a:endCxn id="78" idx="6"/>
            </p:cNvCxnSpPr>
            <p:nvPr/>
          </p:nvCxnSpPr>
          <p:spPr>
            <a:xfrm rot="5400000">
              <a:off x="2761110" y="2382222"/>
              <a:ext cx="310238" cy="79410"/>
            </a:xfrm>
            <a:prstGeom prst="line">
              <a:avLst/>
            </a:prstGeom>
            <a:ln w="317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flipV="1">
              <a:off x="2584022" y="2222420"/>
              <a:ext cx="360040" cy="360040"/>
            </a:xfrm>
            <a:prstGeom prst="line">
              <a:avLst/>
            </a:prstGeom>
            <a:ln w="317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0800000">
              <a:off x="2692034" y="2042400"/>
              <a:ext cx="252028" cy="180020"/>
            </a:xfrm>
            <a:prstGeom prst="line">
              <a:avLst/>
            </a:prstGeom>
            <a:ln w="317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>
              <a:stCxn id="77" idx="0"/>
            </p:cNvCxnSpPr>
            <p:nvPr/>
          </p:nvCxnSpPr>
          <p:spPr>
            <a:xfrm rot="5400000" flipH="1" flipV="1">
              <a:off x="2374908" y="2232794"/>
              <a:ext cx="507520" cy="126732"/>
            </a:xfrm>
            <a:prstGeom prst="line">
              <a:avLst/>
            </a:prstGeom>
            <a:ln w="317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>
              <a:endCxn id="78" idx="7"/>
            </p:cNvCxnSpPr>
            <p:nvPr/>
          </p:nvCxnSpPr>
          <p:spPr>
            <a:xfrm rot="16200000" flipH="1">
              <a:off x="2524413" y="2210020"/>
              <a:ext cx="509187" cy="173945"/>
            </a:xfrm>
            <a:prstGeom prst="line">
              <a:avLst/>
            </a:prstGeom>
            <a:ln w="317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6" name="Oval 75"/>
            <p:cNvSpPr/>
            <p:nvPr/>
          </p:nvSpPr>
          <p:spPr>
            <a:xfrm>
              <a:off x="2919930" y="2194800"/>
              <a:ext cx="72008" cy="72008"/>
            </a:xfrm>
            <a:prstGeom prst="ellips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7" name="Oval 76"/>
            <p:cNvSpPr/>
            <p:nvPr/>
          </p:nvSpPr>
          <p:spPr>
            <a:xfrm>
              <a:off x="2529298" y="2549920"/>
              <a:ext cx="72008" cy="72008"/>
            </a:xfrm>
            <a:prstGeom prst="ellips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8" name="Oval 77"/>
            <p:cNvSpPr/>
            <p:nvPr/>
          </p:nvSpPr>
          <p:spPr>
            <a:xfrm>
              <a:off x="2804516" y="2541042"/>
              <a:ext cx="72008" cy="72008"/>
            </a:xfrm>
            <a:prstGeom prst="ellips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9" name="Oval 78"/>
            <p:cNvSpPr/>
            <p:nvPr/>
          </p:nvSpPr>
          <p:spPr>
            <a:xfrm>
              <a:off x="2644712" y="1981728"/>
              <a:ext cx="72008" cy="72008"/>
            </a:xfrm>
            <a:prstGeom prst="ellips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="1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80" name="Straight Connector 79"/>
            <p:cNvCxnSpPr/>
            <p:nvPr/>
          </p:nvCxnSpPr>
          <p:spPr>
            <a:xfrm rot="16200000" flipH="1">
              <a:off x="3148748" y="2330432"/>
              <a:ext cx="288032" cy="144016"/>
            </a:xfrm>
            <a:prstGeom prst="line">
              <a:avLst/>
            </a:prstGeom>
            <a:ln w="317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>
              <a:stCxn id="89" idx="7"/>
            </p:cNvCxnSpPr>
            <p:nvPr/>
          </p:nvCxnSpPr>
          <p:spPr>
            <a:xfrm rot="16200000" flipH="1">
              <a:off x="3491286" y="1952891"/>
              <a:ext cx="17075" cy="521983"/>
            </a:xfrm>
            <a:prstGeom prst="line">
              <a:avLst/>
            </a:prstGeom>
            <a:ln w="317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10800000">
              <a:off x="3400776" y="2582460"/>
              <a:ext cx="216024" cy="0"/>
            </a:xfrm>
            <a:prstGeom prst="line">
              <a:avLst/>
            </a:prstGeom>
            <a:ln w="317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>
              <a:stCxn id="90" idx="4"/>
              <a:endCxn id="92" idx="6"/>
            </p:cNvCxnSpPr>
            <p:nvPr/>
          </p:nvCxnSpPr>
          <p:spPr>
            <a:xfrm rot="5400000">
              <a:off x="3577864" y="2382222"/>
              <a:ext cx="310238" cy="79410"/>
            </a:xfrm>
            <a:prstGeom prst="line">
              <a:avLst/>
            </a:prstGeom>
            <a:ln w="317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>
              <a:stCxn id="89" idx="5"/>
            </p:cNvCxnSpPr>
            <p:nvPr/>
          </p:nvCxnSpPr>
          <p:spPr>
            <a:xfrm rot="16200000" flipH="1">
              <a:off x="3300722" y="2194373"/>
              <a:ext cx="290193" cy="413971"/>
            </a:xfrm>
            <a:prstGeom prst="line">
              <a:avLst/>
            </a:prstGeom>
            <a:ln w="317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flipV="1">
              <a:off x="3400776" y="2222420"/>
              <a:ext cx="360040" cy="360040"/>
            </a:xfrm>
            <a:prstGeom prst="line">
              <a:avLst/>
            </a:prstGeom>
            <a:ln w="317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10800000">
              <a:off x="3508788" y="2042400"/>
              <a:ext cx="252028" cy="180020"/>
            </a:xfrm>
            <a:prstGeom prst="line">
              <a:avLst/>
            </a:prstGeom>
            <a:ln w="317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>
              <a:stCxn id="91" idx="0"/>
            </p:cNvCxnSpPr>
            <p:nvPr/>
          </p:nvCxnSpPr>
          <p:spPr>
            <a:xfrm rot="5400000" flipH="1" flipV="1">
              <a:off x="3191662" y="2232794"/>
              <a:ext cx="507520" cy="126732"/>
            </a:xfrm>
            <a:prstGeom prst="line">
              <a:avLst/>
            </a:prstGeom>
            <a:ln w="317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>
              <a:endCxn id="92" idx="7"/>
            </p:cNvCxnSpPr>
            <p:nvPr/>
          </p:nvCxnSpPr>
          <p:spPr>
            <a:xfrm rot="16200000" flipH="1">
              <a:off x="3341167" y="2210020"/>
              <a:ext cx="509187" cy="173945"/>
            </a:xfrm>
            <a:prstGeom prst="line">
              <a:avLst/>
            </a:prstGeom>
            <a:ln w="317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9" name="Oval 88"/>
            <p:cNvSpPr/>
            <p:nvPr/>
          </p:nvSpPr>
          <p:spPr>
            <a:xfrm>
              <a:off x="3177370" y="2194800"/>
              <a:ext cx="72008" cy="72008"/>
            </a:xfrm>
            <a:prstGeom prst="ellips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0" name="Oval 89"/>
            <p:cNvSpPr/>
            <p:nvPr/>
          </p:nvSpPr>
          <p:spPr>
            <a:xfrm>
              <a:off x="3736684" y="2194800"/>
              <a:ext cx="72008" cy="72008"/>
            </a:xfrm>
            <a:prstGeom prst="ellips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1" name="Oval 90"/>
            <p:cNvSpPr/>
            <p:nvPr/>
          </p:nvSpPr>
          <p:spPr>
            <a:xfrm>
              <a:off x="3346052" y="2549920"/>
              <a:ext cx="72008" cy="72008"/>
            </a:xfrm>
            <a:prstGeom prst="ellips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2" name="Oval 91"/>
            <p:cNvSpPr/>
            <p:nvPr/>
          </p:nvSpPr>
          <p:spPr>
            <a:xfrm>
              <a:off x="3621270" y="2541042"/>
              <a:ext cx="72008" cy="72008"/>
            </a:xfrm>
            <a:prstGeom prst="ellips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3" name="Oval 92"/>
            <p:cNvSpPr/>
            <p:nvPr/>
          </p:nvSpPr>
          <p:spPr>
            <a:xfrm>
              <a:off x="3461466" y="1981728"/>
              <a:ext cx="72008" cy="72008"/>
            </a:xfrm>
            <a:prstGeom prst="ellips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="1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94" name="Straight Connector 93"/>
            <p:cNvCxnSpPr/>
            <p:nvPr/>
          </p:nvCxnSpPr>
          <p:spPr>
            <a:xfrm rot="16200000" flipH="1">
              <a:off x="3357917" y="2225700"/>
              <a:ext cx="509187" cy="173945"/>
            </a:xfrm>
            <a:prstGeom prst="line">
              <a:avLst/>
            </a:prstGeom>
            <a:ln w="317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5" name="TextBox 94"/>
            <p:cNvSpPr txBox="1"/>
            <p:nvPr/>
          </p:nvSpPr>
          <p:spPr>
            <a:xfrm>
              <a:off x="441066" y="389680"/>
              <a:ext cx="1118782" cy="50798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400" b="1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PINA</a:t>
              </a:r>
              <a:endParaRPr lang="en-GB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aphicFrame>
        <p:nvGraphicFramePr>
          <p:cNvPr id="167" name="Table 166"/>
          <p:cNvGraphicFramePr>
            <a:graphicFrameLocks noGrp="1"/>
          </p:cNvGraphicFramePr>
          <p:nvPr/>
        </p:nvGraphicFramePr>
        <p:xfrm>
          <a:off x="6876256" y="3194392"/>
          <a:ext cx="1224136" cy="1317104"/>
        </p:xfrm>
        <a:graphic>
          <a:graphicData uri="http://schemas.openxmlformats.org/drawingml/2006/table">
            <a:tbl>
              <a:tblPr/>
              <a:tblGrid>
                <a:gridCol w="591890"/>
                <a:gridCol w="632246"/>
              </a:tblGrid>
              <a:tr h="329276"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PIN A</a:t>
                      </a:r>
                      <a:endParaRPr lang="en-GB" sz="14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PIN B</a:t>
                      </a:r>
                      <a:endParaRPr lang="en-GB" sz="14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9276"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29276"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H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9276"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J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U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8" name="TextBox 167"/>
          <p:cNvSpPr txBox="1"/>
          <p:nvPr/>
        </p:nvSpPr>
        <p:spPr>
          <a:xfrm>
            <a:off x="6266035" y="4634552"/>
            <a:ext cx="259237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 smtClean="0">
                <a:latin typeface="Arial" pitchFamily="34" charset="0"/>
                <a:cs typeface="Arial" pitchFamily="34" charset="0"/>
              </a:rPr>
              <a:t>Score(I,X) = s(I,X) + ½ s(A,N)</a:t>
            </a:r>
            <a:endParaRPr lang="en-GB" sz="1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9" name="TextBox 168"/>
          <p:cNvSpPr txBox="1"/>
          <p:nvPr/>
        </p:nvSpPr>
        <p:spPr>
          <a:xfrm>
            <a:off x="6373539" y="5210616"/>
            <a:ext cx="277046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>
                <a:latin typeface="Arial" pitchFamily="34" charset="0"/>
                <a:cs typeface="Arial" pitchFamily="34" charset="0"/>
              </a:rPr>
              <a:t>Extension mapping of  candidates,  add to core and repeat</a:t>
            </a:r>
            <a:endParaRPr lang="en-GB" sz="1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0" name="TextBox 169"/>
          <p:cNvSpPr txBox="1"/>
          <p:nvPr/>
        </p:nvSpPr>
        <p:spPr>
          <a:xfrm>
            <a:off x="6444208" y="2507411"/>
            <a:ext cx="295232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>
                <a:latin typeface="Arial" pitchFamily="34" charset="0"/>
                <a:cs typeface="Arial" pitchFamily="34" charset="0"/>
              </a:rPr>
              <a:t>Candidates for extension mapping, first neighbour of proteins in core</a:t>
            </a:r>
            <a:endParaRPr lang="en-GB" sz="1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1" name="TextBox 170"/>
          <p:cNvSpPr txBox="1"/>
          <p:nvPr/>
        </p:nvSpPr>
        <p:spPr>
          <a:xfrm>
            <a:off x="1907704" y="4562544"/>
            <a:ext cx="148470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 smtClean="0">
                <a:latin typeface="Arial" pitchFamily="34" charset="0"/>
                <a:cs typeface="Arial" pitchFamily="34" charset="0"/>
              </a:rPr>
              <a:t>Communities</a:t>
            </a:r>
            <a:endParaRPr lang="en-GB" sz="16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Alignment result assessment</a:t>
            </a:r>
            <a:endParaRPr lang="en-GB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No gold standard for alignment quality</a:t>
            </a:r>
          </a:p>
          <a:p>
            <a:r>
              <a:rPr lang="en-GB" dirty="0" smtClean="0"/>
              <a:t>Assessment method: </a:t>
            </a:r>
          </a:p>
          <a:p>
            <a:pPr lvl="1"/>
            <a:r>
              <a:rPr lang="en-GB" dirty="0" smtClean="0"/>
              <a:t>  Conserved interactions: number, conserved ratio</a:t>
            </a:r>
          </a:p>
          <a:p>
            <a:pPr lvl="1"/>
            <a:r>
              <a:rPr lang="en-GB" dirty="0" smtClean="0"/>
              <a:t>  Number of mapped protein pairs belonging to homologous clusters 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1409</TotalTime>
  <Words>876</Words>
  <Application>Microsoft Office PowerPoint</Application>
  <PresentationFormat>On-screen Show (4:3)</PresentationFormat>
  <Paragraphs>265</Paragraphs>
  <Slides>22</Slides>
  <Notes>7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4" baseType="lpstr">
      <vt:lpstr>Office Theme</vt:lpstr>
      <vt:lpstr>Equation</vt:lpstr>
      <vt:lpstr>PINALOG  Protein Interaction Network Alignment  and its implication in function prediction and complex detection</vt:lpstr>
      <vt:lpstr>Comparison in biology</vt:lpstr>
      <vt:lpstr>Network alignment methods</vt:lpstr>
      <vt:lpstr>PINALOG</vt:lpstr>
      <vt:lpstr>PINALOG - Method</vt:lpstr>
      <vt:lpstr>Protein similarity measures</vt:lpstr>
      <vt:lpstr>Protein similarity measures</vt:lpstr>
      <vt:lpstr>PINALOG – Method details</vt:lpstr>
      <vt:lpstr>Alignment result assessment</vt:lpstr>
      <vt:lpstr>Alignment results</vt:lpstr>
      <vt:lpstr>Function similarity of mapped protein pairs</vt:lpstr>
      <vt:lpstr>Conserved graphs</vt:lpstr>
      <vt:lpstr>Function prediction by PINALOG</vt:lpstr>
      <vt:lpstr>Conserved network analysis (1)</vt:lpstr>
      <vt:lpstr>Conserved network analysis(2)</vt:lpstr>
      <vt:lpstr>Conclusions</vt:lpstr>
      <vt:lpstr>Acknowledgement</vt:lpstr>
      <vt:lpstr>Slide 18</vt:lpstr>
      <vt:lpstr>Slide 19</vt:lpstr>
      <vt:lpstr>Function similarity by GO term  semantic similarity </vt:lpstr>
      <vt:lpstr>Semantic similarity examples</vt:lpstr>
      <vt:lpstr>Function similarity</vt:lpstr>
    </vt:vector>
  </TitlesOfParts>
  <Company>Imperial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PINALOG  Protein Interaction Network Alignment  and its implication in function prediction and complex detection</dc:title>
  <dc:creator>hang</dc:creator>
  <cp:lastModifiedBy>hang</cp:lastModifiedBy>
  <cp:revision>90</cp:revision>
  <dcterms:created xsi:type="dcterms:W3CDTF">2011-03-23T08:47:10Z</dcterms:created>
  <dcterms:modified xsi:type="dcterms:W3CDTF">2011-04-01T09:19:21Z</dcterms:modified>
</cp:coreProperties>
</file>