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30276800" cy="42802175"/>
  <p:notesSz cx="6858000" cy="9144000"/>
  <p:defaultText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1">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8"/>
    <a:srgbClr val="FFFF9B"/>
    <a:srgbClr val="BAAB8A"/>
    <a:srgbClr val="FFFF7D"/>
    <a:srgbClr val="FE3447"/>
    <a:srgbClr val="DD474B"/>
    <a:srgbClr val="FF4747"/>
    <a:srgbClr val="FF0000"/>
    <a:srgbClr val="DC4044"/>
    <a:srgbClr val="C43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590" y="-180"/>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C809-B34B-40E6-85F5-94E4DBFB38B0}" type="datetimeFigureOut">
              <a:rPr lang="en-GB" smtClean="0"/>
              <a:t>03/12/2015</a:t>
            </a:fld>
            <a:endParaRPr lang="en-GB"/>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FDFEB-9F31-4D4A-A484-5ECF35A50565}" type="slidenum">
              <a:rPr lang="en-GB" smtClean="0"/>
              <a:t>‹#›</a:t>
            </a:fld>
            <a:endParaRPr lang="en-GB"/>
          </a:p>
        </p:txBody>
      </p:sp>
    </p:spTree>
    <p:extLst>
      <p:ext uri="{BB962C8B-B14F-4D97-AF65-F5344CB8AC3E}">
        <p14:creationId xmlns:p14="http://schemas.microsoft.com/office/powerpoint/2010/main" val="151908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2FDFEB-9F31-4D4A-A484-5ECF35A50565}" type="slidenum">
              <a:rPr lang="en-GB" smtClean="0"/>
              <a:t>1</a:t>
            </a:fld>
            <a:endParaRPr lang="en-GB"/>
          </a:p>
        </p:txBody>
      </p:sp>
    </p:spTree>
    <p:extLst>
      <p:ext uri="{BB962C8B-B14F-4D97-AF65-F5344CB8AC3E}">
        <p14:creationId xmlns:p14="http://schemas.microsoft.com/office/powerpoint/2010/main" val="89681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29658989"/>
            <a:ext cx="30276800" cy="1318742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17588" tIns="208794" rIns="417588" bIns="208794" anchor="t" compatLnSpc="1"/>
          <a:lstStyle/>
          <a:p>
            <a:endParaRPr kumimoji="0" lang="en-US"/>
          </a:p>
        </p:txBody>
      </p:sp>
      <p:sp>
        <p:nvSpPr>
          <p:cNvPr id="8" name="Freeform 7"/>
          <p:cNvSpPr>
            <a:spLocks/>
          </p:cNvSpPr>
          <p:nvPr/>
        </p:nvSpPr>
        <p:spPr bwMode="auto">
          <a:xfrm>
            <a:off x="20216073" y="0"/>
            <a:ext cx="10060727" cy="428021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17588" tIns="208794" rIns="417588" bIns="208794" anchor="t" compatLnSpc="1"/>
          <a:lstStyle/>
          <a:p>
            <a:endParaRPr kumimoji="0" lang="en-US"/>
          </a:p>
        </p:txBody>
      </p:sp>
      <p:sp>
        <p:nvSpPr>
          <p:cNvPr id="9" name="Title 8"/>
          <p:cNvSpPr>
            <a:spLocks noGrp="1"/>
          </p:cNvSpPr>
          <p:nvPr>
            <p:ph type="ctrTitle"/>
          </p:nvPr>
        </p:nvSpPr>
        <p:spPr>
          <a:xfrm>
            <a:off x="1420679" y="20830392"/>
            <a:ext cx="21456159" cy="14362508"/>
          </a:xfrm>
        </p:spPr>
        <p:txBody>
          <a:bodyPr rIns="208794"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1433879" y="9641485"/>
            <a:ext cx="21456159" cy="10938334"/>
          </a:xfrm>
        </p:spPr>
        <p:txBody>
          <a:bodyPr tIns="0" rIns="208794" bIns="0" anchor="b">
            <a:normAutofit/>
          </a:bodyPr>
          <a:lstStyle>
            <a:lvl1pPr marL="0" indent="0" algn="r">
              <a:buNone/>
              <a:defRPr sz="9100">
                <a:solidFill>
                  <a:schemeClr val="tx1"/>
                </a:solidFill>
                <a:effectLst/>
              </a:defRPr>
            </a:lvl1pPr>
            <a:lvl2pPr marL="2087941" indent="0" algn="ctr">
              <a:buNone/>
            </a:lvl2pPr>
            <a:lvl3pPr marL="4175882" indent="0" algn="ctr">
              <a:buNone/>
            </a:lvl3pPr>
            <a:lvl4pPr marL="6263823" indent="0" algn="ctr">
              <a:buNone/>
            </a:lvl4pPr>
            <a:lvl5pPr marL="8351764" indent="0" algn="ctr">
              <a:buNone/>
            </a:lvl5pPr>
            <a:lvl6pPr marL="10439705" indent="0" algn="ctr">
              <a:buNone/>
            </a:lvl6pPr>
            <a:lvl7pPr marL="12527646" indent="0" algn="ctr">
              <a:buNone/>
            </a:lvl7pPr>
            <a:lvl8pPr marL="14615587" indent="0" algn="ctr">
              <a:buNone/>
            </a:lvl8pPr>
            <a:lvl9pPr marL="16703528"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D306A7A-71C7-4C50-A147-6F9638A99A06}" type="datetimeFigureOut">
              <a:rPr lang="en-GB" smtClean="0"/>
              <a:t>03/12/2015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CF58548-1B4F-4D58-A9E5-8F224CBDD2B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306A7A-71C7-4C50-A147-6F9638A99A06}"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0680" y="1714079"/>
            <a:ext cx="6812280" cy="3652055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13840" y="1714079"/>
            <a:ext cx="19932227" cy="3652055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306A7A-71C7-4C50-A147-6F9638A99A06}"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306A7A-71C7-4C50-A147-6F9638A99A06}"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29658989"/>
            <a:ext cx="30276800" cy="1318742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17588" tIns="208794" rIns="417588" bIns="208794" anchor="t" compatLnSpc="1"/>
          <a:lstStyle/>
          <a:p>
            <a:endParaRPr kumimoji="0" lang="en-US"/>
          </a:p>
        </p:txBody>
      </p:sp>
      <p:sp>
        <p:nvSpPr>
          <p:cNvPr id="9" name="Freeform 8"/>
          <p:cNvSpPr>
            <a:spLocks/>
          </p:cNvSpPr>
          <p:nvPr/>
        </p:nvSpPr>
        <p:spPr bwMode="auto">
          <a:xfrm>
            <a:off x="20216073" y="0"/>
            <a:ext cx="10060727" cy="428021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17588" tIns="208794" rIns="417588" bIns="208794" anchor="t" compatLnSpc="1"/>
          <a:lstStyle/>
          <a:p>
            <a:endParaRPr kumimoji="0" lang="en-US"/>
          </a:p>
        </p:txBody>
      </p:sp>
      <p:sp>
        <p:nvSpPr>
          <p:cNvPr id="2" name="Title 1"/>
          <p:cNvSpPr>
            <a:spLocks noGrp="1"/>
          </p:cNvSpPr>
          <p:nvPr>
            <p:ph type="title"/>
          </p:nvPr>
        </p:nvSpPr>
        <p:spPr>
          <a:xfrm>
            <a:off x="2270760" y="22367462"/>
            <a:ext cx="21950680" cy="11398705"/>
          </a:xfrm>
        </p:spPr>
        <p:txBody>
          <a:bodyPr tIns="0" bIns="0" anchor="t"/>
          <a:lstStyle>
            <a:lvl1pPr algn="l">
              <a:buNone/>
              <a:defRPr sz="19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70760" y="15514386"/>
            <a:ext cx="21950680" cy="6657419"/>
          </a:xfrm>
        </p:spPr>
        <p:txBody>
          <a:bodyPr lIns="208794" tIns="0" rIns="208794" bIns="0" anchor="b"/>
          <a:lstStyle>
            <a:lvl1pPr marL="0" indent="0" algn="l">
              <a:buNone/>
              <a:defRPr sz="9100">
                <a:solidFill>
                  <a:schemeClr val="tx1"/>
                </a:solidFill>
                <a:effectLst/>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306A7A-71C7-4C50-A147-6F9638A99A06}"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F58548-1B4F-4D58-A9E5-8F224CBDD2B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4072"/>
            <a:ext cx="24726053" cy="7133696"/>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513840" y="9987181"/>
            <a:ext cx="12110720" cy="28247455"/>
          </a:xfrm>
        </p:spPr>
        <p:txBody>
          <a:bodyPr/>
          <a:lstStyle>
            <a:lvl1pPr>
              <a:defRPr sz="11900"/>
            </a:lvl1pPr>
            <a:lvl2pPr>
              <a:defRPr sz="10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4129173" y="9987181"/>
            <a:ext cx="12110720" cy="28247455"/>
          </a:xfrm>
        </p:spPr>
        <p:txBody>
          <a:bodyPr/>
          <a:lstStyle>
            <a:lvl1pPr>
              <a:defRPr sz="11900"/>
            </a:lvl1pPr>
            <a:lvl2pPr>
              <a:defRPr sz="10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306A7A-71C7-4C50-A147-6F9638A99A06}"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40" y="1704162"/>
            <a:ext cx="27249120" cy="7133696"/>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13842" y="34241740"/>
            <a:ext cx="13377511" cy="5231377"/>
          </a:xfrm>
        </p:spPr>
        <p:txBody>
          <a:bodyPr anchor="t"/>
          <a:lstStyle>
            <a:lvl1pPr marL="0" indent="0">
              <a:buNone/>
              <a:defRPr sz="11000" b="1">
                <a:solidFill>
                  <a:schemeClr val="accent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5380197" y="34241740"/>
            <a:ext cx="13382765" cy="5231377"/>
          </a:xfrm>
        </p:spPr>
        <p:txBody>
          <a:bodyPr anchor="t"/>
          <a:lstStyle>
            <a:lvl1pPr marL="0" indent="0">
              <a:buNone/>
              <a:defRPr sz="11000" b="1">
                <a:solidFill>
                  <a:schemeClr val="accent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513842" y="9467360"/>
            <a:ext cx="13377511" cy="24601346"/>
          </a:xfrm>
        </p:spPr>
        <p:txBody>
          <a:bodyPr/>
          <a:lstStyle>
            <a:lvl1pPr>
              <a:defRPr sz="11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5380197" y="9467360"/>
            <a:ext cx="13382765" cy="24601346"/>
          </a:xfrm>
        </p:spPr>
        <p:txBody>
          <a:bodyPr/>
          <a:lstStyle>
            <a:lvl1pPr>
              <a:defRPr sz="11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306A7A-71C7-4C50-A147-6F9638A99A06}" type="datetimeFigureOut">
              <a:rPr lang="en-GB" smtClean="0"/>
              <a:t>03/12/2015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3840" y="1712087"/>
            <a:ext cx="24736146" cy="7133696"/>
          </a:xfrm>
        </p:spPr>
        <p:txBody>
          <a:bodyPr anchor="ctr"/>
          <a:lstStyle>
            <a:lvl1pPr algn="l">
              <a:defRPr sz="210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D306A7A-71C7-4C50-A147-6F9638A99A06}" type="datetimeFigureOut">
              <a:rPr lang="en-GB" smtClean="0"/>
              <a:t>03/12/2015</a:t>
            </a:fld>
            <a:endParaRPr lang="en-GB"/>
          </a:p>
        </p:txBody>
      </p:sp>
      <p:sp>
        <p:nvSpPr>
          <p:cNvPr id="8" name="Slide Number Placeholder 7"/>
          <p:cNvSpPr>
            <a:spLocks noGrp="1"/>
          </p:cNvSpPr>
          <p:nvPr>
            <p:ph type="sldNum" sz="quarter" idx="11"/>
          </p:nvPr>
        </p:nvSpPr>
        <p:spPr/>
        <p:txBody>
          <a:bodyPr/>
          <a:lstStyle/>
          <a:p>
            <a:fld id="{ECF58548-1B4F-4D58-A9E5-8F224CBDD2BA}"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06A7A-71C7-4C50-A147-6F9638A99A06}" type="datetimeFigureOut">
              <a:rPr lang="en-GB" smtClean="0"/>
              <a:t>03/12/2015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40" y="7399124"/>
            <a:ext cx="10596880" cy="4557641"/>
          </a:xfrm>
        </p:spPr>
        <p:txBody>
          <a:bodyPr tIns="0" bIns="0" anchor="t"/>
          <a:lstStyle>
            <a:lvl1pPr algn="l">
              <a:buNone/>
              <a:defRPr sz="8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3840" y="1338265"/>
            <a:ext cx="9083040" cy="5706957"/>
          </a:xfrm>
        </p:spPr>
        <p:txBody>
          <a:bodyPr lIns="208794" tIns="0" rIns="208794" bIns="0" anchor="b"/>
          <a:lstStyle>
            <a:lvl1pPr marL="0" indent="0" algn="l">
              <a:buNone/>
              <a:defRPr sz="6400"/>
            </a:lvl1pPr>
            <a:lvl2pPr>
              <a:buNone/>
              <a:defRPr sz="5500"/>
            </a:lvl2pPr>
            <a:lvl3pPr>
              <a:buNone/>
              <a:defRPr sz="4600"/>
            </a:lvl3pPr>
            <a:lvl4pPr>
              <a:buNone/>
              <a:defRPr sz="4100"/>
            </a:lvl4pPr>
            <a:lvl5pPr>
              <a:buNone/>
              <a:defRPr sz="4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13840" y="12365073"/>
            <a:ext cx="23464520" cy="23778986"/>
          </a:xfrm>
        </p:spPr>
        <p:txBody>
          <a:bodyPr/>
          <a:lstStyle>
            <a:lvl1pPr>
              <a:defRPr sz="12800"/>
            </a:lvl1pPr>
            <a:lvl2pPr>
              <a:defRPr sz="11000"/>
            </a:lvl2pPr>
            <a:lvl3pPr>
              <a:defRPr sz="10000"/>
            </a:lvl3pPr>
            <a:lvl4pPr>
              <a:defRPr sz="9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306A7A-71C7-4C50-A147-6F9638A99A06}"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27006905" y="40081417"/>
            <a:ext cx="2523067" cy="2278818"/>
          </a:xfrm>
        </p:spPr>
        <p:txBody>
          <a:bodyPr/>
          <a:lstStyle/>
          <a:p>
            <a:fld id="{ECF58548-1B4F-4D58-A9E5-8F224CBDD2B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98959" y="10645679"/>
            <a:ext cx="10111696" cy="7825271"/>
          </a:xfrm>
        </p:spPr>
        <p:txBody>
          <a:bodyPr anchor="b"/>
          <a:lstStyle>
            <a:lvl1pPr algn="l">
              <a:buNone/>
              <a:defRPr sz="100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528413" y="6365447"/>
            <a:ext cx="13624560" cy="25681305"/>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14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8398961" y="18715909"/>
            <a:ext cx="10111692" cy="16623332"/>
          </a:xfrm>
        </p:spPr>
        <p:txBody>
          <a:bodyPr lIns="208794" rIns="208794"/>
          <a:lstStyle>
            <a:lvl1pPr marL="0" indent="0">
              <a:buFontTx/>
              <a:buNone/>
              <a:defRPr sz="5500"/>
            </a:lvl1pPr>
            <a:lvl2pPr>
              <a:buFontTx/>
              <a:buNone/>
              <a:defRPr sz="5500"/>
            </a:lvl2pPr>
            <a:lvl3pPr>
              <a:buFontTx/>
              <a:buNone/>
              <a:defRPr sz="4600"/>
            </a:lvl3pPr>
            <a:lvl4pPr>
              <a:buFontTx/>
              <a:buNone/>
              <a:defRPr sz="4100"/>
            </a:lvl4pPr>
            <a:lvl5pPr>
              <a:buFontTx/>
              <a:buNone/>
              <a:defRPr sz="4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513840" y="40081417"/>
            <a:ext cx="7064587" cy="2278818"/>
          </a:xfrm>
        </p:spPr>
        <p:txBody>
          <a:bodyPr/>
          <a:lstStyle/>
          <a:p>
            <a:fld id="{ED306A7A-71C7-4C50-A147-6F9638A99A06}"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F58548-1B4F-4D58-A9E5-8F224CBDD2B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29658989"/>
            <a:ext cx="30276800" cy="1318742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17588" tIns="208794" rIns="417588" bIns="208794" anchor="t" compatLnSpc="1"/>
          <a:lstStyle/>
          <a:p>
            <a:endParaRPr kumimoji="0" lang="en-US"/>
          </a:p>
        </p:txBody>
      </p:sp>
      <p:sp>
        <p:nvSpPr>
          <p:cNvPr id="16" name="Freeform 15"/>
          <p:cNvSpPr>
            <a:spLocks/>
          </p:cNvSpPr>
          <p:nvPr/>
        </p:nvSpPr>
        <p:spPr bwMode="auto">
          <a:xfrm>
            <a:off x="24221440" y="0"/>
            <a:ext cx="6055360" cy="4280217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17588" tIns="208794" rIns="417588" bIns="208794" anchor="t" compatLnSpc="1"/>
          <a:lstStyle/>
          <a:p>
            <a:endParaRPr kumimoji="0" lang="en-US"/>
          </a:p>
        </p:txBody>
      </p:sp>
      <p:sp>
        <p:nvSpPr>
          <p:cNvPr id="9" name="Title Placeholder 8"/>
          <p:cNvSpPr>
            <a:spLocks noGrp="1"/>
          </p:cNvSpPr>
          <p:nvPr>
            <p:ph type="title"/>
          </p:nvPr>
        </p:nvSpPr>
        <p:spPr>
          <a:xfrm>
            <a:off x="1513840" y="1714072"/>
            <a:ext cx="24726053" cy="7133696"/>
          </a:xfrm>
          <a:prstGeom prst="rect">
            <a:avLst/>
          </a:prstGeom>
        </p:spPr>
        <p:txBody>
          <a:bodyPr vert="horz" lIns="208794" tIns="208794" rIns="208794" bIns="208794"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513840" y="9987181"/>
            <a:ext cx="24726053" cy="28247455"/>
          </a:xfrm>
          <a:prstGeom prst="rect">
            <a:avLst/>
          </a:prstGeom>
        </p:spPr>
        <p:txBody>
          <a:bodyPr vert="horz" lIns="417588" tIns="208794" rIns="417588" bIns="20879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513840" y="40081417"/>
            <a:ext cx="7064587" cy="2278818"/>
          </a:xfrm>
          <a:prstGeom prst="rect">
            <a:avLst/>
          </a:prstGeom>
        </p:spPr>
        <p:txBody>
          <a:bodyPr vert="horz" lIns="417588" tIns="208794" rIns="417588" bIns="0" anchor="b"/>
          <a:lstStyle>
            <a:lvl1pPr algn="l" eaLnBrk="1" latinLnBrk="0" hangingPunct="1">
              <a:defRPr kumimoji="0" sz="4600">
                <a:solidFill>
                  <a:schemeClr val="tx2">
                    <a:shade val="50000"/>
                  </a:schemeClr>
                </a:solidFill>
              </a:defRPr>
            </a:lvl1pPr>
          </a:lstStyle>
          <a:p>
            <a:fld id="{ED306A7A-71C7-4C50-A147-6F9638A99A06}" type="datetimeFigureOut">
              <a:rPr lang="en-GB" smtClean="0"/>
              <a:t>03/12/2015</a:t>
            </a:fld>
            <a:endParaRPr lang="en-GB"/>
          </a:p>
        </p:txBody>
      </p:sp>
      <p:sp>
        <p:nvSpPr>
          <p:cNvPr id="22" name="Footer Placeholder 21"/>
          <p:cNvSpPr>
            <a:spLocks noGrp="1"/>
          </p:cNvSpPr>
          <p:nvPr>
            <p:ph type="ftr" sz="quarter" idx="3"/>
          </p:nvPr>
        </p:nvSpPr>
        <p:spPr>
          <a:xfrm>
            <a:off x="10344574" y="40081417"/>
            <a:ext cx="9587653" cy="2278818"/>
          </a:xfrm>
          <a:prstGeom prst="rect">
            <a:avLst/>
          </a:prstGeom>
        </p:spPr>
        <p:txBody>
          <a:bodyPr vert="horz" lIns="0" tIns="208794" rIns="0" bIns="0" anchor="b"/>
          <a:lstStyle>
            <a:lvl1pPr algn="ctr" eaLnBrk="1" latinLnBrk="0" hangingPunct="1">
              <a:defRPr kumimoji="0" sz="46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26996813" y="40081417"/>
            <a:ext cx="2523067" cy="2278818"/>
          </a:xfrm>
          <a:prstGeom prst="rect">
            <a:avLst/>
          </a:prstGeom>
        </p:spPr>
        <p:txBody>
          <a:bodyPr vert="horz" lIns="0" tIns="0" rIns="0" bIns="0" anchor="b"/>
          <a:lstStyle>
            <a:lvl1pPr algn="r" eaLnBrk="1" latinLnBrk="0" hangingPunct="1">
              <a:defRPr kumimoji="0" sz="4600">
                <a:solidFill>
                  <a:schemeClr val="tx2">
                    <a:shade val="50000"/>
                  </a:schemeClr>
                </a:solidFill>
              </a:defRPr>
            </a:lvl1pPr>
          </a:lstStyle>
          <a:p>
            <a:fld id="{ECF58548-1B4F-4D58-A9E5-8F224CBDD2BA}"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21000" kern="1200">
          <a:solidFill>
            <a:schemeClr val="tx1"/>
          </a:solidFill>
          <a:latin typeface="+mj-lt"/>
          <a:ea typeface="+mj-ea"/>
          <a:cs typeface="+mj-cs"/>
        </a:defRPr>
      </a:lvl1pPr>
    </p:titleStyle>
    <p:bodyStyle>
      <a:lvl1pPr marL="1920906" indent="-1753870" algn="l" rtl="0" eaLnBrk="1" latinLnBrk="0" hangingPunct="1">
        <a:spcBef>
          <a:spcPct val="20000"/>
        </a:spcBef>
        <a:buClr>
          <a:schemeClr val="accent1"/>
        </a:buClr>
        <a:buSzPct val="80000"/>
        <a:buFont typeface="Wingdings 2"/>
        <a:buChar char=""/>
        <a:defRPr kumimoji="0" sz="13700" kern="1200">
          <a:solidFill>
            <a:schemeClr val="tx1"/>
          </a:solidFill>
          <a:latin typeface="+mn-lt"/>
          <a:ea typeface="+mn-ea"/>
          <a:cs typeface="+mn-cs"/>
        </a:defRPr>
      </a:lvl1pPr>
      <a:lvl2pPr marL="3298947" indent="-1252765" algn="l" rtl="0" eaLnBrk="1" latinLnBrk="0" hangingPunct="1">
        <a:spcBef>
          <a:spcPct val="20000"/>
        </a:spcBef>
        <a:buClr>
          <a:schemeClr val="accent1"/>
        </a:buClr>
        <a:buSzPct val="90000"/>
        <a:buFont typeface="Wingdings 2"/>
        <a:buChar char=""/>
        <a:defRPr kumimoji="0" sz="11900" kern="1200">
          <a:solidFill>
            <a:schemeClr val="tx1"/>
          </a:solidFill>
          <a:latin typeface="+mn-lt"/>
          <a:ea typeface="+mn-ea"/>
          <a:cs typeface="+mn-cs"/>
        </a:defRPr>
      </a:lvl2pPr>
      <a:lvl3pPr marL="4593470" indent="-1169247" algn="l" rtl="0" eaLnBrk="1" latinLnBrk="0" hangingPunct="1">
        <a:spcBef>
          <a:spcPct val="20000"/>
        </a:spcBef>
        <a:buClr>
          <a:schemeClr val="accent2"/>
        </a:buClr>
        <a:buSzPct val="85000"/>
        <a:buFont typeface="Arial"/>
        <a:buChar char="○"/>
        <a:defRPr kumimoji="0" sz="11000" kern="1200">
          <a:solidFill>
            <a:schemeClr val="tx1"/>
          </a:solidFill>
          <a:latin typeface="+mn-lt"/>
          <a:ea typeface="+mn-ea"/>
          <a:cs typeface="+mn-cs"/>
        </a:defRPr>
      </a:lvl3pPr>
      <a:lvl4pPr marL="5846235" indent="-1085729" algn="l" rtl="0" eaLnBrk="1" latinLnBrk="0" hangingPunct="1">
        <a:spcBef>
          <a:spcPct val="20000"/>
        </a:spcBef>
        <a:buClr>
          <a:schemeClr val="accent3"/>
        </a:buClr>
        <a:buSzPct val="90000"/>
        <a:buFont typeface="Wingdings 2"/>
        <a:buChar char=""/>
        <a:defRPr kumimoji="0" sz="9100" kern="1200">
          <a:solidFill>
            <a:schemeClr val="tx1"/>
          </a:solidFill>
          <a:latin typeface="+mn-lt"/>
          <a:ea typeface="+mn-ea"/>
          <a:cs typeface="+mn-cs"/>
        </a:defRPr>
      </a:lvl4pPr>
      <a:lvl5pPr marL="6806688" indent="-835176" algn="l" rtl="0" eaLnBrk="1" latinLnBrk="0" hangingPunct="1">
        <a:spcBef>
          <a:spcPct val="20000"/>
        </a:spcBef>
        <a:buClr>
          <a:schemeClr val="accent4"/>
        </a:buClr>
        <a:buSzPct val="100000"/>
        <a:buFont typeface="Arial"/>
        <a:buChar char="-"/>
        <a:defRPr kumimoji="0" sz="9100" kern="1200">
          <a:solidFill>
            <a:schemeClr val="tx1"/>
          </a:solidFill>
          <a:latin typeface="+mn-lt"/>
          <a:ea typeface="+mn-ea"/>
          <a:cs typeface="+mn-cs"/>
        </a:defRPr>
      </a:lvl5pPr>
      <a:lvl6pPr marL="7767140" indent="-835176" algn="l" rtl="0" eaLnBrk="1" latinLnBrk="0" hangingPunct="1">
        <a:spcBef>
          <a:spcPct val="20000"/>
        </a:spcBef>
        <a:buClr>
          <a:schemeClr val="accent5"/>
        </a:buClr>
        <a:buFont typeface="Arial"/>
        <a:buChar char="-"/>
        <a:defRPr kumimoji="0" sz="9100" kern="1200" baseline="0">
          <a:solidFill>
            <a:schemeClr val="tx1"/>
          </a:solidFill>
          <a:latin typeface="+mn-lt"/>
          <a:ea typeface="+mn-ea"/>
          <a:cs typeface="+mn-cs"/>
        </a:defRPr>
      </a:lvl6pPr>
      <a:lvl7pPr marL="8769352" indent="-835176" algn="l" rtl="0" eaLnBrk="1" latinLnBrk="0" hangingPunct="1">
        <a:spcBef>
          <a:spcPct val="20000"/>
        </a:spcBef>
        <a:buClr>
          <a:schemeClr val="accent6"/>
        </a:buClr>
        <a:buSzPct val="100000"/>
        <a:buFont typeface="Arial"/>
        <a:buChar char="•"/>
        <a:defRPr kumimoji="0" sz="8200" kern="1200" baseline="0">
          <a:solidFill>
            <a:schemeClr val="tx1"/>
          </a:solidFill>
          <a:latin typeface="+mn-lt"/>
          <a:ea typeface="+mn-ea"/>
          <a:cs typeface="+mn-cs"/>
        </a:defRPr>
      </a:lvl7pPr>
      <a:lvl8pPr marL="9771564" indent="-835176" algn="l" rtl="0" eaLnBrk="1" latinLnBrk="0" hangingPunct="1">
        <a:spcBef>
          <a:spcPct val="20000"/>
        </a:spcBef>
        <a:buClr>
          <a:schemeClr val="accent6"/>
        </a:buClr>
        <a:buFont typeface="Arial"/>
        <a:buChar char="▪"/>
        <a:defRPr kumimoji="0" sz="7300" kern="1200">
          <a:solidFill>
            <a:schemeClr val="tx1"/>
          </a:solidFill>
          <a:latin typeface="+mn-lt"/>
          <a:ea typeface="+mn-ea"/>
          <a:cs typeface="+mn-cs"/>
        </a:defRPr>
      </a:lvl8pPr>
      <a:lvl9pPr marL="10648499" indent="-835176" algn="l" rtl="0" eaLnBrk="1" latinLnBrk="0" hangingPunct="1">
        <a:spcBef>
          <a:spcPct val="20000"/>
        </a:spcBef>
        <a:buClr>
          <a:schemeClr val="accent6"/>
        </a:buClr>
        <a:buFont typeface="Arial"/>
        <a:buChar char="•"/>
        <a:defRPr kumimoji="0" sz="73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7941" algn="l" rtl="0" eaLnBrk="1" latinLnBrk="0" hangingPunct="1">
        <a:defRPr kumimoji="0" kern="1200">
          <a:solidFill>
            <a:schemeClr val="tx1"/>
          </a:solidFill>
          <a:latin typeface="+mn-lt"/>
          <a:ea typeface="+mn-ea"/>
          <a:cs typeface="+mn-cs"/>
        </a:defRPr>
      </a:lvl2pPr>
      <a:lvl3pPr marL="4175882" algn="l" rtl="0" eaLnBrk="1" latinLnBrk="0" hangingPunct="1">
        <a:defRPr kumimoji="0" kern="1200">
          <a:solidFill>
            <a:schemeClr val="tx1"/>
          </a:solidFill>
          <a:latin typeface="+mn-lt"/>
          <a:ea typeface="+mn-ea"/>
          <a:cs typeface="+mn-cs"/>
        </a:defRPr>
      </a:lvl3pPr>
      <a:lvl4pPr marL="6263823" algn="l" rtl="0" eaLnBrk="1" latinLnBrk="0" hangingPunct="1">
        <a:defRPr kumimoji="0" kern="1200">
          <a:solidFill>
            <a:schemeClr val="tx1"/>
          </a:solidFill>
          <a:latin typeface="+mn-lt"/>
          <a:ea typeface="+mn-ea"/>
          <a:cs typeface="+mn-cs"/>
        </a:defRPr>
      </a:lvl4pPr>
      <a:lvl5pPr marL="8351764" algn="l" rtl="0" eaLnBrk="1" latinLnBrk="0" hangingPunct="1">
        <a:defRPr kumimoji="0" kern="1200">
          <a:solidFill>
            <a:schemeClr val="tx1"/>
          </a:solidFill>
          <a:latin typeface="+mn-lt"/>
          <a:ea typeface="+mn-ea"/>
          <a:cs typeface="+mn-cs"/>
        </a:defRPr>
      </a:lvl5pPr>
      <a:lvl6pPr marL="10439705" algn="l" rtl="0" eaLnBrk="1" latinLnBrk="0" hangingPunct="1">
        <a:defRPr kumimoji="0" kern="1200">
          <a:solidFill>
            <a:schemeClr val="tx1"/>
          </a:solidFill>
          <a:latin typeface="+mn-lt"/>
          <a:ea typeface="+mn-ea"/>
          <a:cs typeface="+mn-cs"/>
        </a:defRPr>
      </a:lvl6pPr>
      <a:lvl7pPr marL="12527646" algn="l" rtl="0" eaLnBrk="1" latinLnBrk="0" hangingPunct="1">
        <a:defRPr kumimoji="0" kern="1200">
          <a:solidFill>
            <a:schemeClr val="tx1"/>
          </a:solidFill>
          <a:latin typeface="+mn-lt"/>
          <a:ea typeface="+mn-ea"/>
          <a:cs typeface="+mn-cs"/>
        </a:defRPr>
      </a:lvl7pPr>
      <a:lvl8pPr marL="14615587" algn="l" rtl="0" eaLnBrk="1" latinLnBrk="0" hangingPunct="1">
        <a:defRPr kumimoji="0" kern="1200">
          <a:solidFill>
            <a:schemeClr val="tx1"/>
          </a:solidFill>
          <a:latin typeface="+mn-lt"/>
          <a:ea typeface="+mn-ea"/>
          <a:cs typeface="+mn-cs"/>
        </a:defRPr>
      </a:lvl8pPr>
      <a:lvl9pPr marL="1670352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shade val="40000"/>
                <a:satMod val="150000"/>
              </a:schemeClr>
            </a:gs>
            <a:gs pos="80000">
              <a:schemeClr val="bg2">
                <a:shade val="60000"/>
                <a:satMod val="150000"/>
              </a:schemeClr>
            </a:gs>
            <a:gs pos="0">
              <a:schemeClr val="bg2">
                <a:tint val="83000"/>
                <a:satMod val="200000"/>
              </a:schemeClr>
            </a:gs>
          </a:gsLst>
          <a:lin ang="13000000" scaled="0"/>
        </a:gradFill>
        <a:effectLst/>
      </p:bgPr>
    </p:bg>
    <p:spTree>
      <p:nvGrpSpPr>
        <p:cNvPr id="1" name=""/>
        <p:cNvGrpSpPr/>
        <p:nvPr/>
      </p:nvGrpSpPr>
      <p:grpSpPr>
        <a:xfrm>
          <a:off x="0" y="0"/>
          <a:ext cx="0" cy="0"/>
          <a:chOff x="0" y="0"/>
          <a:chExt cx="0" cy="0"/>
        </a:xfrm>
      </p:grpSpPr>
      <p:sp>
        <p:nvSpPr>
          <p:cNvPr id="1033" name="Rounded Rectangle 1032"/>
          <p:cNvSpPr/>
          <p:nvPr/>
        </p:nvSpPr>
        <p:spPr>
          <a:xfrm>
            <a:off x="12285966" y="9903600"/>
            <a:ext cx="10766936" cy="32418312"/>
          </a:xfrm>
          <a:prstGeom prst="roundRect">
            <a:avLst/>
          </a:prstGeom>
          <a:gradFill>
            <a:gsLst>
              <a:gs pos="0">
                <a:srgbClr val="00FF00"/>
              </a:gs>
              <a:gs pos="16000">
                <a:srgbClr val="40DC44"/>
              </a:gs>
              <a:gs pos="32000">
                <a:srgbClr val="00B050">
                  <a:alpha val="82000"/>
                </a:srgbClr>
              </a:gs>
              <a:gs pos="50000">
                <a:srgbClr val="3CC449">
                  <a:alpha val="55000"/>
                </a:srgbClr>
              </a:gs>
              <a:gs pos="72000">
                <a:srgbClr val="40DC44">
                  <a:alpha val="30000"/>
                </a:srgbClr>
              </a:gs>
              <a:gs pos="99000">
                <a:srgbClr val="00FF00">
                  <a:alpha val="0"/>
                </a:srgbClr>
              </a:gs>
            </a:gsLst>
            <a:lin ang="5400000" scaled="1"/>
          </a:gradFill>
          <a:ln>
            <a:noFill/>
          </a:ln>
          <a:effectLst>
            <a:glow>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74" name="Rounded Rectangle 73"/>
          <p:cNvSpPr/>
          <p:nvPr/>
        </p:nvSpPr>
        <p:spPr>
          <a:xfrm>
            <a:off x="23052902" y="9903600"/>
            <a:ext cx="6631114" cy="32418312"/>
          </a:xfrm>
          <a:prstGeom prst="roundRect">
            <a:avLst/>
          </a:prstGeom>
          <a:gradFill flip="none" rotWithShape="1">
            <a:gsLst>
              <a:gs pos="0">
                <a:srgbClr val="FE3447"/>
              </a:gs>
              <a:gs pos="16000">
                <a:srgbClr val="DD474B"/>
              </a:gs>
              <a:gs pos="32000">
                <a:srgbClr val="B00050">
                  <a:alpha val="81961"/>
                </a:srgbClr>
              </a:gs>
              <a:gs pos="50000">
                <a:srgbClr val="C43C49">
                  <a:alpha val="54902"/>
                </a:srgbClr>
              </a:gs>
              <a:gs pos="72000">
                <a:srgbClr val="DC4044">
                  <a:alpha val="29804"/>
                </a:srgbClr>
              </a:gs>
              <a:gs pos="99000">
                <a:srgbClr val="FF0000">
                  <a:alpha val="0"/>
                </a:srgbClr>
              </a:gs>
            </a:gsLst>
            <a:lin ang="5400000" scaled="1"/>
            <a:tileRect/>
          </a:gradFill>
          <a:ln>
            <a:noFill/>
          </a:ln>
          <a:effectLst>
            <a:glow>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71" name="Rectangle 70"/>
          <p:cNvSpPr/>
          <p:nvPr/>
        </p:nvSpPr>
        <p:spPr>
          <a:xfrm>
            <a:off x="0" y="9663783"/>
            <a:ext cx="12258080" cy="33138392"/>
          </a:xfrm>
          <a:prstGeom prst="rect">
            <a:avLst/>
          </a:prstGeom>
          <a:gradFill flip="none" rotWithShape="1">
            <a:gsLst>
              <a:gs pos="9000">
                <a:schemeClr val="bg2">
                  <a:shade val="40000"/>
                  <a:satMod val="150000"/>
                  <a:alpha val="93000"/>
                </a:schemeClr>
              </a:gs>
              <a:gs pos="69000">
                <a:schemeClr val="bg2">
                  <a:shade val="60000"/>
                  <a:satMod val="150000"/>
                  <a:alpha val="80000"/>
                </a:schemeClr>
              </a:gs>
              <a:gs pos="9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150713" y="86719"/>
            <a:ext cx="21919283" cy="7787811"/>
          </a:xfrm>
        </p:spPr>
        <p:txBody>
          <a:bodyPr>
            <a:noAutofit/>
          </a:bodyPr>
          <a:lstStyle/>
          <a:p>
            <a:pPr algn="l"/>
            <a:r>
              <a:rPr lang="en-GB" sz="30100" cap="none" dirty="0" smtClean="0"/>
              <a:t>EzMol</a:t>
            </a:r>
            <a:br>
              <a:rPr lang="en-GB" sz="30100" cap="none" dirty="0" smtClean="0"/>
            </a:br>
            <a:r>
              <a:rPr lang="en-GB" sz="9000" cap="none" dirty="0" smtClean="0"/>
              <a:t>A </a:t>
            </a:r>
            <a:r>
              <a:rPr lang="en-GB" sz="9000" cap="none" dirty="0"/>
              <a:t>wizard for the automated visualisation, colouring and selection of molecular chains.</a:t>
            </a:r>
          </a:p>
        </p:txBody>
      </p:sp>
      <p:grpSp>
        <p:nvGrpSpPr>
          <p:cNvPr id="17" name="Group 16"/>
          <p:cNvGrpSpPr/>
          <p:nvPr/>
        </p:nvGrpSpPr>
        <p:grpSpPr>
          <a:xfrm>
            <a:off x="19098840" y="439256"/>
            <a:ext cx="10761488" cy="4183967"/>
            <a:chOff x="19242857" y="371786"/>
            <a:chExt cx="10761488" cy="4183967"/>
          </a:xfrm>
        </p:grpSpPr>
        <p:sp>
          <p:nvSpPr>
            <p:cNvPr id="11" name="Round Diagonal Corner Rectangle 10"/>
            <p:cNvSpPr/>
            <p:nvPr/>
          </p:nvSpPr>
          <p:spPr bwMode="auto">
            <a:xfrm>
              <a:off x="19242857" y="590775"/>
              <a:ext cx="10300518" cy="3964978"/>
            </a:xfrm>
            <a:prstGeom prst="round2DiagRect">
              <a:avLst/>
            </a:prstGeom>
            <a:solidFill>
              <a:schemeClr val="tx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n-GB" dirty="0"/>
            </a:p>
          </p:txBody>
        </p:sp>
        <p:sp>
          <p:nvSpPr>
            <p:cNvPr id="12" name="TextBox 19"/>
            <p:cNvSpPr txBox="1">
              <a:spLocks noChangeArrowheads="1"/>
            </p:cNvSpPr>
            <p:nvPr/>
          </p:nvSpPr>
          <p:spPr bwMode="auto">
            <a:xfrm>
              <a:off x="19602896" y="2993573"/>
              <a:ext cx="6934200" cy="1384995"/>
            </a:xfrm>
            <a:prstGeom prst="rect">
              <a:avLst/>
            </a:prstGeom>
            <a:solidFill>
              <a:schemeClr val="tx1"/>
            </a:solidFill>
            <a:ln w="9525">
              <a:noFill/>
              <a:miter lim="800000"/>
              <a:headEnd/>
              <a:tailEnd/>
            </a:ln>
          </p:spPr>
          <p:txBody>
            <a:bodyPr wrap="square">
              <a:spAutoFit/>
            </a:bodyPr>
            <a:lstStyle/>
            <a:p>
              <a:r>
                <a:rPr lang="en-GB" sz="2800" dirty="0">
                  <a:solidFill>
                    <a:srgbClr val="1E3E82"/>
                  </a:solidFill>
                </a:rPr>
                <a:t>Centre for Integrative Systems Biology and Bioinformatics,</a:t>
              </a:r>
            </a:p>
            <a:p>
              <a:r>
                <a:rPr lang="en-GB" sz="2800" dirty="0">
                  <a:solidFill>
                    <a:srgbClr val="1E3E82"/>
                  </a:solidFill>
                </a:rPr>
                <a:t>Department of Life Sciences.</a:t>
              </a:r>
              <a:endParaRPr lang="en-GB" sz="2800" b="0" dirty="0" smtClean="0">
                <a:solidFill>
                  <a:srgbClr val="1E3E82"/>
                </a:solidFill>
              </a:endParaRPr>
            </a:p>
          </p:txBody>
        </p:sp>
        <p:pic>
          <p:nvPicPr>
            <p:cNvPr id="1026" name="Picture 2" descr="http://www3.imperial.ac.uk/pls/portallive/docs/1/712757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4365" y="371786"/>
              <a:ext cx="4319980" cy="4061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P_ML_C_PS"/>
            <p:cNvPicPr>
              <a:picLocks noChangeAspect="1" noChangeArrowheads="1"/>
            </p:cNvPicPr>
            <p:nvPr/>
          </p:nvPicPr>
          <p:blipFill>
            <a:blip r:embed="rId4"/>
            <a:srcRect l="8186" t="20276" r="8641" b="22134"/>
            <a:stretch>
              <a:fillRect/>
            </a:stretch>
          </p:blipFill>
          <p:spPr bwMode="auto">
            <a:xfrm>
              <a:off x="19646303" y="1117232"/>
              <a:ext cx="6437313" cy="1625600"/>
            </a:xfrm>
            <a:prstGeom prst="rect">
              <a:avLst/>
            </a:prstGeom>
            <a:noFill/>
            <a:ln w="9525">
              <a:noFill/>
              <a:miter lim="800000"/>
              <a:headEnd/>
              <a:tailEnd/>
            </a:ln>
          </p:spPr>
        </p:pic>
      </p:grpSp>
      <p:sp>
        <p:nvSpPr>
          <p:cNvPr id="16" name="Rectangle 11"/>
          <p:cNvSpPr>
            <a:spLocks noChangeArrowheads="1"/>
          </p:cNvSpPr>
          <p:nvPr/>
        </p:nvSpPr>
        <p:spPr bwMode="auto">
          <a:xfrm>
            <a:off x="1195252" y="7935591"/>
            <a:ext cx="26505086" cy="1092607"/>
          </a:xfrm>
          <a:prstGeom prst="rect">
            <a:avLst/>
          </a:prstGeom>
          <a:noFill/>
          <a:ln w="9525">
            <a:noFill/>
            <a:miter lim="800000"/>
            <a:headEnd/>
            <a:tailEnd/>
          </a:ln>
        </p:spPr>
        <p:txBody>
          <a:bodyPr wrap="square">
            <a:spAutoFit/>
          </a:bodyPr>
          <a:lstStyle/>
          <a:p>
            <a:r>
              <a:rPr lang="en-GB" sz="6500" dirty="0" smtClean="0"/>
              <a:t>Chris Reynolds, </a:t>
            </a:r>
            <a:r>
              <a:rPr lang="en-GB" sz="6500" dirty="0" err="1" smtClean="0"/>
              <a:t>Suhail</a:t>
            </a:r>
            <a:r>
              <a:rPr lang="en-GB" sz="6500" dirty="0" smtClean="0"/>
              <a:t> Islam, Lawrence Kelley and Mike Sternberg.</a:t>
            </a:r>
            <a:endParaRPr lang="en-GB" sz="6500" dirty="0"/>
          </a:p>
        </p:txBody>
      </p:sp>
      <p:sp>
        <p:nvSpPr>
          <p:cNvPr id="39" name="TextBox 38"/>
          <p:cNvSpPr txBox="1"/>
          <p:nvPr/>
        </p:nvSpPr>
        <p:spPr>
          <a:xfrm>
            <a:off x="23300676" y="10383863"/>
            <a:ext cx="6082467" cy="1323439"/>
          </a:xfrm>
          <a:prstGeom prst="rect">
            <a:avLst/>
          </a:prstGeom>
          <a:noFill/>
        </p:spPr>
        <p:txBody>
          <a:bodyPr wrap="square" rtlCol="0">
            <a:spAutoFit/>
          </a:bodyPr>
          <a:lstStyle>
            <a:defPPr>
              <a:defRPr lang="en-US"/>
            </a:defPPr>
            <a:lvl1pPr algn="ctr">
              <a:defRPr sz="8000" b="1">
                <a:solidFill>
                  <a:schemeClr val="bg1"/>
                </a:solidFill>
              </a:defRPr>
            </a:lvl1pPr>
          </a:lstStyle>
          <a:p>
            <a:r>
              <a:rPr lang="en-GB" dirty="0">
                <a:solidFill>
                  <a:schemeClr val="tx1"/>
                </a:solidFill>
              </a:rPr>
              <a:t>Server side</a:t>
            </a:r>
          </a:p>
        </p:txBody>
      </p:sp>
      <p:sp>
        <p:nvSpPr>
          <p:cNvPr id="40" name="TextBox 39"/>
          <p:cNvSpPr txBox="1"/>
          <p:nvPr/>
        </p:nvSpPr>
        <p:spPr>
          <a:xfrm>
            <a:off x="12892760" y="10383863"/>
            <a:ext cx="9086400" cy="1323439"/>
          </a:xfrm>
          <a:prstGeom prst="rect">
            <a:avLst/>
          </a:prstGeom>
          <a:noFill/>
        </p:spPr>
        <p:txBody>
          <a:bodyPr wrap="square" rtlCol="0">
            <a:spAutoFit/>
          </a:bodyPr>
          <a:lstStyle/>
          <a:p>
            <a:pPr algn="ctr"/>
            <a:r>
              <a:rPr lang="en-GB" sz="8000" b="1" dirty="0" smtClean="0">
                <a:solidFill>
                  <a:schemeClr val="bg1"/>
                </a:solidFill>
              </a:rPr>
              <a:t>Client side</a:t>
            </a:r>
            <a:endParaRPr lang="en-GB" sz="8000" b="1" dirty="0">
              <a:solidFill>
                <a:schemeClr val="bg1"/>
              </a:solidFill>
            </a:endParaRPr>
          </a:p>
        </p:txBody>
      </p:sp>
      <p:sp>
        <p:nvSpPr>
          <p:cNvPr id="42" name="TextBox 41"/>
          <p:cNvSpPr txBox="1"/>
          <p:nvPr/>
        </p:nvSpPr>
        <p:spPr>
          <a:xfrm>
            <a:off x="23881471" y="35694643"/>
            <a:ext cx="5274000"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a:t>UCSF Chimera</a:t>
            </a:r>
          </a:p>
        </p:txBody>
      </p:sp>
      <p:sp>
        <p:nvSpPr>
          <p:cNvPr id="44" name="TextBox 43"/>
          <p:cNvSpPr txBox="1"/>
          <p:nvPr/>
        </p:nvSpPr>
        <p:spPr>
          <a:xfrm>
            <a:off x="23881471" y="31338191"/>
            <a:ext cx="5274000"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a:t>Perl program</a:t>
            </a:r>
          </a:p>
        </p:txBody>
      </p:sp>
      <p:sp>
        <p:nvSpPr>
          <p:cNvPr id="45" name="TextBox 44"/>
          <p:cNvSpPr txBox="1"/>
          <p:nvPr/>
        </p:nvSpPr>
        <p:spPr>
          <a:xfrm>
            <a:off x="23881471" y="17507286"/>
            <a:ext cx="5274000"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5000" dirty="0" smtClean="0">
                <a:solidFill>
                  <a:schemeClr val="bg1"/>
                </a:solidFill>
              </a:rPr>
              <a:t>Perl program</a:t>
            </a:r>
            <a:endParaRPr lang="en-GB" sz="5000" dirty="0">
              <a:solidFill>
                <a:schemeClr val="bg1"/>
              </a:solidFill>
            </a:endParaRPr>
          </a:p>
        </p:txBody>
      </p:sp>
      <p:sp>
        <p:nvSpPr>
          <p:cNvPr id="46" name="TextBox 45"/>
          <p:cNvSpPr txBox="1"/>
          <p:nvPr/>
        </p:nvSpPr>
        <p:spPr>
          <a:xfrm>
            <a:off x="13019411" y="19636991"/>
            <a:ext cx="3303723"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a:t>3Dmol.js</a:t>
            </a:r>
          </a:p>
        </p:txBody>
      </p:sp>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4120" y="12256071"/>
            <a:ext cx="9086400" cy="6074413"/>
          </a:xfrm>
          <a:prstGeom prst="rect">
            <a:avLst/>
          </a:prstGeom>
          <a:ln w="44450">
            <a:solidFill>
              <a:schemeClr val="bg1"/>
            </a:solidFill>
          </a:ln>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4120" y="31122167"/>
            <a:ext cx="9086400" cy="10006727"/>
          </a:xfrm>
          <a:prstGeom prst="rect">
            <a:avLst/>
          </a:prstGeom>
          <a:ln w="44450">
            <a:solidFill>
              <a:schemeClr val="bg1"/>
            </a:solidFill>
          </a:ln>
        </p:spPr>
      </p:pic>
      <p:sp>
        <p:nvSpPr>
          <p:cNvPr id="37" name="TextBox 36"/>
          <p:cNvSpPr txBox="1"/>
          <p:nvPr/>
        </p:nvSpPr>
        <p:spPr>
          <a:xfrm>
            <a:off x="17043214" y="19636086"/>
            <a:ext cx="4967305" cy="861774"/>
          </a:xfrm>
          <a:prstGeom prst="rect">
            <a:avLst/>
          </a:prstGeom>
          <a:ln w="25400">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ctr">
              <a:defRPr sz="5000">
                <a:solidFill>
                  <a:schemeClr val="bg1"/>
                </a:solidFill>
              </a:defRPr>
            </a:lvl1pPr>
          </a:lstStyle>
          <a:p>
            <a:r>
              <a:rPr lang="en-GB" dirty="0" smtClean="0"/>
              <a:t>JavaScript layer</a:t>
            </a:r>
            <a:endParaRPr lang="en-GB" dirty="0"/>
          </a:p>
        </p:txBody>
      </p:sp>
      <p:sp>
        <p:nvSpPr>
          <p:cNvPr id="97" name="AutoShape 24"/>
          <p:cNvSpPr>
            <a:spLocks noChangeArrowheads="1"/>
          </p:cNvSpPr>
          <p:nvPr/>
        </p:nvSpPr>
        <p:spPr bwMode="auto">
          <a:xfrm>
            <a:off x="671443" y="10052090"/>
            <a:ext cx="11312009" cy="1285884"/>
          </a:xfrm>
          <a:prstGeom prst="roundRect">
            <a:avLst>
              <a:gd name="adj" fmla="val 1666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noFill/>
            <a:round/>
            <a:headEnd/>
            <a:tailEnd/>
          </a:ln>
        </p:spPr>
        <p:txBody>
          <a:bodyPr wrap="none" anchor="ctr"/>
          <a:lstStyle/>
          <a:p>
            <a:pPr algn="ctr"/>
            <a:r>
              <a:rPr lang="en-GB" sz="5000" dirty="0" smtClean="0">
                <a:solidFill>
                  <a:schemeClr val="bg1"/>
                </a:solidFill>
              </a:rPr>
              <a:t>Specification</a:t>
            </a:r>
            <a:endParaRPr lang="en-GB" sz="5000" dirty="0">
              <a:solidFill>
                <a:schemeClr val="bg1"/>
              </a:solidFill>
            </a:endParaRPr>
          </a:p>
        </p:txBody>
      </p:sp>
      <p:sp>
        <p:nvSpPr>
          <p:cNvPr id="98" name="Text Box 17"/>
          <p:cNvSpPr txBox="1">
            <a:spLocks noChangeArrowheads="1"/>
          </p:cNvSpPr>
          <p:nvPr/>
        </p:nvSpPr>
        <p:spPr bwMode="auto">
          <a:xfrm>
            <a:off x="671443" y="11535991"/>
            <a:ext cx="11312009" cy="9510296"/>
          </a:xfrm>
          <a:prstGeom prst="rect">
            <a:avLst/>
          </a:prstGeom>
          <a:noFill/>
          <a:ln w="9525">
            <a:noFill/>
            <a:miter lim="800000"/>
            <a:headEnd/>
            <a:tailEnd/>
          </a:ln>
        </p:spPr>
        <p:txBody>
          <a:bodyPr wrap="square">
            <a:spAutoFit/>
          </a:bodyPr>
          <a:lstStyle/>
          <a:p>
            <a:pPr indent="720000"/>
            <a:r>
              <a:rPr lang="en-GB" sz="3600" dirty="0" smtClean="0"/>
              <a:t>Why do we need another molecular visualisation tool? </a:t>
            </a:r>
            <a:r>
              <a:rPr lang="en-GB" sz="3600" b="1" i="1" dirty="0" err="1" smtClean="0"/>
              <a:t>PyMol</a:t>
            </a:r>
            <a:r>
              <a:rPr lang="en-GB" sz="3600" dirty="0" smtClean="0"/>
              <a:t> </a:t>
            </a:r>
            <a:r>
              <a:rPr lang="en-GB" sz="3600" dirty="0"/>
              <a:t>and </a:t>
            </a:r>
            <a:r>
              <a:rPr lang="en-GB" sz="3600" b="1" i="1" dirty="0" smtClean="0"/>
              <a:t>Chimera</a:t>
            </a:r>
            <a:r>
              <a:rPr lang="en-GB" sz="3600" dirty="0" smtClean="0"/>
              <a:t> alone have </a:t>
            </a:r>
            <a:r>
              <a:rPr lang="en-GB" sz="3600" dirty="0"/>
              <a:t>over 20,000 citations demonstrating the widespread use of protein graphics. However, </a:t>
            </a:r>
            <a:r>
              <a:rPr lang="en-GB" sz="3600" dirty="0" smtClean="0"/>
              <a:t>our </a:t>
            </a:r>
            <a:r>
              <a:rPr lang="en-GB" sz="3600" dirty="0"/>
              <a:t>experience has </a:t>
            </a:r>
            <a:r>
              <a:rPr lang="en-GB" sz="3600" dirty="0" smtClean="0"/>
              <a:t>convinced us that </a:t>
            </a:r>
            <a:r>
              <a:rPr lang="en-GB" sz="3600" dirty="0"/>
              <a:t>there </a:t>
            </a:r>
            <a:r>
              <a:rPr lang="en-GB" sz="3600" dirty="0" smtClean="0"/>
              <a:t>is </a:t>
            </a:r>
            <a:r>
              <a:rPr lang="en-GB" sz="3600" dirty="0"/>
              <a:t>a </a:t>
            </a:r>
            <a:r>
              <a:rPr lang="en-GB" sz="3600" dirty="0" smtClean="0"/>
              <a:t>major </a:t>
            </a:r>
            <a:r>
              <a:rPr lang="en-GB" sz="3600" dirty="0"/>
              <a:t>requirement for a graphics program </a:t>
            </a:r>
            <a:r>
              <a:rPr lang="en-GB" sz="3600" dirty="0" smtClean="0"/>
              <a:t>that:</a:t>
            </a:r>
            <a:endParaRPr lang="en-GB" sz="3600" dirty="0"/>
          </a:p>
          <a:p>
            <a:pPr marL="571500" lvl="0" indent="-571500">
              <a:buFont typeface="Arial" panose="020B0604020202020204" pitchFamily="34" charset="0"/>
              <a:buChar char="•"/>
            </a:pPr>
            <a:r>
              <a:rPr lang="en-GB" sz="3600" dirty="0" smtClean="0"/>
              <a:t>Is simple </a:t>
            </a:r>
            <a:r>
              <a:rPr lang="en-GB" sz="3600" dirty="0"/>
              <a:t>to </a:t>
            </a:r>
            <a:r>
              <a:rPr lang="en-GB" sz="3600" dirty="0" smtClean="0"/>
              <a:t>use, with minimal confusing menus.</a:t>
            </a:r>
            <a:endParaRPr lang="en-GB" sz="3600" dirty="0"/>
          </a:p>
          <a:p>
            <a:pPr marL="571500" lvl="0" indent="-571500">
              <a:buFont typeface="Arial" panose="020B0604020202020204" pitchFamily="34" charset="0"/>
              <a:buChar char="•"/>
            </a:pPr>
            <a:r>
              <a:rPr lang="en-GB" sz="3600" dirty="0" smtClean="0"/>
              <a:t>Requires no command </a:t>
            </a:r>
            <a:r>
              <a:rPr lang="en-GB" sz="3600" dirty="0"/>
              <a:t>line </a:t>
            </a:r>
            <a:r>
              <a:rPr lang="en-GB" sz="3600" dirty="0" smtClean="0"/>
              <a:t>input.</a:t>
            </a:r>
          </a:p>
          <a:p>
            <a:pPr marL="571500" indent="-571500">
              <a:buFont typeface="Arial" panose="020B0604020202020204" pitchFamily="34" charset="0"/>
              <a:buChar char="•"/>
            </a:pPr>
            <a:r>
              <a:rPr lang="en-GB" sz="3600" dirty="0" smtClean="0"/>
              <a:t>Rapidly </a:t>
            </a:r>
            <a:r>
              <a:rPr lang="en-GB" sz="3600" dirty="0"/>
              <a:t>performs a carefully-identified limited set of tasks addressing the </a:t>
            </a:r>
            <a:r>
              <a:rPr lang="en-GB" sz="3600" dirty="0" smtClean="0"/>
              <a:t>most common </a:t>
            </a:r>
            <a:r>
              <a:rPr lang="en-GB" sz="3600" dirty="0"/>
              <a:t>molecular visualisation requirements</a:t>
            </a:r>
            <a:r>
              <a:rPr lang="en-GB" sz="3600" dirty="0" smtClean="0"/>
              <a:t>.</a:t>
            </a:r>
            <a:endParaRPr lang="en-GB" sz="3600" dirty="0"/>
          </a:p>
          <a:p>
            <a:pPr marL="571500" lvl="0" indent="-571500">
              <a:buFont typeface="Arial" panose="020B0604020202020204" pitchFamily="34" charset="0"/>
              <a:buChar char="•"/>
            </a:pPr>
            <a:r>
              <a:rPr lang="en-GB" sz="3600" dirty="0" smtClean="0"/>
              <a:t>Acts as a software wizard, leading a </a:t>
            </a:r>
            <a:r>
              <a:rPr lang="en-GB" sz="3600" dirty="0"/>
              <a:t>user step-by-step through a very focussed </a:t>
            </a:r>
            <a:r>
              <a:rPr lang="en-GB" sz="3600" dirty="0" smtClean="0"/>
              <a:t>set of options.</a:t>
            </a:r>
            <a:endParaRPr lang="en-GB" sz="3600" dirty="0"/>
          </a:p>
          <a:p>
            <a:pPr marL="571500" lvl="0" indent="-571500">
              <a:buFont typeface="Arial" panose="020B0604020202020204" pitchFamily="34" charset="0"/>
              <a:buChar char="•"/>
            </a:pPr>
            <a:r>
              <a:rPr lang="en-GB" sz="3600" dirty="0" smtClean="0"/>
              <a:t>Requires no local software other than a web browser that is HTML5- and JavaScript-enabled.</a:t>
            </a:r>
          </a:p>
          <a:p>
            <a:pPr marL="571500" lvl="0" indent="-571500">
              <a:buFont typeface="Arial" panose="020B0604020202020204" pitchFamily="34" charset="0"/>
              <a:buChar char="•"/>
            </a:pPr>
            <a:r>
              <a:rPr lang="en-GB" sz="3600" dirty="0" smtClean="0"/>
              <a:t>Is cross-browser and multi-platform compatible.</a:t>
            </a:r>
          </a:p>
          <a:p>
            <a:pPr marL="571500" lvl="0" indent="-571500">
              <a:buFont typeface="Arial" panose="020B0604020202020204" pitchFamily="34" charset="0"/>
              <a:buChar char="•"/>
            </a:pPr>
            <a:r>
              <a:rPr lang="en-GB" sz="3600" dirty="0" smtClean="0"/>
              <a:t>Rapidly produces publication </a:t>
            </a:r>
            <a:r>
              <a:rPr lang="en-GB" sz="3600" dirty="0"/>
              <a:t>quality images.</a:t>
            </a:r>
          </a:p>
        </p:txBody>
      </p:sp>
      <p:sp>
        <p:nvSpPr>
          <p:cNvPr id="99" name="AutoShape 24"/>
          <p:cNvSpPr>
            <a:spLocks noChangeArrowheads="1"/>
          </p:cNvSpPr>
          <p:nvPr/>
        </p:nvSpPr>
        <p:spPr bwMode="auto">
          <a:xfrm>
            <a:off x="671443" y="29177951"/>
            <a:ext cx="11312009" cy="1285884"/>
          </a:xfrm>
          <a:prstGeom prst="roundRect">
            <a:avLst>
              <a:gd name="adj" fmla="val 1666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noFill/>
            <a:round/>
            <a:headEnd/>
            <a:tailEnd/>
          </a:ln>
        </p:spPr>
        <p:txBody>
          <a:bodyPr wrap="none" anchor="ctr"/>
          <a:lstStyle/>
          <a:p>
            <a:pPr algn="ctr"/>
            <a:r>
              <a:rPr lang="en-GB" sz="5000" dirty="0" smtClean="0">
                <a:solidFill>
                  <a:schemeClr val="bg1"/>
                </a:solidFill>
              </a:rPr>
              <a:t>Design wizard</a:t>
            </a:r>
            <a:endParaRPr lang="en-GB" sz="5000" dirty="0">
              <a:solidFill>
                <a:schemeClr val="bg1"/>
              </a:solidFill>
            </a:endParaRPr>
          </a:p>
        </p:txBody>
      </p:sp>
      <p:sp>
        <p:nvSpPr>
          <p:cNvPr id="100" name="Text Box 17"/>
          <p:cNvSpPr txBox="1">
            <a:spLocks noChangeArrowheads="1"/>
          </p:cNvSpPr>
          <p:nvPr/>
        </p:nvSpPr>
        <p:spPr bwMode="auto">
          <a:xfrm>
            <a:off x="671443" y="30873028"/>
            <a:ext cx="11312009" cy="10618291"/>
          </a:xfrm>
          <a:prstGeom prst="rect">
            <a:avLst/>
          </a:prstGeom>
          <a:noFill/>
          <a:ln w="9525">
            <a:noFill/>
            <a:miter lim="800000"/>
            <a:headEnd/>
            <a:tailEnd/>
          </a:ln>
        </p:spPr>
        <p:txBody>
          <a:bodyPr wrap="square">
            <a:spAutoFit/>
          </a:bodyPr>
          <a:lstStyle/>
          <a:p>
            <a:pPr indent="720000"/>
            <a:r>
              <a:rPr lang="en-GB" sz="3600" dirty="0" smtClean="0"/>
              <a:t>An alpha-version of EzMol is available for inspection at </a:t>
            </a:r>
            <a:r>
              <a:rPr lang="en-GB" sz="3600" u="sng" dirty="0" smtClean="0">
                <a:solidFill>
                  <a:srgbClr val="00B0F0"/>
                </a:solidFill>
              </a:rPr>
              <a:t>http://sn.im/ezmol</a:t>
            </a:r>
            <a:r>
              <a:rPr lang="en-GB" sz="3600" dirty="0" smtClean="0"/>
              <a:t>.</a:t>
            </a:r>
          </a:p>
          <a:p>
            <a:pPr indent="720000"/>
            <a:r>
              <a:rPr lang="en-GB" sz="3600" dirty="0" smtClean="0"/>
              <a:t>On the launch page </a:t>
            </a:r>
            <a:r>
              <a:rPr lang="en-GB" sz="3600" i="1" dirty="0"/>
              <a:t>(Figure</a:t>
            </a:r>
            <a:r>
              <a:rPr lang="en-GB" sz="3600" dirty="0"/>
              <a:t> </a:t>
            </a:r>
            <a:r>
              <a:rPr lang="en-GB" sz="3600" i="1" dirty="0"/>
              <a:t>1</a:t>
            </a:r>
            <a:r>
              <a:rPr lang="en-GB" sz="3600" i="1" dirty="0" smtClean="0"/>
              <a:t>)</a:t>
            </a:r>
            <a:r>
              <a:rPr lang="en-GB" sz="3600" dirty="0" smtClean="0"/>
              <a:t>, users can either upload a coordinate file in PDB format or retrieve a file from the PDB via its ID. A custom design wizard is generated </a:t>
            </a:r>
            <a:r>
              <a:rPr lang="en-GB" sz="3600" i="1" dirty="0" smtClean="0"/>
              <a:t>(Figure 2),</a:t>
            </a:r>
            <a:r>
              <a:rPr lang="en-GB" sz="3600" dirty="0" smtClean="0"/>
              <a:t> including a representation of the structure in 3Dmol.js.</a:t>
            </a:r>
          </a:p>
          <a:p>
            <a:pPr indent="720000"/>
            <a:r>
              <a:rPr lang="en-GB" sz="3600" dirty="0" err="1" smtClean="0"/>
              <a:t>EzMol</a:t>
            </a:r>
            <a:r>
              <a:rPr lang="en-GB" sz="3600" dirty="0" smtClean="0"/>
              <a:t> provides intuitive options for chain display, adjusting the colour of entire chains and selected residues, adding side chains and generating solvent excluded surfaces for individual chains. EzMol provides stick, ribbon and surface representations.</a:t>
            </a:r>
          </a:p>
          <a:p>
            <a:pPr indent="720000"/>
            <a:r>
              <a:rPr lang="en-GB" sz="3600" dirty="0"/>
              <a:t>S</a:t>
            </a:r>
            <a:r>
              <a:rPr lang="en-GB" sz="3600" dirty="0" smtClean="0"/>
              <a:t>election of display regions, toggling of side chains and colour selection are provided by windows similar to date selection on many internet booking sites </a:t>
            </a:r>
            <a:r>
              <a:rPr lang="en-GB" sz="3600" i="1" dirty="0" smtClean="0"/>
              <a:t>(Figure 2)</a:t>
            </a:r>
            <a:r>
              <a:rPr lang="en-GB" sz="3600" dirty="0" smtClean="0"/>
              <a:t>.</a:t>
            </a:r>
          </a:p>
          <a:p>
            <a:pPr indent="720000"/>
            <a:r>
              <a:rPr lang="en-GB" sz="3600" dirty="0" smtClean="0"/>
              <a:t>The final render can be performed in resolutions suitable for slides or publications, and with a transparent background.</a:t>
            </a:r>
            <a:endParaRPr lang="en-GB" sz="3600" dirty="0"/>
          </a:p>
        </p:txBody>
      </p:sp>
      <p:sp>
        <p:nvSpPr>
          <p:cNvPr id="103" name="Text Box 17"/>
          <p:cNvSpPr txBox="1">
            <a:spLocks noChangeArrowheads="1"/>
          </p:cNvSpPr>
          <p:nvPr/>
        </p:nvSpPr>
        <p:spPr bwMode="auto">
          <a:xfrm>
            <a:off x="13051826" y="18376751"/>
            <a:ext cx="9215366" cy="707886"/>
          </a:xfrm>
          <a:prstGeom prst="rect">
            <a:avLst/>
          </a:prstGeom>
          <a:noFill/>
          <a:ln w="9525">
            <a:noFill/>
            <a:miter lim="800000"/>
            <a:headEnd/>
            <a:tailEnd/>
          </a:ln>
        </p:spPr>
        <p:txBody>
          <a:bodyPr wrap="square">
            <a:spAutoFit/>
          </a:bodyPr>
          <a:lstStyle/>
          <a:p>
            <a:r>
              <a:rPr lang="en-GB" sz="4000" b="1" i="1" dirty="0" smtClean="0">
                <a:solidFill>
                  <a:schemeClr val="bg1"/>
                </a:solidFill>
              </a:rPr>
              <a:t>Figure 1. </a:t>
            </a:r>
            <a:r>
              <a:rPr lang="en-GB" sz="4000" dirty="0" smtClean="0">
                <a:solidFill>
                  <a:schemeClr val="bg1"/>
                </a:solidFill>
              </a:rPr>
              <a:t>EzMol launch page.</a:t>
            </a:r>
            <a:endParaRPr lang="en-GB" sz="4000" dirty="0">
              <a:solidFill>
                <a:schemeClr val="bg1"/>
              </a:solidFill>
            </a:endParaRPr>
          </a:p>
        </p:txBody>
      </p:sp>
      <p:sp>
        <p:nvSpPr>
          <p:cNvPr id="111" name="Text Box 17"/>
          <p:cNvSpPr txBox="1">
            <a:spLocks noChangeArrowheads="1"/>
          </p:cNvSpPr>
          <p:nvPr/>
        </p:nvSpPr>
        <p:spPr bwMode="auto">
          <a:xfrm>
            <a:off x="12978160" y="29826023"/>
            <a:ext cx="9215366" cy="707886"/>
          </a:xfrm>
          <a:prstGeom prst="rect">
            <a:avLst/>
          </a:prstGeom>
          <a:noFill/>
          <a:ln w="9525">
            <a:noFill/>
            <a:miter lim="800000"/>
            <a:headEnd/>
            <a:tailEnd/>
          </a:ln>
        </p:spPr>
        <p:txBody>
          <a:bodyPr wrap="square">
            <a:spAutoFit/>
          </a:bodyPr>
          <a:lstStyle/>
          <a:p>
            <a:r>
              <a:rPr lang="en-GB" sz="4000" b="1" i="1" dirty="0" smtClean="0">
                <a:solidFill>
                  <a:schemeClr val="bg1"/>
                </a:solidFill>
              </a:rPr>
              <a:t>Figure 2. </a:t>
            </a:r>
            <a:r>
              <a:rPr lang="en-GB" sz="4000" dirty="0" smtClean="0">
                <a:solidFill>
                  <a:schemeClr val="bg1"/>
                </a:solidFill>
              </a:rPr>
              <a:t>EzMol design wizard page.</a:t>
            </a:r>
            <a:endParaRPr lang="en-GB" sz="4000" dirty="0">
              <a:solidFill>
                <a:schemeClr val="bg1"/>
              </a:solidFill>
            </a:endParaRPr>
          </a:p>
        </p:txBody>
      </p:sp>
      <p:sp>
        <p:nvSpPr>
          <p:cNvPr id="112" name="Text Box 17"/>
          <p:cNvSpPr txBox="1">
            <a:spLocks noChangeArrowheads="1"/>
          </p:cNvSpPr>
          <p:nvPr/>
        </p:nvSpPr>
        <p:spPr bwMode="auto">
          <a:xfrm>
            <a:off x="12859637" y="41296958"/>
            <a:ext cx="9215366" cy="707886"/>
          </a:xfrm>
          <a:prstGeom prst="rect">
            <a:avLst/>
          </a:prstGeom>
          <a:noFill/>
          <a:ln w="9525">
            <a:noFill/>
            <a:miter lim="800000"/>
            <a:headEnd/>
            <a:tailEnd/>
          </a:ln>
        </p:spPr>
        <p:txBody>
          <a:bodyPr wrap="square">
            <a:spAutoFit/>
          </a:bodyPr>
          <a:lstStyle/>
          <a:p>
            <a:r>
              <a:rPr lang="en-GB" sz="4000" b="1" i="1" dirty="0" smtClean="0">
                <a:solidFill>
                  <a:schemeClr val="bg1"/>
                </a:solidFill>
              </a:rPr>
              <a:t>Figure 3. </a:t>
            </a:r>
            <a:r>
              <a:rPr lang="en-GB" sz="4000" dirty="0" smtClean="0">
                <a:solidFill>
                  <a:schemeClr val="bg1"/>
                </a:solidFill>
              </a:rPr>
              <a:t>EzMol rendering page.</a:t>
            </a:r>
            <a:endParaRPr lang="en-GB" sz="4000" dirty="0">
              <a:solidFill>
                <a:schemeClr val="bg1"/>
              </a:solidFill>
            </a:endParaRPr>
          </a:p>
        </p:txBody>
      </p:sp>
      <p:sp>
        <p:nvSpPr>
          <p:cNvPr id="118" name="AutoShape 24"/>
          <p:cNvSpPr>
            <a:spLocks noChangeArrowheads="1"/>
          </p:cNvSpPr>
          <p:nvPr/>
        </p:nvSpPr>
        <p:spPr bwMode="auto">
          <a:xfrm>
            <a:off x="678414" y="21689119"/>
            <a:ext cx="11312009" cy="1285884"/>
          </a:xfrm>
          <a:prstGeom prst="roundRect">
            <a:avLst>
              <a:gd name="adj" fmla="val 1666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noFill/>
            <a:round/>
            <a:headEnd/>
            <a:tailEnd/>
          </a:ln>
        </p:spPr>
        <p:txBody>
          <a:bodyPr wrap="none" anchor="ctr"/>
          <a:lstStyle/>
          <a:p>
            <a:pPr algn="ctr"/>
            <a:r>
              <a:rPr lang="en-GB" sz="5000" dirty="0" smtClean="0">
                <a:solidFill>
                  <a:schemeClr val="bg1"/>
                </a:solidFill>
              </a:rPr>
              <a:t>Integrated technology</a:t>
            </a:r>
            <a:endParaRPr lang="en-GB" sz="5000" dirty="0">
              <a:solidFill>
                <a:schemeClr val="bg1"/>
              </a:solidFill>
            </a:endParaRPr>
          </a:p>
        </p:txBody>
      </p:sp>
      <p:sp>
        <p:nvSpPr>
          <p:cNvPr id="119" name="Text Box 17"/>
          <p:cNvSpPr txBox="1">
            <a:spLocks noChangeArrowheads="1"/>
          </p:cNvSpPr>
          <p:nvPr/>
        </p:nvSpPr>
        <p:spPr bwMode="auto">
          <a:xfrm>
            <a:off x="678414" y="23429449"/>
            <a:ext cx="11312009" cy="5078313"/>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GB" sz="3600" dirty="0" smtClean="0"/>
              <a:t>3Dmol.js generates </a:t>
            </a:r>
            <a:r>
              <a:rPr lang="en-GB" sz="3600" dirty="0"/>
              <a:t>a molecular viewer </a:t>
            </a:r>
            <a:r>
              <a:rPr lang="en-GB" sz="3600" dirty="0" smtClean="0"/>
              <a:t>preview pane </a:t>
            </a:r>
            <a:r>
              <a:rPr lang="en-GB" sz="3600" i="1" dirty="0" smtClean="0"/>
              <a:t>(top-left of Figure</a:t>
            </a:r>
            <a:r>
              <a:rPr lang="en-GB" sz="3600" dirty="0"/>
              <a:t> </a:t>
            </a:r>
            <a:r>
              <a:rPr lang="en-GB" sz="3600" i="1" dirty="0" smtClean="0"/>
              <a:t>2)</a:t>
            </a:r>
            <a:r>
              <a:rPr lang="en-GB" sz="3600" dirty="0" smtClean="0"/>
              <a:t> </a:t>
            </a:r>
            <a:r>
              <a:rPr lang="en-GB" sz="3600" dirty="0"/>
              <a:t>which </a:t>
            </a:r>
            <a:r>
              <a:rPr lang="en-GB" sz="3600" dirty="0" smtClean="0"/>
              <a:t>can be manipulated with the mouse.</a:t>
            </a:r>
          </a:p>
          <a:p>
            <a:pPr marL="571500" indent="-571500">
              <a:buFont typeface="Arial" panose="020B0604020202020204" pitchFamily="34" charset="0"/>
              <a:buChar char="•"/>
            </a:pPr>
            <a:r>
              <a:rPr lang="en-GB" sz="3600" dirty="0" smtClean="0"/>
              <a:t>Spectrum.js colorpicker allows selection of colours from a palette.</a:t>
            </a:r>
            <a:endParaRPr lang="en-GB" sz="3600" dirty="0"/>
          </a:p>
          <a:p>
            <a:pPr marL="571500" indent="-571500">
              <a:buFont typeface="Arial" panose="020B0604020202020204" pitchFamily="34" charset="0"/>
              <a:buChar char="•"/>
            </a:pPr>
            <a:r>
              <a:rPr lang="en-GB" sz="3600" dirty="0" smtClean="0"/>
              <a:t>JQuery handles tabs and accordions in the layout.</a:t>
            </a:r>
          </a:p>
          <a:p>
            <a:pPr marL="571500" indent="-571500">
              <a:buFont typeface="Arial" panose="020B0604020202020204" pitchFamily="34" charset="0"/>
              <a:buChar char="•"/>
            </a:pPr>
            <a:r>
              <a:rPr lang="en-GB" sz="3600" dirty="0" smtClean="0"/>
              <a:t>UCSF Chimera models the final </a:t>
            </a:r>
            <a:r>
              <a:rPr lang="en-GB" sz="3600" dirty="0"/>
              <a:t>adjusted protein </a:t>
            </a:r>
            <a:r>
              <a:rPr lang="en-GB" sz="3600" dirty="0" smtClean="0"/>
              <a:t>structure, and POV-RAY ray-traces it to give </a:t>
            </a:r>
            <a:r>
              <a:rPr lang="en-GB" sz="3600" dirty="0"/>
              <a:t>a high-resolution publication-quality </a:t>
            </a:r>
            <a:r>
              <a:rPr lang="en-GB" sz="3600" dirty="0" smtClean="0"/>
              <a:t>image </a:t>
            </a:r>
            <a:r>
              <a:rPr lang="en-GB" sz="3600" i="1" dirty="0" smtClean="0"/>
              <a:t>(</a:t>
            </a:r>
            <a:r>
              <a:rPr lang="en-GB" sz="3600" i="1" dirty="0"/>
              <a:t>Figure</a:t>
            </a:r>
            <a:r>
              <a:rPr lang="en-GB" sz="3600" dirty="0"/>
              <a:t> </a:t>
            </a:r>
            <a:r>
              <a:rPr lang="en-GB" sz="3600" i="1" dirty="0"/>
              <a:t>3</a:t>
            </a:r>
            <a:r>
              <a:rPr lang="en-GB" sz="3600" i="1" dirty="0" smtClean="0"/>
              <a:t>)</a:t>
            </a:r>
            <a:r>
              <a:rPr lang="en-GB" sz="3600" dirty="0" smtClean="0"/>
              <a:t>.</a:t>
            </a:r>
            <a:endParaRPr lang="en-GB" sz="3600" dirty="0"/>
          </a:p>
        </p:txBody>
      </p:sp>
      <p:cxnSp>
        <p:nvCxnSpPr>
          <p:cNvPr id="47" name="Elbow Connector 46"/>
          <p:cNvCxnSpPr>
            <a:stCxn id="60" idx="3"/>
            <a:endCxn id="45" idx="0"/>
          </p:cNvCxnSpPr>
          <p:nvPr/>
        </p:nvCxnSpPr>
        <p:spPr>
          <a:xfrm>
            <a:off x="22010520" y="15293278"/>
            <a:ext cx="4507951" cy="2214008"/>
          </a:xfrm>
          <a:prstGeom prst="bentConnector2">
            <a:avLst/>
          </a:prstGeom>
          <a:ln w="123825">
            <a:solidFill>
              <a:srgbClr val="00FF00"/>
            </a:solidFill>
            <a:tailEnd type="triangle" w="lg" len="med"/>
          </a:ln>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cxnSp>
        <p:nvCxnSpPr>
          <p:cNvPr id="38" name="Elbow Connector 37"/>
          <p:cNvCxnSpPr>
            <a:stCxn id="45" idx="2"/>
            <a:endCxn id="37" idx="3"/>
          </p:cNvCxnSpPr>
          <p:nvPr/>
        </p:nvCxnSpPr>
        <p:spPr>
          <a:xfrm rot="5400000">
            <a:off x="23415539" y="16964040"/>
            <a:ext cx="1697913" cy="4507952"/>
          </a:xfrm>
          <a:prstGeom prst="bentConnector2">
            <a:avLst/>
          </a:prstGeom>
          <a:ln w="123825">
            <a:solidFill>
              <a:srgbClr val="FF1D1D"/>
            </a:solidFill>
            <a:tailEnd type="triangle" w="lg" len="med"/>
          </a:ln>
          <a:effectLst>
            <a:glow rad="228600">
              <a:schemeClr val="accent2">
                <a:satMod val="175000"/>
                <a:alpha val="40000"/>
              </a:schemeClr>
            </a:glow>
          </a:effectLst>
        </p:spPr>
        <p:style>
          <a:lnRef idx="3">
            <a:schemeClr val="accent3"/>
          </a:lnRef>
          <a:fillRef idx="0">
            <a:schemeClr val="accent3"/>
          </a:fillRef>
          <a:effectRef idx="2">
            <a:schemeClr val="accent3"/>
          </a:effectRef>
          <a:fontRef idx="minor">
            <a:schemeClr val="tx1"/>
          </a:fontRef>
        </p:style>
      </p:cxnSp>
      <p:cxnSp>
        <p:nvCxnSpPr>
          <p:cNvPr id="49" name="Elbow Connector 48"/>
          <p:cNvCxnSpPr>
            <a:endCxn id="44" idx="0"/>
          </p:cNvCxnSpPr>
          <p:nvPr/>
        </p:nvCxnSpPr>
        <p:spPr>
          <a:xfrm>
            <a:off x="22011767" y="27664684"/>
            <a:ext cx="4506704" cy="3673507"/>
          </a:xfrm>
          <a:prstGeom prst="bentConnector2">
            <a:avLst/>
          </a:prstGeom>
          <a:ln w="123825">
            <a:solidFill>
              <a:srgbClr val="00FF00"/>
            </a:solidFill>
            <a:tailEnd type="triangle" w="lg" len="med"/>
          </a:ln>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cxnSp>
        <p:nvCxnSpPr>
          <p:cNvPr id="50" name="Straight Arrow Connector 49"/>
          <p:cNvCxnSpPr>
            <a:stCxn id="44" idx="2"/>
            <a:endCxn id="42" idx="0"/>
          </p:cNvCxnSpPr>
          <p:nvPr/>
        </p:nvCxnSpPr>
        <p:spPr>
          <a:xfrm>
            <a:off x="26518471" y="32199965"/>
            <a:ext cx="0" cy="3494678"/>
          </a:xfrm>
          <a:prstGeom prst="straightConnector1">
            <a:avLst/>
          </a:prstGeom>
          <a:ln w="123825">
            <a:solidFill>
              <a:srgbClr val="FF1D1D"/>
            </a:solidFill>
            <a:tailEnd type="triangle" w="lg" len="med"/>
          </a:ln>
          <a:effectLst>
            <a:glow rad="228600">
              <a:schemeClr val="accent2">
                <a:satMod val="175000"/>
                <a:alpha val="40000"/>
              </a:schemeClr>
            </a:glow>
          </a:effectLst>
        </p:spPr>
        <p:style>
          <a:lnRef idx="3">
            <a:schemeClr val="accent3"/>
          </a:lnRef>
          <a:fillRef idx="0">
            <a:schemeClr val="accent3"/>
          </a:fillRef>
          <a:effectRef idx="2">
            <a:schemeClr val="accent3"/>
          </a:effectRef>
          <a:fontRef idx="minor">
            <a:schemeClr val="tx1"/>
          </a:fontRef>
        </p:style>
      </p:cxnSp>
      <p:cxnSp>
        <p:nvCxnSpPr>
          <p:cNvPr id="51" name="Elbow Connector 50"/>
          <p:cNvCxnSpPr>
            <a:stCxn id="42" idx="1"/>
            <a:endCxn id="62" idx="3"/>
          </p:cNvCxnSpPr>
          <p:nvPr/>
        </p:nvCxnSpPr>
        <p:spPr>
          <a:xfrm rot="10800000" flipV="1">
            <a:off x="22010521" y="36125529"/>
            <a:ext cx="1870951" cy="1"/>
          </a:xfrm>
          <a:prstGeom prst="bentConnector3">
            <a:avLst>
              <a:gd name="adj1" fmla="val 50000"/>
            </a:avLst>
          </a:prstGeom>
          <a:ln w="123825">
            <a:solidFill>
              <a:srgbClr val="FF1D1D"/>
            </a:solidFill>
            <a:tailEnd type="triangle" w="lg" len="med"/>
          </a:ln>
          <a:effectLst>
            <a:glow rad="228600">
              <a:schemeClr val="accent2">
                <a:satMod val="175000"/>
                <a:alpha val="40000"/>
              </a:schemeClr>
            </a:glow>
          </a:effectLst>
        </p:spPr>
        <p:style>
          <a:lnRef idx="3">
            <a:schemeClr val="accent3"/>
          </a:lnRef>
          <a:fillRef idx="0">
            <a:schemeClr val="accent3"/>
          </a:fillRef>
          <a:effectRef idx="2">
            <a:schemeClr val="accent3"/>
          </a:effectRef>
          <a:fontRef idx="minor">
            <a:schemeClr val="tx1"/>
          </a:fontRef>
        </p:style>
      </p:cxnSp>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25721" y="21869039"/>
            <a:ext cx="9086045" cy="7772399"/>
          </a:xfrm>
          <a:prstGeom prst="rect">
            <a:avLst/>
          </a:prstGeom>
          <a:ln w="44450">
            <a:solidFill>
              <a:schemeClr val="bg1"/>
            </a:solidFill>
          </a:ln>
        </p:spPr>
      </p:pic>
      <p:cxnSp>
        <p:nvCxnSpPr>
          <p:cNvPr id="41" name="Straight Arrow Connector 40"/>
          <p:cNvCxnSpPr>
            <a:stCxn id="37" idx="2"/>
          </p:cNvCxnSpPr>
          <p:nvPr/>
        </p:nvCxnSpPr>
        <p:spPr>
          <a:xfrm>
            <a:off x="19526867" y="20497860"/>
            <a:ext cx="4021" cy="1373501"/>
          </a:xfrm>
          <a:prstGeom prst="straightConnector1">
            <a:avLst/>
          </a:prstGeom>
          <a:ln w="123825">
            <a:solidFill>
              <a:srgbClr val="00FF00"/>
            </a:solidFill>
            <a:headEnd type="triangle" w="lg" len="med"/>
            <a:tailEnd type="triangle" w="lg" len="med"/>
          </a:ln>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cxnSp>
        <p:nvCxnSpPr>
          <p:cNvPr id="52" name="Straight Arrow Connector 51"/>
          <p:cNvCxnSpPr>
            <a:endCxn id="46" idx="2"/>
          </p:cNvCxnSpPr>
          <p:nvPr/>
        </p:nvCxnSpPr>
        <p:spPr>
          <a:xfrm flipV="1">
            <a:off x="14671273" y="20498765"/>
            <a:ext cx="0" cy="1370274"/>
          </a:xfrm>
          <a:prstGeom prst="straightConnector1">
            <a:avLst/>
          </a:prstGeom>
          <a:ln w="123825">
            <a:solidFill>
              <a:srgbClr val="00FF00"/>
            </a:solidFill>
            <a:headEnd type="triangle" w="lg" len="med"/>
            <a:tailEnd type="triangle" w="lg" len="med"/>
          </a:ln>
          <a:effectLst>
            <a:glow rad="228600">
              <a:schemeClr val="accent4">
                <a:satMod val="175000"/>
                <a:alpha val="40000"/>
              </a:schemeClr>
            </a:glow>
          </a:effectLst>
        </p:spPr>
        <p:style>
          <a:lnRef idx="3">
            <a:schemeClr val="accent3"/>
          </a:lnRef>
          <a:fillRef idx="0">
            <a:schemeClr val="accent3"/>
          </a:fillRef>
          <a:effectRef idx="2">
            <a:schemeClr val="accent3"/>
          </a:effectRef>
          <a:fontRef idx="minor">
            <a:schemeClr val="tx1"/>
          </a:fontRef>
        </p:style>
      </p:cxnSp>
      <p:cxnSp>
        <p:nvCxnSpPr>
          <p:cNvPr id="48" name="Elbow Connector 47"/>
          <p:cNvCxnSpPr>
            <a:endCxn id="61" idx="3"/>
          </p:cNvCxnSpPr>
          <p:nvPr/>
        </p:nvCxnSpPr>
        <p:spPr>
          <a:xfrm rot="5400000">
            <a:off x="21421440" y="20658206"/>
            <a:ext cx="5687359" cy="4506706"/>
          </a:xfrm>
          <a:prstGeom prst="bentConnector2">
            <a:avLst/>
          </a:prstGeom>
          <a:ln w="123825">
            <a:solidFill>
              <a:srgbClr val="FF1D1D"/>
            </a:solidFill>
            <a:tailEnd type="triangle" w="lg" len="med"/>
          </a:ln>
          <a:effectLst>
            <a:glow rad="228600">
              <a:schemeClr val="accent2">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81110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455</TotalTime>
  <Words>218</Words>
  <Application>Microsoft Office PowerPoint</Application>
  <PresentationFormat>Custom</PresentationFormat>
  <Paragraphs>35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Technic</vt:lpstr>
      <vt:lpstr>EzMol A wizard for the automated visualisation, colouring and selection of molecular chains.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Reynolds</dc:creator>
  <cp:lastModifiedBy>Chris Reynolds</cp:lastModifiedBy>
  <cp:revision>34</cp:revision>
  <dcterms:created xsi:type="dcterms:W3CDTF">2015-12-01T23:14:03Z</dcterms:created>
  <dcterms:modified xsi:type="dcterms:W3CDTF">2015-12-03T12:01:27Z</dcterms:modified>
</cp:coreProperties>
</file>