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Override5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Override8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theme/themeOverride6.xml" ContentType="application/vnd.openxmlformats-officedocument.themeOverr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Override4.xml" ContentType="application/vnd.openxmlformats-officedocument.themeOverr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Override7.xml" ContentType="application/vnd.openxmlformats-officedocument.themeOverr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</p:sldMasterIdLst>
  <p:notesMasterIdLst>
    <p:notesMasterId r:id="rId45"/>
  </p:notesMasterIdLst>
  <p:sldIdLst>
    <p:sldId id="335" r:id="rId4"/>
    <p:sldId id="265" r:id="rId5"/>
    <p:sldId id="261" r:id="rId6"/>
    <p:sldId id="311" r:id="rId7"/>
    <p:sldId id="258" r:id="rId8"/>
    <p:sldId id="257" r:id="rId9"/>
    <p:sldId id="269" r:id="rId10"/>
    <p:sldId id="280" r:id="rId11"/>
    <p:sldId id="339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332" r:id="rId22"/>
    <p:sldId id="272" r:id="rId23"/>
    <p:sldId id="314" r:id="rId24"/>
    <p:sldId id="298" r:id="rId25"/>
    <p:sldId id="299" r:id="rId26"/>
    <p:sldId id="300" r:id="rId27"/>
    <p:sldId id="301" r:id="rId28"/>
    <p:sldId id="309" r:id="rId29"/>
    <p:sldId id="322" r:id="rId30"/>
    <p:sldId id="340" r:id="rId31"/>
    <p:sldId id="341" r:id="rId32"/>
    <p:sldId id="342" r:id="rId33"/>
    <p:sldId id="343" r:id="rId34"/>
    <p:sldId id="347" r:id="rId35"/>
    <p:sldId id="344" r:id="rId36"/>
    <p:sldId id="348" r:id="rId37"/>
    <p:sldId id="325" r:id="rId38"/>
    <p:sldId id="277" r:id="rId39"/>
    <p:sldId id="326" r:id="rId40"/>
    <p:sldId id="351" r:id="rId41"/>
    <p:sldId id="313" r:id="rId42"/>
    <p:sldId id="267" r:id="rId43"/>
    <p:sldId id="312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DDA"/>
    <a:srgbClr val="CC0000"/>
    <a:srgbClr val="143566"/>
    <a:srgbClr val="00FA00"/>
    <a:srgbClr val="FE7F00"/>
    <a:srgbClr val="00BAE6"/>
    <a:srgbClr val="B9F2FF"/>
    <a:srgbClr val="1B7D87"/>
    <a:srgbClr val="145E66"/>
    <a:srgbClr val="43A4D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000" autoAdjust="0"/>
  </p:normalViewPr>
  <p:slideViewPr>
    <p:cSldViewPr>
      <p:cViewPr>
        <p:scale>
          <a:sx n="50" d="100"/>
          <a:sy n="50" d="100"/>
        </p:scale>
        <p:origin x="-1728" y="-5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80206-8375-49E4-AB53-95C8F040AB9D}" type="datetimeFigureOut">
              <a:rPr lang="en-GB" smtClean="0"/>
              <a:pPr/>
              <a:t>08/11/2011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73FE6-4CBC-4B5F-ABBA-F44EC4A129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838217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73FE6-4CBC-4B5F-ABBA-F44EC4A12990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746209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This is a note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73FE6-4CBC-4B5F-ABBA-F44EC4A12990}" type="slidenum">
              <a:rPr lang="en-GB" smtClean="0"/>
              <a:pPr/>
              <a:t>30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73FE6-4CBC-4B5F-ABBA-F44EC4A12990}" type="slidenum">
              <a:rPr lang="en-GB" smtClean="0"/>
              <a:pPr/>
              <a:t>31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73FE6-4CBC-4B5F-ABBA-F44EC4A12990}" type="slidenum">
              <a:rPr lang="en-GB" smtClean="0"/>
              <a:pPr/>
              <a:t>33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08/11/2011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08/11/2011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08/11/2011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08/11/2011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08/11/2011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08/11/2011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08/11/2011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08/11/2011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08/11/2011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08/11/2011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08/11/2011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08/11/2011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08/11/2011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08/11/2011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08/11/2011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08/11/2011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08/11/2011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08/11/2011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08/11/2011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08/11/2011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08/11/2011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08/11/2011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08/11/2011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08/11/2011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08/11/2011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08/11/2011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08/11/2011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08/11/2011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08/11/2011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08/11/2011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08/11/2011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08/11/2011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08/11/2011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FFF1B8C-49EB-424F-A4E8-FAFF831DA585}" type="datetimeFigureOut">
              <a:rPr lang="en-GB" smtClean="0"/>
              <a:pPr/>
              <a:t>08/11/2011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20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1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FFF1B8C-49EB-424F-A4E8-FAFF831DA585}" type="datetimeFigureOut">
              <a:rPr lang="en-GB" smtClean="0"/>
              <a:pPr/>
              <a:t>08/11/2011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FFF1B8C-49EB-424F-A4E8-FAFF831DA585}" type="datetimeFigureOut">
              <a:rPr lang="en-GB" smtClean="0"/>
              <a:pPr/>
              <a:t>08/11/2011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6.png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43566"/>
            </a:gs>
            <a:gs pos="25000">
              <a:schemeClr val="tx2">
                <a:lumMod val="25000"/>
              </a:schemeClr>
            </a:gs>
            <a:gs pos="75000">
              <a:srgbClr val="00BAE6"/>
            </a:gs>
            <a:gs pos="100000">
              <a:srgbClr val="005CBF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exagon 20"/>
          <p:cNvSpPr/>
          <p:nvPr/>
        </p:nvSpPr>
        <p:spPr>
          <a:xfrm>
            <a:off x="-72008" y="-387424"/>
            <a:ext cx="9324528" cy="8388932"/>
          </a:xfrm>
          <a:prstGeom prst="hexagon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w="76200">
            <a:noFill/>
          </a:ln>
          <a:effectLst>
            <a:glow rad="139700">
              <a:schemeClr val="bg1">
                <a:lumMod val="65000"/>
                <a:alpha val="40000"/>
              </a:schemeClr>
            </a:glow>
          </a:effectLst>
          <a:scene3d>
            <a:camera prst="perspectiveRelaxed" fov="3000000">
              <a:rot lat="7200000" lon="0" rev="0"/>
            </a:camera>
            <a:lightRig rig="threePt" dir="t">
              <a:rot lat="0" lon="0" rev="4800000"/>
            </a:lightRig>
          </a:scene3d>
          <a:sp3d extrusionH="298450" prstMaterial="clear">
            <a:bevelT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0" y="3212976"/>
            <a:ext cx="9144000" cy="2952328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 smtClean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Christopher Reynolds</a:t>
            </a:r>
          </a:p>
          <a:p>
            <a:pPr algn="ctr"/>
            <a:r>
              <a:rPr lang="en-GB" sz="2800" b="1" dirty="0" smtClean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Supervisor: Prof. Michael Sternberg</a:t>
            </a:r>
          </a:p>
          <a:p>
            <a:pPr algn="ctr"/>
            <a:r>
              <a:rPr lang="en-GB" sz="2800" b="1" i="1" dirty="0" smtClean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Bioinformatics Department</a:t>
            </a:r>
          </a:p>
          <a:p>
            <a:pPr algn="ctr"/>
            <a:r>
              <a:rPr lang="en-GB" sz="2800" b="1" i="1" dirty="0" smtClean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Division of Molecular Biosciences </a:t>
            </a:r>
          </a:p>
          <a:p>
            <a:pPr algn="ctr"/>
            <a:r>
              <a:rPr lang="en-GB" sz="2800" b="1" i="1" dirty="0" smtClean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Imperial College London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851920" y="404664"/>
            <a:ext cx="3816424" cy="2160240"/>
            <a:chOff x="5004048" y="44624"/>
            <a:chExt cx="3816424" cy="216024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5" name="Round Diagonal Corner Rectangle 14"/>
            <p:cNvSpPr/>
            <p:nvPr/>
          </p:nvSpPr>
          <p:spPr bwMode="auto">
            <a:xfrm>
              <a:off x="5004048" y="44624"/>
              <a:ext cx="3816424" cy="2160240"/>
            </a:xfrm>
            <a:prstGeom prst="round2DiagRect">
              <a:avLst/>
            </a:prstGeom>
            <a:solidFill>
              <a:schemeClr val="tx1"/>
            </a:solidFill>
            <a:ln w="1587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pic>
          <p:nvPicPr>
            <p:cNvPr id="13" name="Picture 6" descr="IMP_ML_C_PS"/>
            <p:cNvPicPr>
              <a:picLocks noChangeAspect="1" noChangeArrowheads="1"/>
            </p:cNvPicPr>
            <p:nvPr/>
          </p:nvPicPr>
          <p:blipFill>
            <a:blip r:embed="rId3" cstate="print"/>
            <a:srcRect l="8186" t="20276" r="8641" b="22134"/>
            <a:stretch>
              <a:fillRect/>
            </a:stretch>
          </p:blipFill>
          <p:spPr bwMode="auto">
            <a:xfrm>
              <a:off x="5424820" y="201414"/>
              <a:ext cx="2963604" cy="748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3" descr="http://www.bioinformatics.ic.ac.uk/files/bioinf-logo.jpg"/>
            <p:cNvPicPr>
              <a:picLocks noChangeAspect="1" noChangeArrowheads="1"/>
            </p:cNvPicPr>
            <p:nvPr/>
          </p:nvPicPr>
          <p:blipFill>
            <a:blip r:embed="rId4" cstate="print"/>
            <a:srcRect l="10421"/>
            <a:stretch>
              <a:fillRect/>
            </a:stretch>
          </p:blipFill>
          <p:spPr bwMode="auto">
            <a:xfrm>
              <a:off x="5220072" y="993502"/>
              <a:ext cx="1856937" cy="1036480"/>
            </a:xfrm>
            <a:prstGeom prst="rect">
              <a:avLst/>
            </a:prstGeom>
            <a:noFill/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74434" y="1065510"/>
              <a:ext cx="1693118" cy="835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7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494832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Dataset</a:t>
            </a:r>
            <a:endParaRPr lang="en-GB" dirty="0"/>
          </a:p>
        </p:txBody>
      </p:sp>
      <p:pic>
        <p:nvPicPr>
          <p:cNvPr id="9" name="Content Placeholder 8" descr="paolo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404664"/>
            <a:ext cx="4059949" cy="3672408"/>
          </a:xfrm>
        </p:spPr>
      </p:pic>
      <p:pic>
        <p:nvPicPr>
          <p:cNvPr id="10" name="Picture 9" descr="paol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2708920"/>
            <a:ext cx="4613338" cy="4172974"/>
          </a:xfrm>
          <a:prstGeom prst="rect">
            <a:avLst/>
          </a:prstGeom>
        </p:spPr>
      </p:pic>
      <p:pic>
        <p:nvPicPr>
          <p:cNvPr id="11" name="Picture 10" descr="paolo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764703"/>
            <a:ext cx="3491880" cy="3158563"/>
          </a:xfrm>
          <a:prstGeom prst="rect">
            <a:avLst/>
          </a:prstGeom>
        </p:spPr>
      </p:pic>
      <p:pic>
        <p:nvPicPr>
          <p:cNvPr id="12" name="Picture 11" descr="paolo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356992"/>
            <a:ext cx="3741522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3229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inddex visualisation2 SMALL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1644" y="1422102"/>
            <a:ext cx="13845572" cy="12304042"/>
          </a:xfrm>
        </p:spPr>
      </p:pic>
      <p:sp>
        <p:nvSpPr>
          <p:cNvPr id="3" name="Rectangle 2"/>
          <p:cNvSpPr/>
          <p:nvPr/>
        </p:nvSpPr>
        <p:spPr>
          <a:xfrm>
            <a:off x="6444208" y="7173416"/>
            <a:ext cx="2880320" cy="3024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1845925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85185E-6 L 0.00104 -0.22639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-11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d_mincerSMALL.png"/>
          <p:cNvPicPr>
            <a:picLocks noChangeAspect="1"/>
          </p:cNvPicPr>
          <p:nvPr/>
        </p:nvPicPr>
        <p:blipFill>
          <a:blip r:embed="rId2" cstate="print"/>
          <a:srcRect r="55640"/>
          <a:stretch>
            <a:fillRect/>
          </a:stretch>
        </p:blipFill>
        <p:spPr>
          <a:xfrm>
            <a:off x="1670400" y="-129956"/>
            <a:ext cx="6141960" cy="12304042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matte"/>
        </p:spPr>
      </p:pic>
      <p:sp>
        <p:nvSpPr>
          <p:cNvPr id="5" name="Rectangle 4"/>
          <p:cNvSpPr/>
          <p:nvPr/>
        </p:nvSpPr>
        <p:spPr>
          <a:xfrm>
            <a:off x="6228184" y="5877272"/>
            <a:ext cx="2915816" cy="2016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536232698"/>
      </p:ext>
    </p:extLst>
  </p:cSld>
  <p:clrMapOvr>
    <a:masterClrMapping/>
  </p:clrMapOvr>
  <p:transition advClick="0" advTm="22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7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69831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0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3768" y="4509120"/>
            <a:ext cx="3449236" cy="37231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4792"/>
            <a:ext cx="8229600" cy="1143000"/>
          </a:xfrm>
        </p:spPr>
        <p:txBody>
          <a:bodyPr/>
          <a:lstStyle/>
          <a:p>
            <a:r>
              <a:rPr lang="en-GB" dirty="0" smtClean="0"/>
              <a:t>Fragmentation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6184"/>
            <a:ext cx="8229600" cy="4389120"/>
          </a:xfrm>
        </p:spPr>
        <p:txBody>
          <a:bodyPr/>
          <a:lstStyle/>
          <a:p>
            <a:r>
              <a:rPr lang="en-GB" dirty="0" smtClean="0"/>
              <a:t>Molecules broken into chemically relevant fragments.</a:t>
            </a:r>
          </a:p>
          <a:p>
            <a:r>
              <a:rPr lang="en-GB" dirty="0" smtClean="0"/>
              <a:t>Simplest fragmentation is to break the molecule into its component atoms.</a:t>
            </a:r>
          </a:p>
          <a:p>
            <a:r>
              <a:rPr lang="en-GB" dirty="0" smtClean="0"/>
              <a:t>More complex fragmentations break the molecule into fragments relating to hydrophobicity and charge.</a:t>
            </a:r>
            <a:endParaRPr lang="en-GB" dirty="0"/>
          </a:p>
        </p:txBody>
      </p:sp>
      <p:sp>
        <p:nvSpPr>
          <p:cNvPr id="9" name="Bent Arrow 8"/>
          <p:cNvSpPr/>
          <p:nvPr/>
        </p:nvSpPr>
        <p:spPr>
          <a:xfrm rot="2940000">
            <a:off x="3294055" y="3882404"/>
            <a:ext cx="1008112" cy="1080120"/>
          </a:xfrm>
          <a:prstGeom prst="bentArrow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9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4" name="Content Placeholder 8" descr="paolo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950911"/>
            <a:ext cx="3184274" cy="2880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78" t="5802"/>
          <a:stretch>
            <a:fillRect/>
          </a:stretch>
        </p:blipFill>
        <p:spPr>
          <a:xfrm>
            <a:off x="3779912" y="4725144"/>
            <a:ext cx="2153092" cy="3507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2634" b="50000"/>
          <a:stretch/>
        </p:blipFill>
        <p:spPr>
          <a:xfrm>
            <a:off x="6588224" y="4941168"/>
            <a:ext cx="1621558" cy="127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8033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fill="hold" nodeType="clickEffect">
                                  <p:stCondLst>
                                    <p:cond delay="600"/>
                                  </p:stCondLst>
                                  <p:childTnLst>
                                    <p:animRot by="7200000">
                                      <p:cBhvr>
                                        <p:cTn id="6" dur="1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0.00023 C 0.01406 -0.0472 0.0283 -0.0944 0.05851 -0.13004 C 0.08872 -0.16567 0.14757 -0.20546 0.1809 -0.21426 C 0.21424 -0.22305 0.24028 -0.19829 0.2592 -0.18325 C 0.27813 -0.16821 0.28385 -0.16312 0.29444 -0.12356 C 0.30503 -0.08399 0.31389 -0.02129 0.32326 0.05344 C 0.33264 0.12818 0.34653 0.27996 0.35122 0.32531 " pathEditMode="relative" rAng="0" ptsTypes="aaaaaaA">
                                      <p:cBhvr>
                                        <p:cTn id="8" dur="4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00" y="51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Rot by="-1200000">
                                      <p:cBhvr>
                                        <p:cTn id="10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7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Scale>
                                      <p:cBhvr>
                                        <p:cTn id="18" dur="19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-0.24618 0.00139 L -1.38889E-6 -8.88478E-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inddex visualisation2 SMALL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55119"/>
          <a:stretch>
            <a:fillRect/>
          </a:stretch>
        </p:blipFill>
        <p:spPr>
          <a:xfrm>
            <a:off x="1670400" y="-129600"/>
            <a:ext cx="6213968" cy="12304042"/>
          </a:xfrm>
        </p:spPr>
      </p:pic>
      <p:sp>
        <p:nvSpPr>
          <p:cNvPr id="3" name="Rectangle 2"/>
          <p:cNvSpPr/>
          <p:nvPr/>
        </p:nvSpPr>
        <p:spPr>
          <a:xfrm>
            <a:off x="6228184" y="5877272"/>
            <a:ext cx="1944216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3810" y="-371990"/>
            <a:ext cx="5844991" cy="1177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red_mincerSMALL.png"/>
          <p:cNvPicPr>
            <a:picLocks noChangeAspect="1"/>
          </p:cNvPicPr>
          <p:nvPr/>
        </p:nvPicPr>
        <p:blipFill>
          <a:blip r:embed="rId4" cstate="print"/>
          <a:srcRect r="65521" b="84535"/>
          <a:stretch>
            <a:fillRect/>
          </a:stretch>
        </p:blipFill>
        <p:spPr>
          <a:xfrm>
            <a:off x="1171512" y="-411737"/>
            <a:ext cx="5223917" cy="2082179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matte"/>
        </p:spPr>
      </p:pic>
    </p:spTree>
    <p:extLst>
      <p:ext uri="{BB962C8B-B14F-4D97-AF65-F5344CB8AC3E}">
        <p14:creationId xmlns:p14="http://schemas.microsoft.com/office/powerpoint/2010/main" xmlns="" val="15504932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d_funnelSMALL.png"/>
          <p:cNvPicPr>
            <a:picLocks noChangeAspect="1"/>
          </p:cNvPicPr>
          <p:nvPr/>
        </p:nvPicPr>
        <p:blipFill>
          <a:blip r:embed="rId2" cstate="print"/>
          <a:srcRect t="6362" r="57720" b="16387"/>
          <a:stretch>
            <a:fillRect/>
          </a:stretch>
        </p:blipFill>
        <p:spPr>
          <a:xfrm>
            <a:off x="1259632" y="-1755576"/>
            <a:ext cx="6264696" cy="101720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12160" y="4005064"/>
            <a:ext cx="3384376" cy="4248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l="65361" t="68953" b="15763"/>
          <a:stretch>
            <a:fillRect/>
          </a:stretch>
        </p:blipFill>
        <p:spPr bwMode="auto">
          <a:xfrm>
            <a:off x="5724128" y="5445224"/>
            <a:ext cx="2024673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65744597"/>
      </p:ext>
    </p:extLst>
  </p:cSld>
  <p:clrMapOvr>
    <a:masterClrMapping/>
  </p:clrMapOvr>
  <p:transition advClick="0" advTm="22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7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329944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844824"/>
            <a:ext cx="4392488" cy="414908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mo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-2220000">
            <a:off x="60977" y="2187107"/>
            <a:ext cx="4393847" cy="32953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en-GB" dirty="0" smtClean="0"/>
              <a:t>Deriving logical rules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499992" y="1772816"/>
            <a:ext cx="4464496" cy="4389120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+mj-lt"/>
              </a:rPr>
              <a:t>Create a series of hypotheses linking the distances of different structure fragments.</a:t>
            </a:r>
          </a:p>
          <a:p>
            <a:r>
              <a:rPr lang="en-GB" dirty="0" smtClean="0">
                <a:latin typeface="+mj-lt"/>
              </a:rPr>
              <a:t>For each hypothesis, find how good an indicator of activity it is.</a:t>
            </a:r>
          </a:p>
          <a:p>
            <a:r>
              <a:rPr lang="en-GB" dirty="0" smtClean="0">
                <a:latin typeface="+mj-lt"/>
              </a:rPr>
              <a:t>Hypotheses above a certain compression can be classed as rules.</a:t>
            </a:r>
          </a:p>
        </p:txBody>
      </p:sp>
    </p:spTree>
    <p:extLst>
      <p:ext uri="{BB962C8B-B14F-4D97-AF65-F5344CB8AC3E}">
        <p14:creationId xmlns:p14="http://schemas.microsoft.com/office/powerpoint/2010/main" xmlns="" val="482934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43566"/>
            </a:gs>
            <a:gs pos="25000">
              <a:schemeClr val="tx2">
                <a:lumMod val="25000"/>
              </a:schemeClr>
            </a:gs>
            <a:gs pos="75000">
              <a:srgbClr val="00BAE6"/>
            </a:gs>
            <a:gs pos="100000">
              <a:srgbClr val="005CBF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exagon 8"/>
          <p:cNvSpPr/>
          <p:nvPr/>
        </p:nvSpPr>
        <p:spPr>
          <a:xfrm>
            <a:off x="-72008" y="-387424"/>
            <a:ext cx="9324528" cy="8388932"/>
          </a:xfrm>
          <a:prstGeom prst="hexagon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w="76200">
            <a:noFill/>
          </a:ln>
          <a:effectLst>
            <a:glow rad="139700">
              <a:schemeClr val="bg1">
                <a:lumMod val="65000"/>
                <a:alpha val="40000"/>
              </a:schemeClr>
            </a:glow>
          </a:effectLst>
          <a:scene3d>
            <a:camera prst="perspectiveRelaxed" fov="3000000">
              <a:rot lat="7200000" lon="0" rev="0"/>
            </a:camera>
            <a:lightRig rig="threePt" dir="t">
              <a:rot lat="0" lon="0" rev="4800000"/>
            </a:lightRig>
          </a:scene3d>
          <a:sp3d extrusionH="298450" prstMaterial="clear">
            <a:bevelT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098"/>
          <a:stretch/>
        </p:blipFill>
        <p:spPr bwMode="auto">
          <a:xfrm>
            <a:off x="4459124" y="3382392"/>
            <a:ext cx="1959329" cy="3107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55" r="3725"/>
          <a:stretch/>
        </p:blipFill>
        <p:spPr bwMode="auto">
          <a:xfrm>
            <a:off x="4427984" y="476672"/>
            <a:ext cx="1933903" cy="3101859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200000" rev="60000"/>
            </a:camera>
            <a:lightRig rig="harsh" dir="t">
              <a:rot lat="0" lon="0" rev="3000000"/>
            </a:lightRig>
          </a:scene3d>
          <a:sp3d extrusionH="254000">
            <a:bevelT w="82550" h="44450" prst="angle"/>
            <a:bevelB w="82550" h="44450" prst="angle"/>
            <a:contourClr>
              <a:schemeClr val="bg1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55" r="3725"/>
          <a:stretch/>
        </p:blipFill>
        <p:spPr bwMode="auto">
          <a:xfrm>
            <a:off x="4428000" y="475200"/>
            <a:ext cx="1933903" cy="3101859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perspectiveFront" fov="3300000">
              <a:rot lat="486000" lon="1200000" rev="60000"/>
            </a:camera>
            <a:lightRig rig="harsh" dir="t">
              <a:rot lat="0" lon="0" rev="3000000"/>
            </a:lightRig>
          </a:scene3d>
          <a:sp3d extrusionH="254000">
            <a:bevelT w="82550" h="44450" prst="angle"/>
            <a:bevelB w="82550" h="44450" prst="angle"/>
            <a:contourClr>
              <a:schemeClr val="bg1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3"/>
          <p:cNvSpPr>
            <a:spLocks noGrp="1"/>
          </p:cNvSpPr>
          <p:nvPr>
            <p:ph type="ctrTitle"/>
          </p:nvPr>
        </p:nvSpPr>
        <p:spPr>
          <a:xfrm>
            <a:off x="2877544" y="1988840"/>
            <a:ext cx="5726904" cy="2448272"/>
          </a:xfrm>
        </p:spPr>
        <p:txBody>
          <a:bodyPr>
            <a:noAutofit/>
          </a:bodyPr>
          <a:lstStyle/>
          <a:p>
            <a:r>
              <a:rPr lang="en-GB" sz="4400" dirty="0" smtClean="0">
                <a:solidFill>
                  <a:srgbClr val="0AFF0A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Integrating logic-based machine learning and virtual screening to discover new drugs.</a:t>
            </a:r>
            <a:endParaRPr lang="en-GB" sz="4400" dirty="0">
              <a:solidFill>
                <a:srgbClr val="0AFF0A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18"/>
          <a:stretch/>
        </p:blipFill>
        <p:spPr>
          <a:xfrm>
            <a:off x="-688768" y="0"/>
            <a:ext cx="4521038" cy="68580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xit" presetSubtype="1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Example ILP rules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844824"/>
            <a:ext cx="4392488" cy="414908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xplosion 1 10"/>
          <p:cNvSpPr/>
          <p:nvPr/>
        </p:nvSpPr>
        <p:spPr>
          <a:xfrm>
            <a:off x="3312368" y="2060848"/>
            <a:ext cx="432048" cy="432048"/>
          </a:xfrm>
          <a:prstGeom prst="irregularSeal1">
            <a:avLst/>
          </a:prstGeom>
          <a:solidFill>
            <a:srgbClr val="FFFF00"/>
          </a:solidFill>
          <a:ln w="0"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xplosion 1 11"/>
          <p:cNvSpPr/>
          <p:nvPr/>
        </p:nvSpPr>
        <p:spPr>
          <a:xfrm>
            <a:off x="576064" y="3429000"/>
            <a:ext cx="432048" cy="432048"/>
          </a:xfrm>
          <a:prstGeom prst="irregularSeal1">
            <a:avLst/>
          </a:prstGeom>
          <a:solidFill>
            <a:srgbClr val="FFFF00"/>
          </a:solidFill>
          <a:ln w="0"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008112" y="2420888"/>
            <a:ext cx="2592288" cy="1296144"/>
          </a:xfrm>
          <a:prstGeom prst="line">
            <a:avLst/>
          </a:prstGeom>
          <a:ln w="69850">
            <a:solidFill>
              <a:srgbClr val="FF0000"/>
            </a:solidFill>
            <a:prstDash val="sysDot"/>
          </a:ln>
          <a:effectLst>
            <a:glow rad="101600">
              <a:srgbClr val="FF00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xplosion 1 13"/>
          <p:cNvSpPr/>
          <p:nvPr/>
        </p:nvSpPr>
        <p:spPr>
          <a:xfrm>
            <a:off x="2016224" y="3789040"/>
            <a:ext cx="432048" cy="432048"/>
          </a:xfrm>
          <a:prstGeom prst="irregularSeal1">
            <a:avLst/>
          </a:prstGeom>
          <a:solidFill>
            <a:schemeClr val="bg1"/>
          </a:solidFill>
          <a:ln w="31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mo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-2220000">
            <a:off x="60977" y="2187107"/>
            <a:ext cx="4393847" cy="3295385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644008" y="1844824"/>
            <a:ext cx="4248472" cy="1894943"/>
          </a:xfrm>
          <a:prstGeom prst="rect">
            <a:avLst/>
          </a:prstGeom>
          <a:solidFill>
            <a:srgbClr val="4BD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66CCFF">
                <a:alpha val="40000"/>
              </a:srgbClr>
            </a:glow>
            <a:outerShdw blurRad="63500" dist="63500" dir="2700000" algn="t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prstMaterial="dkEdge">
            <a:bevelT/>
            <a:bevelB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just">
              <a:defRPr/>
            </a:pPr>
            <a:r>
              <a:rPr lang="en-GB" sz="2000" dirty="0" smtClean="0">
                <a:solidFill>
                  <a:srgbClr val="C00000"/>
                </a:solidFill>
                <a:latin typeface="+mj-lt"/>
              </a:rPr>
              <a:t>active(A):- positive(A, B), Nsp2(A, C),</a:t>
            </a:r>
            <a:br>
              <a:rPr lang="en-GB" sz="2000" dirty="0" smtClean="0">
                <a:solidFill>
                  <a:srgbClr val="C00000"/>
                </a:solidFill>
                <a:latin typeface="+mj-lt"/>
              </a:rPr>
            </a:br>
            <a:r>
              <a:rPr lang="en-GB" sz="2000" dirty="0" smtClean="0">
                <a:solidFill>
                  <a:srgbClr val="C00000"/>
                </a:solidFill>
                <a:latin typeface="+mj-lt"/>
              </a:rPr>
              <a:t>	     distance(A, B, C, 5.2, 0.5).</a:t>
            </a:r>
          </a:p>
          <a:p>
            <a:pPr algn="just">
              <a:defRPr/>
            </a:pPr>
            <a:endParaRPr lang="en-GB" sz="2000" dirty="0" smtClean="0">
              <a:solidFill>
                <a:srgbClr val="C00000"/>
              </a:solidFill>
              <a:latin typeface="+mj-lt"/>
            </a:endParaRPr>
          </a:p>
          <a:p>
            <a:pPr algn="just">
              <a:defRPr/>
            </a:pPr>
            <a:endParaRPr lang="en-GB" sz="2000" dirty="0" smtClean="0">
              <a:solidFill>
                <a:srgbClr val="C00000"/>
              </a:solidFill>
              <a:latin typeface="+mj-lt"/>
            </a:endParaRPr>
          </a:p>
          <a:p>
            <a:pPr algn="just">
              <a:defRPr/>
            </a:pPr>
            <a:endParaRPr lang="en-GB" sz="2000" dirty="0" smtClean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644008" y="4437112"/>
            <a:ext cx="4176464" cy="1584176"/>
          </a:xfrm>
          <a:prstGeom prst="rect">
            <a:avLst/>
          </a:prstGeom>
          <a:solidFill>
            <a:srgbClr val="4BD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66CCFF">
                <a:alpha val="40000"/>
              </a:srgbClr>
            </a:glow>
            <a:outerShdw blurRad="63500" dist="63500" dir="2700000" algn="t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prstMaterial="dkEdge">
            <a:bevelT/>
            <a:bevelB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just">
              <a:defRPr/>
            </a:pPr>
            <a:r>
              <a:rPr lang="en-GB" sz="2000" dirty="0" smtClean="0">
                <a:solidFill>
                  <a:srgbClr val="C00000"/>
                </a:solidFill>
                <a:latin typeface="+mj-lt"/>
              </a:rPr>
              <a:t>active(A):- phenyl(A, B), phenyl(A, C),</a:t>
            </a:r>
            <a:br>
              <a:rPr lang="en-GB" sz="2000" dirty="0" smtClean="0">
                <a:solidFill>
                  <a:srgbClr val="C00000"/>
                </a:solidFill>
                <a:latin typeface="+mj-lt"/>
              </a:rPr>
            </a:br>
            <a:r>
              <a:rPr lang="en-GB" sz="2000" dirty="0" smtClean="0">
                <a:solidFill>
                  <a:srgbClr val="C00000"/>
                </a:solidFill>
                <a:latin typeface="+mj-lt"/>
              </a:rPr>
              <a:t>	    distance(A, B, C, 0.0, 0.5).</a:t>
            </a:r>
          </a:p>
          <a:p>
            <a:pPr algn="just">
              <a:defRPr/>
            </a:pPr>
            <a:endParaRPr lang="en-GB" sz="2000" dirty="0" smtClean="0">
              <a:solidFill>
                <a:srgbClr val="C00000"/>
              </a:solidFill>
              <a:latin typeface="+mj-lt"/>
            </a:endParaRPr>
          </a:p>
          <a:p>
            <a:pPr algn="just">
              <a:defRPr/>
            </a:pPr>
            <a:endParaRPr lang="en-GB" sz="2000" dirty="0" smtClean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44008" y="2636912"/>
            <a:ext cx="4248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GB" sz="2000" dirty="0" smtClean="0">
                <a:solidFill>
                  <a:srgbClr val="000074"/>
                </a:solidFill>
                <a:latin typeface="+mj-lt"/>
              </a:rPr>
              <a:t>Molecule is active if there is a positive charge centre and an sp</a:t>
            </a:r>
            <a:r>
              <a:rPr lang="en-GB" sz="2000" baseline="-25000" dirty="0" smtClean="0">
                <a:solidFill>
                  <a:srgbClr val="000074"/>
                </a:solidFill>
                <a:latin typeface="+mj-lt"/>
              </a:rPr>
              <a:t>2</a:t>
            </a:r>
            <a:r>
              <a:rPr lang="en-GB" sz="2000" dirty="0" smtClean="0">
                <a:solidFill>
                  <a:srgbClr val="000074"/>
                </a:solidFill>
                <a:latin typeface="+mj-lt"/>
              </a:rPr>
              <a:t> orbital nitrogen atom 5.2 ± 0.5 Å apart.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44008" y="5229200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GB" sz="2000" dirty="0" smtClean="0">
                <a:solidFill>
                  <a:srgbClr val="000074"/>
                </a:solidFill>
                <a:latin typeface="+mj-lt"/>
              </a:rPr>
              <a:t>Molecule is active if a phenyl ring is present.</a:t>
            </a:r>
          </a:p>
        </p:txBody>
      </p:sp>
    </p:spTree>
    <p:extLst>
      <p:ext uri="{BB962C8B-B14F-4D97-AF65-F5344CB8AC3E}">
        <p14:creationId xmlns:p14="http://schemas.microsoft.com/office/powerpoint/2010/main" xmlns="" val="4829344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"/>
                            </p:stCondLst>
                            <p:childTnLst>
                              <p:par>
                                <p:cTn id="15" presetID="53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277 7.40056E-7 L -4.16667E-6 7.40056E-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0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4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4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4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3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601 -0.1783 L -1.11111E-6 -4.6346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" y="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4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4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4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7" grpId="0" animBg="1"/>
      <p:bldP spid="7" grpId="1" animBg="1"/>
      <p:bldP spid="8" grpId="0" animBg="1"/>
      <p:bldP spid="8" grpId="1" animBg="1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8676456" y="3392656"/>
            <a:ext cx="3528392" cy="972448"/>
            <a:chOff x="8676456" y="3392656"/>
            <a:chExt cx="3528392" cy="972448"/>
          </a:xfrm>
        </p:grpSpPr>
        <p:sp>
          <p:nvSpPr>
            <p:cNvPr id="17" name="Right Arrow 16"/>
            <p:cNvSpPr/>
            <p:nvPr/>
          </p:nvSpPr>
          <p:spPr>
            <a:xfrm>
              <a:off x="11412760" y="3573016"/>
              <a:ext cx="792088" cy="792088"/>
            </a:xfrm>
            <a:prstGeom prst="rightArrow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787" name="Text Box 43"/>
            <p:cNvSpPr txBox="1">
              <a:spLocks noChangeArrowheads="1"/>
            </p:cNvSpPr>
            <p:nvPr/>
          </p:nvSpPr>
          <p:spPr bwMode="auto">
            <a:xfrm>
              <a:off x="9540552" y="3392656"/>
              <a:ext cx="1944215" cy="8284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 lIns="90487" tIns="44450" rIns="90487" bIns="44450">
              <a:spAutoFit/>
            </a:bodyPr>
            <a:lstStyle/>
            <a:p>
              <a:r>
                <a:rPr lang="en-GB" sz="2400" b="1" dirty="0" smtClean="0">
                  <a:latin typeface="+mj-lt"/>
                </a:rPr>
                <a:t>Calculate</a:t>
              </a:r>
            </a:p>
            <a:p>
              <a:r>
                <a:rPr lang="en-GB" sz="2400" b="1" dirty="0" smtClean="0">
                  <a:latin typeface="+mj-lt"/>
                </a:rPr>
                <a:t>correlation</a:t>
              </a:r>
              <a:endParaRPr lang="en-GB" sz="2400" b="1" dirty="0">
                <a:latin typeface="+mj-lt"/>
              </a:endParaRP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8676456" y="3573016"/>
              <a:ext cx="792088" cy="792088"/>
            </a:xfrm>
            <a:prstGeom prst="rightArrow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820668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Deriving and quantifying the rules</a:t>
            </a:r>
          </a:p>
        </p:txBody>
      </p:sp>
      <p:sp>
        <p:nvSpPr>
          <p:cNvPr id="31785" name="Line 41"/>
          <p:cNvSpPr>
            <a:spLocks noChangeShapeType="1"/>
          </p:cNvSpPr>
          <p:nvPr/>
        </p:nvSpPr>
        <p:spPr bwMode="auto">
          <a:xfrm>
            <a:off x="684213" y="1989138"/>
            <a:ext cx="1511300" cy="1152525"/>
          </a:xfrm>
          <a:prstGeom prst="line">
            <a:avLst/>
          </a:prstGeom>
          <a:noFill/>
          <a:ln w="12700">
            <a:noFill/>
            <a:round/>
            <a:headEnd type="none" w="sm" len="sm"/>
            <a:tailEnd type="none" w="sm" len="sm"/>
          </a:ln>
        </p:spPr>
        <p:txBody>
          <a:bodyPr lIns="90487" tIns="44450" rIns="90487" bIns="44450">
            <a:spAutoFit/>
          </a:bodyPr>
          <a:lstStyle/>
          <a:p>
            <a:endParaRPr lang="en-GB"/>
          </a:p>
        </p:txBody>
      </p:sp>
      <p:graphicFrame>
        <p:nvGraphicFramePr>
          <p:cNvPr id="16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00496096"/>
              </p:ext>
            </p:extLst>
          </p:nvPr>
        </p:nvGraphicFramePr>
        <p:xfrm>
          <a:off x="12420872" y="2413573"/>
          <a:ext cx="3024783" cy="345754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512615"/>
                <a:gridCol w="1512168"/>
              </a:tblGrid>
              <a:tr h="564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Derived hypotheses</a:t>
                      </a:r>
                      <a:endParaRPr kumimoji="0" lang="en-GB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Correlation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</a:tr>
              <a:tr h="564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</a:tr>
              <a:tr h="564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Hypothesis </a:t>
                      </a: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1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0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</a:tr>
              <a:tr h="564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Hypothesis </a:t>
                      </a: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2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0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</a:tr>
              <a:tr h="564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Hypothesis </a:t>
                      </a: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3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0.7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</a:tr>
              <a:tr h="564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Hypothesis </a:t>
                      </a: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4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-0.7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</a:tr>
            </a:tbl>
          </a:graphicData>
        </a:graphic>
      </p:graphicFrame>
      <p:sp>
        <p:nvSpPr>
          <p:cNvPr id="31792" name="Text Box 48"/>
          <p:cNvSpPr txBox="1">
            <a:spLocks noChangeArrowheads="1"/>
          </p:cNvSpPr>
          <p:nvPr/>
        </p:nvSpPr>
        <p:spPr bwMode="auto">
          <a:xfrm>
            <a:off x="3675140" y="1844675"/>
            <a:ext cx="3993204" cy="8284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0487" tIns="44450" rIns="90487" bIns="44450">
            <a:spAutoFit/>
            <a:scene3d>
              <a:camera prst="orthographicFront"/>
              <a:lightRig rig="threePt" dir="t"/>
            </a:scene3d>
            <a:sp3d extrusionH="57150" prstMaterial="plastic">
              <a:bevelT w="38100" h="38100"/>
              <a:extrusionClr>
                <a:srgbClr val="FF0000"/>
              </a:extrusionClr>
            </a:sp3d>
          </a:bodyPr>
          <a:lstStyle/>
          <a:p>
            <a:pPr lvl="0" algn="ctr"/>
            <a:r>
              <a:rPr lang="en-GB" sz="2400" b="1" dirty="0" smtClean="0">
                <a:latin typeface="+mj-lt"/>
              </a:rPr>
              <a:t>Hypothesis matrix</a:t>
            </a:r>
            <a:endParaRPr lang="en-GB" sz="4400" b="1" dirty="0" smtClean="0">
              <a:solidFill>
                <a:srgbClr val="FF0000"/>
              </a:solidFill>
              <a:latin typeface="+mj-lt"/>
            </a:endParaRPr>
          </a:p>
          <a:p>
            <a:endParaRPr lang="en-GB" sz="2400" b="1" dirty="0"/>
          </a:p>
        </p:txBody>
      </p:sp>
      <p:grpSp>
        <p:nvGrpSpPr>
          <p:cNvPr id="23" name="Group 22"/>
          <p:cNvGrpSpPr/>
          <p:nvPr/>
        </p:nvGrpSpPr>
        <p:grpSpPr>
          <a:xfrm>
            <a:off x="611560" y="3573016"/>
            <a:ext cx="2520280" cy="1197764"/>
            <a:chOff x="611560" y="3573016"/>
            <a:chExt cx="2520280" cy="1197764"/>
          </a:xfrm>
        </p:grpSpPr>
        <p:sp>
          <p:nvSpPr>
            <p:cNvPr id="31790" name="Text Box 46"/>
            <p:cNvSpPr txBox="1">
              <a:spLocks noChangeArrowheads="1"/>
            </p:cNvSpPr>
            <p:nvPr/>
          </p:nvSpPr>
          <p:spPr bwMode="auto">
            <a:xfrm>
              <a:off x="611560" y="3573016"/>
              <a:ext cx="1683152" cy="119776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90487" tIns="44450" rIns="90487" bIns="44450">
              <a:spAutoFit/>
            </a:bodyPr>
            <a:lstStyle/>
            <a:p>
              <a:r>
                <a:rPr lang="en-GB" sz="2400" b="1" dirty="0" smtClean="0">
                  <a:latin typeface="+mj-lt"/>
                </a:rPr>
                <a:t>Inductive</a:t>
              </a:r>
            </a:p>
            <a:p>
              <a:r>
                <a:rPr lang="en-GB" sz="2400" b="1" dirty="0" smtClean="0">
                  <a:latin typeface="+mj-lt"/>
                </a:rPr>
                <a:t>Logic</a:t>
              </a:r>
            </a:p>
            <a:p>
              <a:r>
                <a:rPr lang="en-GB" sz="2400" b="1" dirty="0" smtClean="0">
                  <a:latin typeface="+mj-lt"/>
                </a:rPr>
                <a:t>Hypotheses</a:t>
              </a:r>
              <a:endParaRPr lang="en-GB" sz="2400" b="1" dirty="0">
                <a:latin typeface="+mj-lt"/>
              </a:endParaRPr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2339752" y="3645024"/>
              <a:ext cx="792088" cy="792088"/>
            </a:xfrm>
            <a:prstGeom prst="rightArrow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2254851" name="Group 3"/>
          <p:cNvGraphicFramePr>
            <a:graphicFrameLocks noGrp="1"/>
          </p:cNvGraphicFramePr>
          <p:nvPr>
            <p:ph idx="1"/>
          </p:nvPr>
        </p:nvGraphicFramePr>
        <p:xfrm>
          <a:off x="3348211" y="2420938"/>
          <a:ext cx="5040213" cy="345781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584325"/>
                <a:gridCol w="863600"/>
                <a:gridCol w="864096"/>
                <a:gridCol w="864096"/>
                <a:gridCol w="864096"/>
              </a:tblGrid>
              <a:tr h="5640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Derived hypotheses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Mol 1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Mol 2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Mol 3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Mol 4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</a:tr>
              <a:tr h="5640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Activity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</a:tr>
              <a:tr h="5640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Hypothesis 1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0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1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1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0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</a:tr>
              <a:tr h="5640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Hypothesis </a:t>
                      </a: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2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1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0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1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0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</a:tr>
              <a:tr h="5640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Hypothesis </a:t>
                      </a: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3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1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1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1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0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</a:tr>
              <a:tr h="5640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Hypothesis </a:t>
                      </a: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4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0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1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1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1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</a:tr>
            </a:tbl>
          </a:graphicData>
        </a:graphic>
      </p:graphicFrame>
      <p:sp>
        <p:nvSpPr>
          <p:cNvPr id="21" name="Text Box 48"/>
          <p:cNvSpPr txBox="1">
            <a:spLocks noChangeArrowheads="1"/>
          </p:cNvSpPr>
          <p:nvPr/>
        </p:nvSpPr>
        <p:spPr bwMode="auto">
          <a:xfrm>
            <a:off x="1187624" y="1844824"/>
            <a:ext cx="5472608" cy="8284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0487" tIns="44450" rIns="90487" bIns="44450">
            <a:spAutoFit/>
            <a:scene3d>
              <a:camera prst="orthographicFront"/>
              <a:lightRig rig="threePt" dir="t"/>
            </a:scene3d>
            <a:sp3d extrusionH="57150" prstMaterial="plastic">
              <a:bevelT w="38100" h="38100"/>
              <a:extrusionClr>
                <a:srgbClr val="FF0000"/>
              </a:extrusionClr>
            </a:sp3d>
          </a:bodyPr>
          <a:lstStyle/>
          <a:p>
            <a:pPr lvl="0" algn="ctr"/>
            <a:r>
              <a:rPr lang="en-GB" sz="2400" b="1" dirty="0" smtClean="0">
                <a:latin typeface="+mj-lt"/>
              </a:rPr>
              <a:t>Rules matrix: Machine Learning Kernel</a:t>
            </a:r>
            <a:endParaRPr lang="en-GB" sz="4400" b="1" dirty="0" smtClean="0">
              <a:solidFill>
                <a:srgbClr val="FF0000"/>
              </a:solidFill>
              <a:latin typeface="+mj-lt"/>
            </a:endParaRPr>
          </a:p>
          <a:p>
            <a:endParaRPr lang="en-GB" sz="2400" b="1" dirty="0"/>
          </a:p>
        </p:txBody>
      </p:sp>
      <p:pic>
        <p:nvPicPr>
          <p:cNvPr id="29" name="Picture 28" descr="Picture1.png"/>
          <p:cNvPicPr>
            <a:picLocks noChangeAspect="1"/>
          </p:cNvPicPr>
          <p:nvPr/>
        </p:nvPicPr>
        <p:blipFill>
          <a:blip r:embed="rId2" cstate="print"/>
          <a:srcRect b="63985"/>
          <a:stretch>
            <a:fillRect/>
          </a:stretch>
        </p:blipFill>
        <p:spPr>
          <a:xfrm>
            <a:off x="896900" y="2348880"/>
            <a:ext cx="5187268" cy="1336948"/>
          </a:xfrm>
          <a:prstGeom prst="rect">
            <a:avLst/>
          </a:prstGeom>
        </p:spPr>
      </p:pic>
      <p:pic>
        <p:nvPicPr>
          <p:cNvPr id="31" name="Picture 30" descr="Picture1.png"/>
          <p:cNvPicPr>
            <a:picLocks noChangeAspect="1"/>
          </p:cNvPicPr>
          <p:nvPr/>
        </p:nvPicPr>
        <p:blipFill>
          <a:blip r:embed="rId2" cstate="print"/>
          <a:srcRect t="65909"/>
          <a:stretch>
            <a:fillRect/>
          </a:stretch>
        </p:blipFill>
        <p:spPr>
          <a:xfrm>
            <a:off x="896900" y="4725144"/>
            <a:ext cx="5187268" cy="126552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004048" y="2996952"/>
            <a:ext cx="3096344" cy="648072"/>
            <a:chOff x="5004048" y="2924944"/>
            <a:chExt cx="3096344" cy="648072"/>
          </a:xfrm>
        </p:grpSpPr>
        <p:sp>
          <p:nvSpPr>
            <p:cNvPr id="12" name="TextBox 11"/>
            <p:cNvSpPr txBox="1"/>
            <p:nvPr/>
          </p:nvSpPr>
          <p:spPr>
            <a:xfrm>
              <a:off x="5004048" y="2926685"/>
              <a:ext cx="5760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82135"/>
                </a:buClr>
                <a:buSzPct val="100000"/>
              </a:pPr>
              <a:r>
                <a:rPr lang="en-GB" sz="3600" dirty="0" smtClean="0">
                  <a:solidFill>
                    <a:srgbClr val="00B050"/>
                  </a:solidFill>
                  <a:latin typeface="Helvetica" charset="0"/>
                </a:rPr>
                <a:t>+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32240" y="2924944"/>
              <a:ext cx="5760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82135"/>
                </a:buClr>
                <a:buSzPct val="100000"/>
              </a:pPr>
              <a:r>
                <a:rPr lang="en-GB" sz="3600" dirty="0" smtClean="0">
                  <a:solidFill>
                    <a:srgbClr val="FF0000"/>
                  </a:solidFill>
                  <a:latin typeface="Helvetica" charset="0"/>
                </a:rPr>
                <a:t>−</a:t>
              </a:r>
              <a:endParaRPr lang="en-GB" sz="3600" b="1" dirty="0" smtClean="0">
                <a:solidFill>
                  <a:srgbClr val="FF0000"/>
                </a:solidFill>
                <a:latin typeface="Helvetica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68144" y="2924944"/>
              <a:ext cx="5760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82135"/>
                </a:buClr>
                <a:buSzPct val="100000"/>
              </a:pPr>
              <a:r>
                <a:rPr lang="en-GB" sz="3600" dirty="0" smtClean="0">
                  <a:solidFill>
                    <a:srgbClr val="00B050"/>
                  </a:solidFill>
                  <a:latin typeface="Helvetica" charset="0"/>
                </a:rPr>
                <a:t>+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524328" y="2924944"/>
              <a:ext cx="5760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82135"/>
                </a:buClr>
                <a:buSzPct val="100000"/>
              </a:pPr>
              <a:r>
                <a:rPr lang="en-GB" sz="3600" dirty="0" smtClean="0">
                  <a:solidFill>
                    <a:srgbClr val="FF0000"/>
                  </a:solidFill>
                  <a:latin typeface="Helvetica" charset="0"/>
                </a:rPr>
                <a:t>−</a:t>
              </a:r>
              <a:endParaRPr lang="en-GB" sz="3600" b="1" dirty="0" smtClean="0">
                <a:solidFill>
                  <a:srgbClr val="FF0000"/>
                </a:solidFill>
                <a:latin typeface="Helvetica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612560" y="2852936"/>
            <a:ext cx="2952328" cy="1197764"/>
            <a:chOff x="15805248" y="3429000"/>
            <a:chExt cx="2952328" cy="1197764"/>
          </a:xfrm>
        </p:grpSpPr>
        <p:sp>
          <p:nvSpPr>
            <p:cNvPr id="35" name="Text Box 43"/>
            <p:cNvSpPr txBox="1">
              <a:spLocks noChangeArrowheads="1"/>
            </p:cNvSpPr>
            <p:nvPr/>
          </p:nvSpPr>
          <p:spPr bwMode="auto">
            <a:xfrm>
              <a:off x="16813361" y="3429000"/>
              <a:ext cx="1944215" cy="119776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 lIns="90487" tIns="44450" rIns="90487" bIns="44450">
              <a:spAutoFit/>
            </a:bodyPr>
            <a:lstStyle/>
            <a:p>
              <a:r>
                <a:rPr lang="en-GB" sz="2400" b="1" dirty="0" smtClean="0">
                  <a:latin typeface="+mj-lt"/>
                </a:rPr>
                <a:t>Support </a:t>
              </a:r>
            </a:p>
            <a:p>
              <a:r>
                <a:rPr lang="en-GB" sz="2400" b="1" dirty="0" smtClean="0">
                  <a:latin typeface="+mj-lt"/>
                </a:rPr>
                <a:t>Vector </a:t>
              </a:r>
            </a:p>
            <a:p>
              <a:r>
                <a:rPr lang="en-GB" sz="2400" b="1" dirty="0" smtClean="0">
                  <a:latin typeface="+mj-lt"/>
                </a:rPr>
                <a:t>Machine</a:t>
              </a:r>
              <a:endParaRPr lang="en-GB" sz="2400" b="1" dirty="0">
                <a:latin typeface="+mj-lt"/>
              </a:endParaRPr>
            </a:p>
          </p:txBody>
        </p:sp>
        <p:sp>
          <p:nvSpPr>
            <p:cNvPr id="36" name="Right Arrow 35"/>
            <p:cNvSpPr/>
            <p:nvPr/>
          </p:nvSpPr>
          <p:spPr>
            <a:xfrm>
              <a:off x="15805248" y="3644453"/>
              <a:ext cx="792088" cy="792088"/>
            </a:xfrm>
            <a:prstGeom prst="rightArrow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01617E-6 L -0.83872 1.0161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5E-6 1.85185E-6 L -0.77379 1.85185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17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-0.75989 -1.1111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0.78733 1.48148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548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48148E-6 L -0.74792 1.48148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4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78334 -1.85185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8733 -2.59259E-6 L -0.2441 -2.59259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2548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989 -1.11111E-6 L -0.2243 -1.11111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4791 4.81481E-6 L -0.85052 4.81481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77379 -3.43201E-6 L -0.19097 -3.43201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17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17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1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1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2548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4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0 L -0.00017 -0.15532 " pathEditMode="relative" rAng="0" ptsTypes="AA">
                                      <p:cBhvr>
                                        <p:cTn id="56" dur="1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8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0.00324 L -0.36215 -0.00324 " pathEditMode="relative" rAng="0" ptsTypes="AA">
                                      <p:cBhvr>
                                        <p:cTn id="58" dur="18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92" grpId="0"/>
      <p:bldP spid="31792" grpId="2"/>
      <p:bldP spid="31792" grpId="3"/>
      <p:bldP spid="2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-2619672"/>
            <a:ext cx="5844991" cy="1177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550493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69515E-7 L -3.61111E-6 -0.41663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608" y="0"/>
            <a:ext cx="10972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red_database_small.png"/>
          <p:cNvPicPr>
            <a:picLocks noChangeAspect="1"/>
          </p:cNvPicPr>
          <p:nvPr/>
        </p:nvPicPr>
        <p:blipFill>
          <a:blip r:embed="rId3" cstate="print"/>
          <a:srcRect r="8805"/>
          <a:stretch>
            <a:fillRect/>
          </a:stretch>
        </p:blipFill>
        <p:spPr>
          <a:xfrm>
            <a:off x="3438899" y="2428758"/>
            <a:ext cx="3052398" cy="1971884"/>
          </a:xfrm>
          <a:prstGeom prst="rect">
            <a:avLst/>
          </a:prstGeom>
        </p:spPr>
      </p:pic>
      <p:pic>
        <p:nvPicPr>
          <p:cNvPr id="6" name="Picture 5" descr="red_database_small.png"/>
          <p:cNvPicPr>
            <a:picLocks noChangeAspect="1"/>
          </p:cNvPicPr>
          <p:nvPr/>
        </p:nvPicPr>
        <p:blipFill>
          <a:blip r:embed="rId3" cstate="print"/>
          <a:srcRect t="6479" r="92213" b="13183"/>
          <a:stretch>
            <a:fillRect/>
          </a:stretch>
        </p:blipFill>
        <p:spPr>
          <a:xfrm flipH="1">
            <a:off x="6486148" y="2564904"/>
            <a:ext cx="260621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04932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7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329944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Screening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389120"/>
          </a:xfrm>
        </p:spPr>
        <p:txBody>
          <a:bodyPr/>
          <a:lstStyle/>
          <a:p>
            <a:r>
              <a:rPr lang="en-GB" dirty="0" smtClean="0">
                <a:latin typeface="+mj-lt"/>
              </a:rPr>
              <a:t>Apply model to a database of molecules. (ZINC)</a:t>
            </a:r>
          </a:p>
          <a:p>
            <a:r>
              <a:rPr lang="en-GB" dirty="0" smtClean="0">
                <a:latin typeface="+mj-lt"/>
              </a:rPr>
              <a:t>Contains 11,274,443  molecules available to buy “off-the-shelf”.</a:t>
            </a:r>
          </a:p>
          <a:p>
            <a:r>
              <a:rPr lang="en-GB" dirty="0" smtClean="0">
                <a:latin typeface="+mj-lt"/>
              </a:rPr>
              <a:t>INDDEx™ pre-calculates </a:t>
            </a:r>
            <a:br>
              <a:rPr lang="en-GB" dirty="0" smtClean="0">
                <a:latin typeface="+mj-lt"/>
              </a:rPr>
            </a:br>
            <a:r>
              <a:rPr lang="en-GB" dirty="0" smtClean="0">
                <a:latin typeface="+mj-lt"/>
              </a:rPr>
              <a:t>descriptors to save time.</a:t>
            </a:r>
          </a:p>
        </p:txBody>
      </p:sp>
      <p:pic>
        <p:nvPicPr>
          <p:cNvPr id="4" name="Picture 3" descr="glowing_chem_structur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3284984"/>
            <a:ext cx="4224469" cy="3168352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Testing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 smtClean="0">
                <a:latin typeface="+mj-lt"/>
              </a:rPr>
              <a:t>Tested on publically available data</a:t>
            </a:r>
          </a:p>
          <a:p>
            <a:pPr lvl="1"/>
            <a:r>
              <a:rPr lang="en-US" sz="3200" dirty="0" smtClean="0"/>
              <a:t>Directory of Useful </a:t>
            </a:r>
            <a:r>
              <a:rPr lang="en-GB" sz="3200" dirty="0" smtClean="0">
                <a:latin typeface="+mj-lt"/>
              </a:rPr>
              <a:t>Decoys (DUD)</a:t>
            </a:r>
          </a:p>
          <a:p>
            <a:r>
              <a:rPr lang="en-GB" sz="3200" dirty="0" smtClean="0"/>
              <a:t>Case study</a:t>
            </a:r>
          </a:p>
          <a:p>
            <a:pPr lvl="1"/>
            <a:r>
              <a:rPr lang="en-GB" sz="3200" dirty="0" smtClean="0">
                <a:latin typeface="+mj-lt"/>
              </a:rPr>
              <a:t>Finding molecules to inhibit the SIRT2 protein.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1187624" y="4941168"/>
            <a:ext cx="622192" cy="256159"/>
          </a:xfrm>
          <a:prstGeom prst="rect">
            <a:avLst/>
          </a:prstGeom>
          <a:solidFill>
            <a:srgbClr val="007DDA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11560" y="4077072"/>
            <a:ext cx="622192" cy="256159"/>
          </a:xfrm>
          <a:prstGeom prst="rect">
            <a:avLst/>
          </a:prstGeom>
          <a:solidFill>
            <a:srgbClr val="007DDA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83568" y="3501008"/>
            <a:ext cx="622192" cy="256159"/>
          </a:xfrm>
          <a:prstGeom prst="rect">
            <a:avLst/>
          </a:prstGeom>
          <a:solidFill>
            <a:srgbClr val="007DDA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115616" y="4077072"/>
            <a:ext cx="622192" cy="256159"/>
          </a:xfrm>
          <a:prstGeom prst="rect">
            <a:avLst/>
          </a:prstGeom>
          <a:solidFill>
            <a:srgbClr val="007DDA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115616" y="3573016"/>
            <a:ext cx="622192" cy="256159"/>
          </a:xfrm>
          <a:prstGeom prst="rect">
            <a:avLst/>
          </a:prstGeom>
          <a:solidFill>
            <a:srgbClr val="007DDA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55576" y="6021288"/>
            <a:ext cx="622192" cy="256159"/>
          </a:xfrm>
          <a:prstGeom prst="rect">
            <a:avLst/>
          </a:prstGeom>
          <a:solidFill>
            <a:srgbClr val="007DDA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115616" y="5517232"/>
            <a:ext cx="622192" cy="256159"/>
          </a:xfrm>
          <a:prstGeom prst="rect">
            <a:avLst/>
          </a:prstGeom>
          <a:solidFill>
            <a:srgbClr val="007DDA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55576" y="5157192"/>
            <a:ext cx="622192" cy="256159"/>
          </a:xfrm>
          <a:prstGeom prst="rect">
            <a:avLst/>
          </a:prstGeom>
          <a:solidFill>
            <a:srgbClr val="007DDA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827584" y="4725144"/>
            <a:ext cx="622192" cy="256159"/>
          </a:xfrm>
          <a:prstGeom prst="rect">
            <a:avLst/>
          </a:prstGeom>
          <a:solidFill>
            <a:srgbClr val="007DDA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115616" y="4437112"/>
            <a:ext cx="622192" cy="256159"/>
          </a:xfrm>
          <a:prstGeom prst="rect">
            <a:avLst/>
          </a:prstGeom>
          <a:solidFill>
            <a:srgbClr val="007DDA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71600" y="3861048"/>
            <a:ext cx="622192" cy="256159"/>
          </a:xfrm>
          <a:prstGeom prst="rect">
            <a:avLst/>
          </a:prstGeom>
          <a:solidFill>
            <a:srgbClr val="007DDA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043608" y="3284984"/>
            <a:ext cx="622192" cy="256159"/>
          </a:xfrm>
          <a:prstGeom prst="rect">
            <a:avLst/>
          </a:prstGeom>
          <a:solidFill>
            <a:srgbClr val="007DDA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accent2"/>
              </a:solidFill>
            </a:endParaRPr>
          </a:p>
        </p:txBody>
      </p:sp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4932040" y="1988840"/>
          <a:ext cx="1944216" cy="256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2108"/>
                <a:gridCol w="972108"/>
              </a:tblGrid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611560" y="1504528"/>
          <a:ext cx="1224136" cy="4876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2068"/>
                <a:gridCol w="612068"/>
              </a:tblGrid>
              <a:tr h="117826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117826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117826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117826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117826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117826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117826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117826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117826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117826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117826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117826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117826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117826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117826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117826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117826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117826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117826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117826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41784"/>
            <a:ext cx="7772400" cy="1143000"/>
          </a:xfrm>
        </p:spPr>
        <p:txBody>
          <a:bodyPr/>
          <a:lstStyle/>
          <a:p>
            <a:pPr eaLnBrk="1" hangingPunct="1"/>
            <a:r>
              <a:rPr lang="en-GB" dirty="0" smtClean="0"/>
              <a:t>Testing methodology</a:t>
            </a:r>
            <a:endParaRPr lang="en-GB" baseline="-25000" dirty="0" smtClean="0"/>
          </a:p>
        </p:txBody>
      </p:sp>
      <p:sp>
        <p:nvSpPr>
          <p:cNvPr id="33" name="Right Arrow 32"/>
          <p:cNvSpPr/>
          <p:nvPr/>
        </p:nvSpPr>
        <p:spPr>
          <a:xfrm>
            <a:off x="2051720" y="3645024"/>
            <a:ext cx="648072" cy="792088"/>
          </a:xfrm>
          <a:prstGeom prst="rightArrow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251520" y="6453336"/>
            <a:ext cx="1885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+mj-lt"/>
              </a:rPr>
              <a:t>40 protein targets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612112" y="1509623"/>
          <a:ext cx="1224136" cy="4876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2068"/>
                <a:gridCol w="612068"/>
              </a:tblGrid>
              <a:tr h="117826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117826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</a:tr>
              <a:tr h="117826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117826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117826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117826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117826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117826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117826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117826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117826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117826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117826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117826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117826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117826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117826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117826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117826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117826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sp>
        <p:nvSpPr>
          <p:cNvPr id="22" name="Rectangle 21"/>
          <p:cNvSpPr/>
          <p:nvPr/>
        </p:nvSpPr>
        <p:spPr>
          <a:xfrm>
            <a:off x="1215234" y="1745168"/>
            <a:ext cx="622192" cy="256159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43807" y="3068960"/>
            <a:ext cx="1080121" cy="18002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accent2"/>
              </a:solidFill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2843808" y="3068958"/>
          <a:ext cx="1080120" cy="18049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0120"/>
              </a:tblGrid>
              <a:tr h="436694">
                <a:tc>
                  <a:txBody>
                    <a:bodyPr/>
                    <a:lstStyle/>
                    <a:p>
                      <a:r>
                        <a:rPr kumimoji="0" lang="en-GB" sz="18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Actives</a:t>
                      </a:r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1368273">
                <a:tc>
                  <a:txBody>
                    <a:bodyPr/>
                    <a:lstStyle/>
                    <a:p>
                      <a:r>
                        <a:rPr kumimoji="0" lang="en-GB" sz="18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Decoys</a:t>
                      </a:r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sp>
        <p:nvSpPr>
          <p:cNvPr id="34" name="Right Arrow 33"/>
          <p:cNvSpPr/>
          <p:nvPr/>
        </p:nvSpPr>
        <p:spPr>
          <a:xfrm>
            <a:off x="4139952" y="2852936"/>
            <a:ext cx="648072" cy="792088"/>
          </a:xfrm>
          <a:prstGeom prst="rightArrow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Bent Arrow 34"/>
          <p:cNvSpPr/>
          <p:nvPr/>
        </p:nvSpPr>
        <p:spPr>
          <a:xfrm rot="5400000">
            <a:off x="3815916" y="4401108"/>
            <a:ext cx="1368152" cy="864096"/>
          </a:xfrm>
          <a:prstGeom prst="bentArrow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3923928" y="5661248"/>
            <a:ext cx="1872208" cy="936104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>
                <a:solidFill>
                  <a:schemeClr val="tx1"/>
                </a:solidFill>
                <a:latin typeface="+mj-lt"/>
              </a:rPr>
              <a:t>All Decoys</a:t>
            </a:r>
            <a:endParaRPr lang="en-GB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7020272" y="1484784"/>
          <a:ext cx="1944216" cy="256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2108"/>
                <a:gridCol w="972108"/>
              </a:tblGrid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pPr marL="0" algn="l" rtl="0" eaLnBrk="1" latinLnBrk="0" hangingPunct="1"/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E7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pPr marL="0" algn="l" rtl="0" eaLnBrk="1" latinLnBrk="0" hangingPunct="1"/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E7F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/>
        </p:nvGraphicFramePr>
        <p:xfrm>
          <a:off x="4932040" y="1484784"/>
          <a:ext cx="1944216" cy="256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2108"/>
                <a:gridCol w="972108"/>
              </a:tblGrid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E7F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pPr marL="0" algn="l" rtl="0" eaLnBrk="1" latinLnBrk="0" hangingPunct="1"/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pPr marL="0" algn="l" rtl="0" eaLnBrk="1" latinLnBrk="0" hangingPunct="1"/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E7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/>
        </p:nvGraphicFramePr>
        <p:xfrm>
          <a:off x="4932040" y="4181048"/>
          <a:ext cx="1944216" cy="256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2108"/>
                <a:gridCol w="972108"/>
              </a:tblGrid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E7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E7F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1" name="Table 40"/>
          <p:cNvGraphicFramePr>
            <a:graphicFrameLocks noGrp="1"/>
          </p:cNvGraphicFramePr>
          <p:nvPr/>
        </p:nvGraphicFramePr>
        <p:xfrm>
          <a:off x="7032760" y="4169551"/>
          <a:ext cx="1944216" cy="256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2108"/>
                <a:gridCol w="972108"/>
              </a:tblGrid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E7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E7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" name="Table 38"/>
          <p:cNvGraphicFramePr>
            <a:graphicFrameLocks noGrp="1"/>
          </p:cNvGraphicFramePr>
          <p:nvPr/>
        </p:nvGraphicFramePr>
        <p:xfrm>
          <a:off x="6156176" y="2780928"/>
          <a:ext cx="1944216" cy="256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2108"/>
                <a:gridCol w="972108"/>
              </a:tblGrid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E7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E7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3" name="Table 42"/>
          <p:cNvGraphicFramePr>
            <a:graphicFrameLocks noGrp="1"/>
          </p:cNvGraphicFramePr>
          <p:nvPr/>
        </p:nvGraphicFramePr>
        <p:xfrm>
          <a:off x="4932040" y="1484784"/>
          <a:ext cx="1944216" cy="256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2108"/>
                <a:gridCol w="972108"/>
              </a:tblGrid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E7F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E7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E7F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E7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4" name="Table 43"/>
          <p:cNvGraphicFramePr>
            <a:graphicFrameLocks noGrp="1"/>
          </p:cNvGraphicFramePr>
          <p:nvPr/>
        </p:nvGraphicFramePr>
        <p:xfrm>
          <a:off x="7020272" y="1484784"/>
          <a:ext cx="1944216" cy="256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2108"/>
                <a:gridCol w="972108"/>
              </a:tblGrid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E7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E7F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E7F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E7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5" name="Table 44"/>
          <p:cNvGraphicFramePr>
            <a:graphicFrameLocks noGrp="1"/>
          </p:cNvGraphicFramePr>
          <p:nvPr/>
        </p:nvGraphicFramePr>
        <p:xfrm>
          <a:off x="7033939" y="4190649"/>
          <a:ext cx="1944216" cy="256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2108"/>
                <a:gridCol w="972108"/>
              </a:tblGrid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E7F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E7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E7F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E7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6" name="Table 45"/>
          <p:cNvGraphicFramePr>
            <a:graphicFrameLocks noGrp="1"/>
          </p:cNvGraphicFramePr>
          <p:nvPr/>
        </p:nvGraphicFramePr>
        <p:xfrm>
          <a:off x="6167752" y="2797791"/>
          <a:ext cx="1944216" cy="256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2108"/>
                <a:gridCol w="972108"/>
              </a:tblGrid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E7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E7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E7F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E7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E7F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E7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E7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38757"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E7F00"/>
                    </a:solidFill>
                  </a:tcPr>
                </a:tc>
              </a:tr>
            </a:tbl>
          </a:graphicData>
        </a:graphic>
      </p:graphicFrame>
      <p:sp>
        <p:nvSpPr>
          <p:cNvPr id="59" name="Rectangle 58"/>
          <p:cNvSpPr/>
          <p:nvPr/>
        </p:nvSpPr>
        <p:spPr>
          <a:xfrm>
            <a:off x="3923928" y="5661248"/>
            <a:ext cx="1872208" cy="936104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>
                <a:solidFill>
                  <a:schemeClr val="tx1"/>
                </a:solidFill>
                <a:latin typeface="+mj-lt"/>
              </a:rPr>
              <a:t>95,171 Decoys</a:t>
            </a:r>
            <a:endParaRPr lang="en-GB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25858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C 0.06511 0.01597 0.13021 0.03194 0.16216 0.0831 C 0.1941 0.13426 0.19271 0.2206 0.1915 0.30694 " pathEditMode="relative" ptsTypes="aaA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18131E-6 L 0.35972 0.3485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" y="17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79186E-6 L 0.35191 0.3903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" y="195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84921E-6 L 0.40695 0.3589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" y="179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83811E-6 L 0.37552 0.3274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" y="16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80296E-6 L 0.40694 0.2856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" y="14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80296E-6 L 0.35173 0.2749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" y="13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61702E-6 L 0.34392 0.2437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" y="122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27382E-6 L 0.39132 0.1912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" y="96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6725E-6 L 0.34392 0.1598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" y="8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00833E-6 L 0.41475 0.1387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" y="69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21E-6 L 0.32031 0.07585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" y="3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57262E-6 L 0.38333 0.00254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" y="1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7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3" grpId="0" animBg="1"/>
      <p:bldP spid="57" grpId="0" animBg="1"/>
      <p:bldP spid="54" grpId="0" animBg="1"/>
      <p:bldP spid="58" grpId="0" animBg="1"/>
      <p:bldP spid="47" grpId="0" animBg="1"/>
      <p:bldP spid="48" grpId="0" animBg="1"/>
      <p:bldP spid="49" grpId="0" animBg="1"/>
      <p:bldP spid="51" grpId="0" animBg="1"/>
      <p:bldP spid="52" grpId="0" animBg="1"/>
      <p:bldP spid="55" grpId="0" animBg="1"/>
      <p:bldP spid="56" grpId="0" animBg="1"/>
      <p:bldP spid="22" grpId="0" animBg="1"/>
      <p:bldP spid="22" grpId="1" animBg="1"/>
      <p:bldP spid="20" grpId="0" animBg="1"/>
      <p:bldP spid="34" grpId="0" animBg="1"/>
      <p:bldP spid="35" grpId="0" animBg="1"/>
      <p:bldP spid="36" grpId="0" animBg="1"/>
      <p:bldP spid="5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Enrichment curves</a:t>
            </a:r>
            <a:endParaRPr lang="en-GB" dirty="0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 l="4690" t="3024" b="9281"/>
          <a:stretch>
            <a:fillRect/>
          </a:stretch>
        </p:blipFill>
        <p:spPr bwMode="auto">
          <a:xfrm>
            <a:off x="1043608" y="1916832"/>
            <a:ext cx="731711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 l="4404" t="3218" b="8107"/>
          <a:stretch>
            <a:fillRect/>
          </a:stretch>
        </p:blipFill>
        <p:spPr bwMode="auto">
          <a:xfrm>
            <a:off x="1043608" y="1916832"/>
            <a:ext cx="7493843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911233" y="6021288"/>
            <a:ext cx="223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+mj-lt"/>
              </a:rPr>
              <a:t>% of ranked database</a:t>
            </a:r>
            <a:endParaRPr lang="en-GB" b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680777" y="3713229"/>
            <a:ext cx="2954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+mj-lt"/>
              </a:rPr>
              <a:t>% of known ligands retrieved</a:t>
            </a:r>
            <a:endParaRPr lang="en-GB" b="1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20072" y="6334780"/>
            <a:ext cx="3923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Results for LASSO and DOCK from (Reid et al. 2008), and results for </a:t>
            </a:r>
            <a:r>
              <a:rPr lang="en-US" sz="1400" dirty="0" err="1" smtClean="0">
                <a:latin typeface="+mj-lt"/>
              </a:rPr>
              <a:t>PharmaGist</a:t>
            </a:r>
            <a:r>
              <a:rPr lang="en-US" sz="1400" dirty="0" smtClean="0">
                <a:latin typeface="+mj-lt"/>
              </a:rPr>
              <a:t> from (</a:t>
            </a:r>
            <a:r>
              <a:rPr lang="en-US" sz="1400" dirty="0" err="1" smtClean="0">
                <a:latin typeface="+mj-lt"/>
              </a:rPr>
              <a:t>Dror</a:t>
            </a:r>
            <a:r>
              <a:rPr lang="en-US" sz="1400" dirty="0" smtClean="0">
                <a:latin typeface="+mj-lt"/>
              </a:rPr>
              <a:t> et al. 2009)</a:t>
            </a:r>
            <a:endParaRPr lang="en-GB" sz="1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Enrichment Factors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6208"/>
          <a:stretch>
            <a:fillRect/>
          </a:stretch>
        </p:blipFill>
        <p:spPr bwMode="auto">
          <a:xfrm>
            <a:off x="4716016" y="2537953"/>
            <a:ext cx="4335799" cy="277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5501"/>
          <a:stretch>
            <a:fillRect/>
          </a:stretch>
        </p:blipFill>
        <p:spPr bwMode="auto">
          <a:xfrm>
            <a:off x="395536" y="2564904"/>
            <a:ext cx="4320480" cy="2748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rot="16200000">
            <a:off x="-728944" y="3473360"/>
            <a:ext cx="1898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+mj-lt"/>
              </a:rPr>
              <a:t>Enrichment factor</a:t>
            </a:r>
            <a:endParaRPr lang="en-GB" b="1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7704" y="5301208"/>
            <a:ext cx="10871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latin typeface="+mj-lt"/>
              </a:rPr>
              <a:t>EF</a:t>
            </a:r>
            <a:r>
              <a:rPr lang="en-GB" sz="4000" baseline="-25000" dirty="0" smtClean="0">
                <a:latin typeface="+mj-lt"/>
              </a:rPr>
              <a:t>1%</a:t>
            </a:r>
            <a:endParaRPr lang="en-GB" sz="4000" baseline="-250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16216" y="5301208"/>
            <a:ext cx="1346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latin typeface="+mj-lt"/>
              </a:rPr>
              <a:t>EF</a:t>
            </a:r>
            <a:r>
              <a:rPr lang="en-GB" sz="4000" baseline="-25000" dirty="0" smtClean="0">
                <a:latin typeface="+mj-lt"/>
              </a:rPr>
              <a:t>0.1%</a:t>
            </a:r>
            <a:endParaRPr lang="en-GB" sz="4000" baseline="-25000" dirty="0">
              <a:latin typeface="+mj-lt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91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6250"/>
                    </a14:imgEffect>
                    <a14:imgEffect>
                      <a14:saturation sat="300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356992" y="-4635896"/>
            <a:ext cx="18938104" cy="18938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-2340000">
            <a:off x="1723806" y="1162891"/>
            <a:ext cx="6387693" cy="479077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2520645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507288" cy="1143000"/>
          </a:xfrm>
        </p:spPr>
        <p:txBody>
          <a:bodyPr>
            <a:noAutofit/>
          </a:bodyPr>
          <a:lstStyle/>
          <a:p>
            <a:r>
              <a:rPr lang="en-GB" sz="3800" dirty="0" smtClean="0"/>
              <a:t>Performance, similarity, and target set size</a:t>
            </a:r>
            <a:endParaRPr lang="en-GB" sz="3800" dirty="0"/>
          </a:p>
        </p:txBody>
      </p:sp>
      <p:pic>
        <p:nvPicPr>
          <p:cNvPr id="5" name="Content Placeholder 4" descr="double graph in colour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82697" y="1340767"/>
            <a:ext cx="6545687" cy="5688633"/>
          </a:xfrm>
        </p:spPr>
      </p:pic>
      <p:sp>
        <p:nvSpPr>
          <p:cNvPr id="7" name="TextBox 6"/>
          <p:cNvSpPr txBox="1"/>
          <p:nvPr/>
        </p:nvSpPr>
        <p:spPr>
          <a:xfrm>
            <a:off x="949024" y="4293096"/>
            <a:ext cx="461665" cy="246990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GB" b="1" dirty="0" smtClean="0">
                <a:latin typeface="+mj-lt"/>
              </a:rPr>
              <a:t>Number of active ligands</a:t>
            </a:r>
            <a:endParaRPr lang="en-GB" b="1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6041" y="1412776"/>
            <a:ext cx="738664" cy="278298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GB" b="1" dirty="0" smtClean="0">
                <a:latin typeface="+mj-lt"/>
              </a:rPr>
              <a:t>Mean similarity of dataset / Average of ROC area</a:t>
            </a:r>
            <a:endParaRPr lang="en-GB" b="1" dirty="0">
              <a:latin typeface="+mj-lt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762617" y="4285558"/>
            <a:ext cx="792088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Similarity versus performance</a:t>
            </a:r>
            <a:endParaRPr lang="en-GB" dirty="0"/>
          </a:p>
        </p:txBody>
      </p:sp>
      <p:pic>
        <p:nvPicPr>
          <p:cNvPr id="4" name="Picture 3"/>
          <p:cNvPicPr/>
          <p:nvPr/>
        </p:nvPicPr>
        <p:blipFill>
          <a:blip r:embed="rId3" cstate="print"/>
          <a:srcRect l="4506" b="6809"/>
          <a:stretch>
            <a:fillRect/>
          </a:stretch>
        </p:blipFill>
        <p:spPr bwMode="auto">
          <a:xfrm>
            <a:off x="1403648" y="2051556"/>
            <a:ext cx="6339157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491880" y="5939988"/>
            <a:ext cx="245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+mj-lt"/>
              </a:rPr>
              <a:t>Dataset mean similarity</a:t>
            </a:r>
            <a:endParaRPr lang="en-GB" b="1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27069" y="3698298"/>
            <a:ext cx="2510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+mj-lt"/>
              </a:rPr>
              <a:t>Enrichment Factor at 1%</a:t>
            </a:r>
            <a:endParaRPr lang="en-GB" b="1" dirty="0"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929086" y="2147789"/>
            <a:ext cx="0" cy="3384376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1679832" y="3613133"/>
            <a:ext cx="212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Drug-Like Molecules</a:t>
            </a:r>
            <a:endParaRPr lang="en-GB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44208" y="2276872"/>
            <a:ext cx="1904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  <a:latin typeface="+mj-lt"/>
              </a:rPr>
              <a:t>Pearson’s R = 0.71</a:t>
            </a:r>
            <a:endParaRPr lang="en-GB" b="1" dirty="0">
              <a:solidFill>
                <a:srgbClr val="CC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Testing scaffold hopping</a:t>
            </a:r>
            <a:endParaRPr lang="en-GB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932040" y="3140968"/>
          <a:ext cx="3971123" cy="2448271"/>
        </p:xfrm>
        <a:graphic>
          <a:graphicData uri="http://schemas.openxmlformats.org/drawingml/2006/table">
            <a:tbl>
              <a:tblPr/>
              <a:tblGrid>
                <a:gridCol w="1428160"/>
                <a:gridCol w="899067"/>
                <a:gridCol w="870758"/>
                <a:gridCol w="773138"/>
              </a:tblGrid>
              <a:tr h="38656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429" marR="105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Calibri"/>
                          <a:ea typeface="Times New Roman"/>
                          <a:cs typeface="Times New Roman"/>
                        </a:rPr>
                        <a:t>Atoms</a:t>
                      </a:r>
                      <a:endParaRPr lang="en-GB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429" marR="105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Calibri"/>
                          <a:ea typeface="Times New Roman"/>
                          <a:cs typeface="Times New Roman"/>
                        </a:rPr>
                        <a:t>Bonds</a:t>
                      </a:r>
                      <a:endParaRPr lang="en-GB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429" marR="105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Calibri"/>
                          <a:ea typeface="Times New Roman"/>
                          <a:cs typeface="Times New Roman"/>
                        </a:rPr>
                        <a:t>Total</a:t>
                      </a:r>
                      <a:endParaRPr lang="en-GB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429" marR="105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656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Calibri"/>
                          <a:ea typeface="Times New Roman"/>
                          <a:cs typeface="Times New Roman"/>
                        </a:rPr>
                        <a:t>N</a:t>
                      </a:r>
                      <a:r>
                        <a:rPr lang="en-US" sz="1600" b="1" baseline="-25000" dirty="0">
                          <a:latin typeface="Calibri"/>
                          <a:ea typeface="Times New Roman"/>
                          <a:cs typeface="Times New Roman"/>
                        </a:rPr>
                        <a:t>A</a:t>
                      </a:r>
                      <a:endParaRPr lang="en-GB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429" marR="105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Times New Roman"/>
                          <a:cs typeface="Times New Roman"/>
                        </a:rPr>
                        <a:t>30</a:t>
                      </a:r>
                      <a:endParaRPr lang="en-GB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429" marR="105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Times New Roman"/>
                          <a:cs typeface="Times New Roman"/>
                        </a:rPr>
                        <a:t>33</a:t>
                      </a:r>
                      <a:endParaRPr lang="en-GB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429" marR="105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Times New Roman"/>
                          <a:cs typeface="Times New Roman"/>
                        </a:rPr>
                        <a:t>63</a:t>
                      </a:r>
                      <a:endParaRPr lang="en-GB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429" marR="105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656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Calibri"/>
                          <a:ea typeface="Times New Roman"/>
                          <a:cs typeface="Times New Roman"/>
                        </a:rPr>
                        <a:t>N</a:t>
                      </a:r>
                      <a:r>
                        <a:rPr lang="en-US" sz="1600" b="1" baseline="-25000">
                          <a:latin typeface="Calibri"/>
                          <a:ea typeface="Times New Roman"/>
                          <a:cs typeface="Times New Roman"/>
                        </a:rPr>
                        <a:t>B</a:t>
                      </a:r>
                      <a:endParaRPr lang="en-GB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429" marR="105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Times New Roman"/>
                          <a:cs typeface="Times New Roman"/>
                        </a:rPr>
                        <a:t>26</a:t>
                      </a:r>
                      <a:endParaRPr lang="en-GB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429" marR="105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Times New Roman"/>
                          <a:cs typeface="Times New Roman"/>
                        </a:rPr>
                        <a:t>28</a:t>
                      </a:r>
                      <a:endParaRPr lang="en-GB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429" marR="105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Times New Roman"/>
                          <a:cs typeface="Times New Roman"/>
                        </a:rPr>
                        <a:t>54</a:t>
                      </a:r>
                      <a:endParaRPr lang="en-GB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429" marR="105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656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Calibri"/>
                          <a:ea typeface="Times New Roman"/>
                          <a:cs typeface="Calibri"/>
                        </a:rPr>
                        <a:t>N</a:t>
                      </a:r>
                      <a:r>
                        <a:rPr lang="en-US" sz="1600" b="1" baseline="-25000">
                          <a:latin typeface="Calibri"/>
                          <a:ea typeface="Times New Roman"/>
                          <a:cs typeface="Calibri"/>
                        </a:rPr>
                        <a:t>AB</a:t>
                      </a:r>
                      <a:endParaRPr lang="en-GB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429" marR="105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Times New Roman"/>
                          <a:cs typeface="Times New Roman"/>
                        </a:rPr>
                        <a:t>18</a:t>
                      </a:r>
                      <a:endParaRPr lang="en-GB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429" marR="105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Times New Roman"/>
                          <a:cs typeface="Times New Roman"/>
                        </a:rPr>
                        <a:t>21</a:t>
                      </a:r>
                      <a:endParaRPr lang="en-GB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429" marR="105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Times New Roman"/>
                          <a:cs typeface="Times New Roman"/>
                        </a:rPr>
                        <a:t>39</a:t>
                      </a:r>
                      <a:endParaRPr lang="en-GB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429" marR="105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0199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Calibri"/>
                          <a:ea typeface="Times New Roman"/>
                          <a:cs typeface="Calibri"/>
                        </a:rPr>
                        <a:t>N</a:t>
                      </a:r>
                      <a:r>
                        <a:rPr lang="en-US" sz="1600" b="1" baseline="-25000" dirty="0">
                          <a:latin typeface="Calibri"/>
                          <a:ea typeface="Times New Roman"/>
                          <a:cs typeface="Calibri"/>
                        </a:rPr>
                        <a:t>AB</a:t>
                      </a:r>
                      <a:endParaRPr lang="en-GB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Calibri"/>
                          <a:ea typeface="Times New Roman"/>
                          <a:cs typeface="Times New Roman"/>
                        </a:rPr>
                        <a:t> N</a:t>
                      </a:r>
                      <a:r>
                        <a:rPr lang="en-US" sz="1600" b="1" baseline="-25000" dirty="0" smtClean="0">
                          <a:latin typeface="Calibri"/>
                          <a:ea typeface="Times New Roman"/>
                          <a:cs typeface="Times New Roman"/>
                        </a:rPr>
                        <a:t>A</a:t>
                      </a:r>
                      <a:r>
                        <a:rPr lang="en-US" sz="1600" b="1" dirty="0" smtClean="0">
                          <a:latin typeface="Calibri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600" b="1" dirty="0">
                          <a:latin typeface="Calibri"/>
                          <a:ea typeface="Times New Roman"/>
                          <a:cs typeface="Calibri"/>
                        </a:rPr>
                        <a:t>+</a:t>
                      </a:r>
                      <a:r>
                        <a:rPr lang="en-US" sz="1600" b="1" dirty="0">
                          <a:latin typeface="Calibri"/>
                          <a:ea typeface="Times New Roman"/>
                          <a:cs typeface="Times New Roman"/>
                        </a:rPr>
                        <a:t> N</a:t>
                      </a:r>
                      <a:r>
                        <a:rPr lang="en-US" sz="1600" b="1" baseline="-25000" dirty="0">
                          <a:latin typeface="Calibri"/>
                          <a:ea typeface="Times New Roman"/>
                          <a:cs typeface="Times New Roman"/>
                        </a:rPr>
                        <a:t>B</a:t>
                      </a:r>
                      <a:r>
                        <a:rPr lang="en-US" sz="1600" b="1" dirty="0">
                          <a:latin typeface="Calibri"/>
                          <a:ea typeface="Times New Roman"/>
                          <a:cs typeface="Calibri"/>
                        </a:rPr>
                        <a:t> - N</a:t>
                      </a:r>
                      <a:r>
                        <a:rPr lang="en-US" sz="1600" b="1" baseline="-25000" dirty="0">
                          <a:latin typeface="Calibri"/>
                          <a:ea typeface="Times New Roman"/>
                          <a:cs typeface="Calibri"/>
                        </a:rPr>
                        <a:t>AB</a:t>
                      </a:r>
                      <a:endParaRPr lang="en-GB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429" marR="105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Times New Roman"/>
                          <a:cs typeface="Calibri"/>
                        </a:rPr>
                        <a:t>0.47</a:t>
                      </a:r>
                      <a:endParaRPr lang="en-GB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429" marR="1054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Times New Roman"/>
                          <a:cs typeface="Times New Roman"/>
                        </a:rPr>
                        <a:t>0.53</a:t>
                      </a:r>
                      <a:endParaRPr lang="en-GB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429" marR="1054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Calibri"/>
                          <a:ea typeface="Times New Roman"/>
                          <a:cs typeface="Times New Roman"/>
                        </a:rPr>
                        <a:t>0.50</a:t>
                      </a:r>
                      <a:endParaRPr lang="en-GB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429" marR="1054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23528" y="2132856"/>
            <a:ext cx="4540994" cy="430554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5076056" y="5157192"/>
            <a:ext cx="108012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Testing scaffold hopping</a:t>
            </a:r>
            <a:endParaRPr lang="en-GB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03" b="5714"/>
          <a:stretch>
            <a:fillRect/>
          </a:stretch>
        </p:blipFill>
        <p:spPr bwMode="auto">
          <a:xfrm>
            <a:off x="755576" y="1916832"/>
            <a:ext cx="7776864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11233" y="6011996"/>
            <a:ext cx="223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+mj-lt"/>
              </a:rPr>
              <a:t>% of ranked database</a:t>
            </a:r>
            <a:endParaRPr lang="en-GB" b="1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834086" y="3741448"/>
            <a:ext cx="2954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+mj-lt"/>
              </a:rPr>
              <a:t>% of known ligands retrieved</a:t>
            </a:r>
            <a:endParaRPr lang="en-GB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67544" y="2060849"/>
          <a:ext cx="7992888" cy="4176463"/>
        </p:xfrm>
        <a:graphic>
          <a:graphicData uri="http://schemas.openxmlformats.org/drawingml/2006/table">
            <a:tbl>
              <a:tblPr/>
              <a:tblGrid>
                <a:gridCol w="5904656"/>
                <a:gridCol w="2088232"/>
              </a:tblGrid>
              <a:tr h="79208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latin typeface="Calibri"/>
                          <a:ea typeface="Times New Roman"/>
                          <a:cs typeface="Calibri"/>
                        </a:rPr>
                        <a:t>Rule (all distances have a tolerance of 1 </a:t>
                      </a:r>
                      <a:r>
                        <a:rPr lang="en-US" sz="2000" b="1" dirty="0" err="1">
                          <a:latin typeface="Calibri"/>
                          <a:ea typeface="Times New Roman"/>
                          <a:cs typeface="Calibri"/>
                        </a:rPr>
                        <a:t>Ångström</a:t>
                      </a:r>
                      <a:r>
                        <a:rPr lang="en-US" sz="2000" b="1" dirty="0">
                          <a:latin typeface="Calibri"/>
                          <a:ea typeface="Times New Roman"/>
                          <a:cs typeface="Calibri"/>
                        </a:rPr>
                        <a:t>)</a:t>
                      </a:r>
                      <a:endParaRPr lang="en-GB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latin typeface="Calibri"/>
                          <a:ea typeface="Times New Roman"/>
                          <a:cs typeface="Calibri"/>
                        </a:rPr>
                        <a:t>Fit to training data</a:t>
                      </a:r>
                      <a:endParaRPr lang="en-GB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35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endParaRPr lang="en-US" sz="18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4000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0.574</a:t>
                      </a:r>
                      <a:endParaRPr lang="en-GB" sz="40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1021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endParaRPr lang="en-US" sz="18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4000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-0.441</a:t>
                      </a:r>
                      <a:endParaRPr lang="en-GB" sz="40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Rule examples for </a:t>
            </a:r>
            <a:r>
              <a:rPr lang="en-GB" dirty="0" err="1" smtClean="0"/>
              <a:t>PDGFrb</a:t>
            </a:r>
            <a:endParaRPr lang="en-GB" dirty="0"/>
          </a:p>
        </p:txBody>
      </p:sp>
      <p:pic>
        <p:nvPicPr>
          <p:cNvPr id="92162" name="Picture 14" descr="rule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996952"/>
            <a:ext cx="5016558" cy="1368152"/>
          </a:xfrm>
          <a:prstGeom prst="rect">
            <a:avLst/>
          </a:prstGeom>
          <a:noFill/>
        </p:spPr>
      </p:pic>
      <p:pic>
        <p:nvPicPr>
          <p:cNvPr id="92161" name="Picture 23" descr="rule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725144"/>
            <a:ext cx="5118107" cy="1296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/>
          <a:lstStyle/>
          <a:p>
            <a:r>
              <a:rPr lang="en-GB" dirty="0" smtClean="0"/>
              <a:t>Case study: SIRT2 inhibition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0200"/>
            <a:ext cx="8229600" cy="4389120"/>
          </a:xfrm>
        </p:spPr>
        <p:txBody>
          <a:bodyPr>
            <a:normAutofit/>
          </a:bodyPr>
          <a:lstStyle/>
          <a:p>
            <a:r>
              <a:rPr lang="en-GB" sz="3600" dirty="0" smtClean="0">
                <a:latin typeface="+mj-lt"/>
              </a:rPr>
              <a:t>SIRT2 is NAD-dependent deacetylase sirtuin-2.</a:t>
            </a:r>
          </a:p>
          <a:p>
            <a:r>
              <a:rPr lang="en-GB" sz="3600" dirty="0" smtClean="0">
                <a:latin typeface="+mj-lt"/>
              </a:rPr>
              <a:t>3 chains, each a domain.</a:t>
            </a:r>
          </a:p>
          <a:p>
            <a:endParaRPr lang="en-GB" sz="3600" dirty="0" smtClean="0"/>
          </a:p>
          <a:p>
            <a:endParaRPr lang="en-GB" sz="3600" dirty="0" smtClean="0">
              <a:latin typeface="+mj-lt"/>
            </a:endParaRPr>
          </a:p>
          <a:p>
            <a:r>
              <a:rPr lang="en-GB" sz="3600" dirty="0" smtClean="0">
                <a:latin typeface="+mj-lt"/>
              </a:rPr>
              <a:t>Inhibition can cause apoptosis in cancer cell lines (Li, </a:t>
            </a:r>
            <a:r>
              <a:rPr lang="en-GB" sz="3600" i="1" dirty="0" smtClean="0">
                <a:latin typeface="+mj-lt"/>
              </a:rPr>
              <a:t>Genes Cells</a:t>
            </a:r>
            <a:r>
              <a:rPr lang="en-GB" sz="3600" dirty="0" smtClean="0">
                <a:latin typeface="+mj-lt"/>
              </a:rPr>
              <a:t>, 2011).</a:t>
            </a:r>
          </a:p>
        </p:txBody>
      </p:sp>
      <p:pic>
        <p:nvPicPr>
          <p:cNvPr id="4" name="Picture 3" descr="backbone cartoon.png"/>
          <p:cNvPicPr>
            <a:picLocks noChangeAspect="1"/>
          </p:cNvPicPr>
          <p:nvPr/>
        </p:nvPicPr>
        <p:blipFill>
          <a:blip r:embed="rId2" cstate="print"/>
          <a:srcRect l="19288" t="20168" r="15350" b="14843"/>
          <a:stretch>
            <a:fillRect/>
          </a:stretch>
        </p:blipFill>
        <p:spPr>
          <a:xfrm>
            <a:off x="5508104" y="2636912"/>
            <a:ext cx="3456384" cy="24985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2364872"/>
          </a:xfrm>
        </p:spPr>
        <p:txBody>
          <a:bodyPr>
            <a:normAutofit/>
          </a:bodyPr>
          <a:lstStyle/>
          <a:p>
            <a:r>
              <a:rPr lang="en-GB" sz="4000" dirty="0" smtClean="0">
                <a:latin typeface="Arial" pitchFamily="34" charset="0"/>
                <a:cs typeface="Arial" pitchFamily="34" charset="0"/>
              </a:rPr>
              <a:t>Molecules found by </a:t>
            </a:r>
            <a:r>
              <a:rPr lang="en-GB" sz="4000" i="1" dirty="0" smtClean="0">
                <a:latin typeface="Arial" pitchFamily="34" charset="0"/>
                <a:cs typeface="Arial" pitchFamily="34" charset="0"/>
              </a:rPr>
              <a:t>in vitro </a:t>
            </a:r>
            <a:r>
              <a:rPr lang="en-GB" sz="4000" dirty="0" smtClean="0">
                <a:latin typeface="Arial" pitchFamily="34" charset="0"/>
                <a:cs typeface="Arial" pitchFamily="34" charset="0"/>
              </a:rPr>
              <a:t>tests to have some low activity against SIRT2</a:t>
            </a:r>
            <a:endParaRPr lang="en-GB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Users\Christopher Reynolds\Desktop\Paolos_data\Compounds\splitomicin_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691" t="5585" b="7183"/>
          <a:stretch/>
        </p:blipFill>
        <p:spPr bwMode="auto">
          <a:xfrm>
            <a:off x="3419872" y="4723375"/>
            <a:ext cx="1980220" cy="165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Christopher Reynolds\Desktop\Paolos_data\Compounds\AGK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308" b="25692"/>
          <a:stretch/>
        </p:blipFill>
        <p:spPr bwMode="auto">
          <a:xfrm>
            <a:off x="467544" y="3284984"/>
            <a:ext cx="2934241" cy="124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Christopher Reynolds\Desktop\Paolos_data\Compounds\9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804" b="17754"/>
          <a:stretch/>
        </p:blipFill>
        <p:spPr bwMode="auto">
          <a:xfrm>
            <a:off x="5508104" y="3356992"/>
            <a:ext cx="2555454" cy="93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1132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urface with mo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648000"/>
          </a:xfrm>
          <a:prstGeom prst="rect">
            <a:avLst/>
          </a:prstGeom>
        </p:spPr>
      </p:pic>
      <p:pic>
        <p:nvPicPr>
          <p:cNvPr id="11" name="Picture 10" descr="surfac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648000"/>
          </a:xfrm>
          <a:prstGeom prst="rect">
            <a:avLst/>
          </a:prstGeom>
        </p:spPr>
      </p:pic>
      <p:pic>
        <p:nvPicPr>
          <p:cNvPr id="8" name="Picture 7" descr="backbone cartoo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6480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67544" y="0"/>
            <a:ext cx="8388424" cy="1124744"/>
          </a:xfrm>
        </p:spPr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Predicted molecules docked against modelled SIRT2 protein structure using GOLD™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SIRT2 results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>
                <a:latin typeface="Arial" pitchFamily="34" charset="0"/>
                <a:cs typeface="Arial" pitchFamily="34" charset="0"/>
              </a:rPr>
              <a:t>Training data</a:t>
            </a:r>
          </a:p>
          <a:p>
            <a:pPr lvl="1"/>
            <a:r>
              <a:rPr lang="en-GB" sz="2200" dirty="0" smtClean="0">
                <a:latin typeface="Arial" pitchFamily="34" charset="0"/>
                <a:cs typeface="Arial" pitchFamily="34" charset="0"/>
              </a:rPr>
              <a:t>8 molecules</a:t>
            </a:r>
          </a:p>
          <a:p>
            <a:pPr lvl="1"/>
            <a:r>
              <a:rPr lang="en-GB" sz="2200" dirty="0" smtClean="0">
                <a:latin typeface="Arial" pitchFamily="34" charset="0"/>
                <a:cs typeface="Arial" pitchFamily="34" charset="0"/>
              </a:rPr>
              <a:t>IC</a:t>
            </a:r>
            <a:r>
              <a:rPr lang="en-GB" sz="2200" baseline="-25000" dirty="0" smtClean="0">
                <a:latin typeface="Arial" pitchFamily="34" charset="0"/>
                <a:cs typeface="Arial" pitchFamily="34" charset="0"/>
              </a:rPr>
              <a:t>50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activities between 1.5 µM and 78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 µM </a:t>
            </a:r>
          </a:p>
          <a:p>
            <a:r>
              <a:rPr lang="en-GB" sz="2400" dirty="0" smtClean="0">
                <a:latin typeface="Arial" pitchFamily="34" charset="0"/>
                <a:cs typeface="Arial" pitchFamily="34" charset="0"/>
              </a:rPr>
              <a:t>8 molecules with best consensus INDDEx and docking scores purchased and tested.</a:t>
            </a:r>
          </a:p>
          <a:p>
            <a:pPr lvl="1"/>
            <a:r>
              <a:rPr lang="en-GB" sz="2200" dirty="0" smtClean="0">
                <a:latin typeface="Arial" pitchFamily="34" charset="0"/>
                <a:cs typeface="Arial" pitchFamily="34" charset="0"/>
              </a:rPr>
              <a:t>All molecules were structurally distinct from training molecules.</a:t>
            </a:r>
          </a:p>
          <a:p>
            <a:r>
              <a:rPr lang="en-GB" sz="2400" dirty="0" smtClean="0">
                <a:latin typeface="Arial" pitchFamily="34" charset="0"/>
                <a:cs typeface="Arial" pitchFamily="34" charset="0"/>
              </a:rPr>
              <a:t>Two molecules had activity. One had IC</a:t>
            </a:r>
            <a:r>
              <a:rPr lang="en-GB" sz="2400" baseline="-25000" dirty="0" smtClean="0">
                <a:latin typeface="Arial" pitchFamily="34" charset="0"/>
                <a:cs typeface="Arial" pitchFamily="34" charset="0"/>
              </a:rPr>
              <a:t>50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 of 3.4 </a:t>
            </a:r>
            <a:r>
              <a:rPr lang="el-GR" sz="2400" dirty="0" smtClean="0">
                <a:latin typeface="Arial" pitchFamily="34" charset="0"/>
                <a:cs typeface="Arial" pitchFamily="34" charset="0"/>
              </a:rPr>
              <a:t>μ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M. Better than all but one of the training data molecules.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INDDEx</a:t>
            </a:r>
            <a:r>
              <a:rPr lang="en-US" dirty="0" smtClean="0"/>
              <a:t> has been shown to be a powerful screening method whose strength lies in learning topological descriptors of multiple active compounds.</a:t>
            </a:r>
          </a:p>
          <a:p>
            <a:r>
              <a:rPr lang="en-US" dirty="0" err="1" smtClean="0"/>
              <a:t>INDDEx</a:t>
            </a:r>
            <a:r>
              <a:rPr lang="en-US" dirty="0" smtClean="0"/>
              <a:t> can achieve a good rate of scaffold hopping even when there are low numbers of active compounds to learn from.</a:t>
            </a:r>
            <a:endParaRPr lang="en-GB" dirty="0" smtClean="0"/>
          </a:p>
          <a:p>
            <a:r>
              <a:rPr lang="en-GB" dirty="0" smtClean="0">
                <a:latin typeface="+mj-lt"/>
              </a:rPr>
              <a:t>Potential new drug leads found for SIRT2 protein. </a:t>
            </a:r>
            <a:r>
              <a:rPr lang="en-GB" dirty="0" smtClean="0"/>
              <a:t>Testing is continuing.</a:t>
            </a:r>
            <a:endParaRPr lang="en-GB" dirty="0" smtClean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Stock_000012221240Small.jpg"/>
          <p:cNvPicPr>
            <a:picLocks noChangeAspect="1"/>
          </p:cNvPicPr>
          <p:nvPr/>
        </p:nvPicPr>
        <p:blipFill>
          <a:blip r:embed="rId2" cstate="print"/>
          <a:srcRect l="20075" t="25850" r="25588" b="17451"/>
          <a:stretch>
            <a:fillRect/>
          </a:stretch>
        </p:blipFill>
        <p:spPr>
          <a:xfrm>
            <a:off x="-7885384" y="-8340405"/>
            <a:ext cx="21314368" cy="166808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7824" y="2852936"/>
            <a:ext cx="2448272" cy="2448272"/>
          </a:xfrm>
          <a:prstGeom prst="rect">
            <a:avLst/>
          </a:prstGeom>
        </p:spPr>
      </p:pic>
      <p:pic>
        <p:nvPicPr>
          <p:cNvPr id="14" name="Picture 13" descr="ist2_12698137-molecules cop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3573016"/>
            <a:ext cx="816951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6095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211960" y="1916832"/>
            <a:ext cx="446449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600" indent="-457200"/>
            <a:r>
              <a:rPr lang="en-GB" sz="3100" b="1" dirty="0" smtClean="0">
                <a:solidFill>
                  <a:srgbClr val="1B7D87"/>
                </a:solidFill>
                <a:latin typeface="+mj-lt"/>
              </a:rPr>
              <a:t>Imagery</a:t>
            </a:r>
            <a:r>
              <a:rPr lang="en-GB" sz="2800" b="1" dirty="0" smtClean="0">
                <a:solidFill>
                  <a:srgbClr val="1B7D87"/>
                </a:solidFill>
                <a:latin typeface="+mj-lt"/>
              </a:rPr>
              <a:t/>
            </a:r>
            <a:br>
              <a:rPr lang="en-GB" sz="2800" b="1" dirty="0" smtClean="0">
                <a:solidFill>
                  <a:srgbClr val="1B7D87"/>
                </a:solidFill>
                <a:latin typeface="+mj-lt"/>
              </a:rPr>
            </a:br>
            <a:r>
              <a:rPr lang="en-GB" sz="2800" dirty="0" smtClean="0">
                <a:latin typeface="+mj-lt"/>
              </a:rPr>
              <a:t>Wikimedia Commons</a:t>
            </a:r>
            <a:br>
              <a:rPr lang="en-GB" sz="2800" dirty="0" smtClean="0">
                <a:latin typeface="+mj-lt"/>
              </a:rPr>
            </a:br>
            <a:r>
              <a:rPr lang="en-GB" sz="2800" dirty="0" err="1" smtClean="0">
                <a:latin typeface="+mj-lt"/>
              </a:rPr>
              <a:t>iStockPhoto</a:t>
            </a:r>
            <a:r>
              <a:rPr lang="en-GB" sz="2800" dirty="0" smtClean="0">
                <a:latin typeface="+mj-lt"/>
              </a:rPr>
              <a:t>®</a:t>
            </a:r>
          </a:p>
          <a:p>
            <a:pPr marL="273600" lvl="1" indent="-457200"/>
            <a:r>
              <a:rPr lang="en-GB" sz="3100" b="1" dirty="0" smtClean="0">
                <a:solidFill>
                  <a:srgbClr val="1B7D87"/>
                </a:solidFill>
                <a:latin typeface="+mj-lt"/>
              </a:rPr>
              <a:t>Funding</a:t>
            </a:r>
            <a:r>
              <a:rPr lang="en-GB" sz="2800" b="1" dirty="0" smtClean="0">
                <a:solidFill>
                  <a:srgbClr val="1B7D87"/>
                </a:solidFill>
                <a:latin typeface="+mj-lt"/>
              </a:rPr>
              <a:t/>
            </a:r>
            <a:br>
              <a:rPr lang="en-GB" sz="2800" b="1" dirty="0" smtClean="0">
                <a:solidFill>
                  <a:srgbClr val="1B7D87"/>
                </a:solidFill>
                <a:latin typeface="+mj-lt"/>
              </a:rPr>
            </a:br>
            <a:r>
              <a:rPr lang="en-GB" sz="2800" dirty="0" smtClean="0">
                <a:latin typeface="+mj-lt"/>
              </a:rPr>
              <a:t>BBSRC</a:t>
            </a:r>
            <a:br>
              <a:rPr lang="en-GB" sz="2800" dirty="0" smtClean="0">
                <a:latin typeface="+mj-lt"/>
              </a:rPr>
            </a:br>
            <a:r>
              <a:rPr lang="en-GB" sz="2800" dirty="0" smtClean="0">
                <a:latin typeface="+mj-lt"/>
              </a:rPr>
              <a:t>Equinox Pharma</a:t>
            </a:r>
          </a:p>
          <a:p>
            <a:pPr marL="273600" lvl="1" indent="-457200"/>
            <a:endParaRPr lang="en-GB" sz="2800" dirty="0" smtClean="0">
              <a:latin typeface="+mj-lt"/>
            </a:endParaRPr>
          </a:p>
          <a:p>
            <a:pPr marL="273600" lvl="1" indent="-457200"/>
            <a:r>
              <a:rPr lang="en-GB" sz="2800" b="1" dirty="0" smtClean="0">
                <a:solidFill>
                  <a:srgbClr val="FF0000"/>
                </a:solidFill>
                <a:latin typeface="+mj-lt"/>
              </a:rPr>
              <a:t>All of you for listening.</a:t>
            </a:r>
          </a:p>
          <a:p>
            <a:pPr marL="273600" lvl="1" indent="-457200"/>
            <a:endParaRPr lang="en-GB" sz="2600" dirty="0" smtClean="0">
              <a:latin typeface="+mj-lt"/>
            </a:endParaRPr>
          </a:p>
        </p:txBody>
      </p:sp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3480738"/>
            <a:ext cx="2160240" cy="787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/>
          <a:lstStyle/>
          <a:p>
            <a:r>
              <a:rPr lang="en-GB" dirty="0" smtClean="0"/>
              <a:t>Acknowledgments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3610744" cy="4389120"/>
          </a:xfrm>
        </p:spPr>
        <p:txBody>
          <a:bodyPr>
            <a:normAutofit lnSpcReduction="10000"/>
          </a:bodyPr>
          <a:lstStyle/>
          <a:p>
            <a:pPr marL="0" lvl="1" indent="0">
              <a:buNone/>
            </a:pPr>
            <a:r>
              <a:rPr lang="en-GB" sz="2800" dirty="0" smtClean="0">
                <a:latin typeface="+mj-lt"/>
              </a:rPr>
              <a:t>Mike Sternberg</a:t>
            </a:r>
            <a:br>
              <a:rPr lang="en-GB" sz="2800" dirty="0" smtClean="0">
                <a:latin typeface="+mj-lt"/>
              </a:rPr>
            </a:br>
            <a:r>
              <a:rPr lang="en-GB" sz="2800" dirty="0" smtClean="0">
                <a:latin typeface="+mj-lt"/>
              </a:rPr>
              <a:t>Stephen </a:t>
            </a:r>
            <a:r>
              <a:rPr lang="en-GB" sz="2800" dirty="0" err="1" smtClean="0">
                <a:latin typeface="+mj-lt"/>
              </a:rPr>
              <a:t>Muggleton</a:t>
            </a:r>
            <a:r>
              <a:rPr lang="en-GB" sz="2800" dirty="0" smtClean="0">
                <a:latin typeface="+mj-lt"/>
              </a:rPr>
              <a:t/>
            </a:r>
            <a:br>
              <a:rPr lang="en-GB" sz="2800" dirty="0" smtClean="0">
                <a:latin typeface="+mj-lt"/>
              </a:rPr>
            </a:br>
            <a:r>
              <a:rPr lang="en-GB" sz="2800" dirty="0" smtClean="0">
                <a:latin typeface="+mj-lt"/>
              </a:rPr>
              <a:t>Ata </a:t>
            </a:r>
            <a:r>
              <a:rPr lang="en-GB" sz="2800" dirty="0" err="1" smtClean="0">
                <a:latin typeface="+mj-lt"/>
              </a:rPr>
              <a:t>Amini</a:t>
            </a:r>
            <a:endParaRPr lang="en-GB" sz="2800" dirty="0" smtClean="0">
              <a:latin typeface="+mj-lt"/>
            </a:endParaRPr>
          </a:p>
          <a:p>
            <a:pPr marL="0" lvl="1" indent="0">
              <a:buNone/>
            </a:pPr>
            <a:r>
              <a:rPr lang="en-GB" sz="2800" dirty="0" err="1" smtClean="0"/>
              <a:t>Suhail</a:t>
            </a:r>
            <a:r>
              <a:rPr lang="en-GB" sz="2800" dirty="0" smtClean="0"/>
              <a:t> Islam</a:t>
            </a:r>
            <a:endParaRPr lang="en-GB" sz="2800" dirty="0" smtClean="0">
              <a:latin typeface="+mj-lt"/>
            </a:endParaRPr>
          </a:p>
          <a:p>
            <a:pPr indent="-457200">
              <a:buNone/>
            </a:pPr>
            <a:r>
              <a:rPr lang="en-GB" sz="3100" b="1" dirty="0" smtClean="0">
                <a:solidFill>
                  <a:srgbClr val="1B7D87"/>
                </a:solidFill>
                <a:latin typeface="+mj-lt"/>
              </a:rPr>
              <a:t>SIRT2 drug design</a:t>
            </a:r>
            <a:r>
              <a:rPr lang="en-GB" sz="2900" b="1" dirty="0" smtClean="0">
                <a:solidFill>
                  <a:srgbClr val="1B7D87"/>
                </a:solidFill>
                <a:latin typeface="+mj-lt"/>
              </a:rPr>
              <a:t/>
            </a:r>
            <a:br>
              <a:rPr lang="en-GB" sz="2900" b="1" dirty="0" smtClean="0">
                <a:solidFill>
                  <a:srgbClr val="1B7D87"/>
                </a:solidFill>
                <a:latin typeface="+mj-lt"/>
              </a:rPr>
            </a:br>
            <a:r>
              <a:rPr lang="en-GB" sz="2800" dirty="0" smtClean="0">
                <a:latin typeface="+mj-lt"/>
              </a:rPr>
              <a:t>Paolo Di </a:t>
            </a:r>
            <a:r>
              <a:rPr lang="en-GB" sz="2800" dirty="0" err="1" smtClean="0">
                <a:latin typeface="+mj-lt"/>
              </a:rPr>
              <a:t>Fruscia</a:t>
            </a:r>
            <a:r>
              <a:rPr lang="en-GB" sz="2800" dirty="0" smtClean="0">
                <a:latin typeface="+mj-lt"/>
              </a:rPr>
              <a:t/>
            </a:r>
            <a:br>
              <a:rPr lang="en-GB" sz="2800" dirty="0" smtClean="0">
                <a:latin typeface="+mj-lt"/>
              </a:rPr>
            </a:br>
            <a:r>
              <a:rPr lang="en-GB" sz="2800" dirty="0" smtClean="0">
                <a:latin typeface="+mj-lt"/>
              </a:rPr>
              <a:t>Matt </a:t>
            </a:r>
            <a:r>
              <a:rPr lang="en-GB" sz="2800" dirty="0" err="1" smtClean="0">
                <a:latin typeface="+mj-lt"/>
              </a:rPr>
              <a:t>Fuchter</a:t>
            </a:r>
            <a:r>
              <a:rPr lang="en-GB" sz="2800" dirty="0" smtClean="0">
                <a:latin typeface="+mj-lt"/>
              </a:rPr>
              <a:t/>
            </a:r>
            <a:br>
              <a:rPr lang="en-GB" sz="2800" dirty="0" smtClean="0">
                <a:latin typeface="+mj-lt"/>
              </a:rPr>
            </a:br>
            <a:r>
              <a:rPr lang="en-GB" sz="2800" dirty="0" smtClean="0">
                <a:latin typeface="+mj-lt"/>
              </a:rPr>
              <a:t>Eric Lam</a:t>
            </a:r>
            <a:endParaRPr lang="en-GB" sz="2800" dirty="0" smtClean="0"/>
          </a:p>
          <a:p>
            <a:pPr indent="-457200">
              <a:buNone/>
            </a:pPr>
            <a:r>
              <a:rPr lang="en-GB" sz="3100" b="1" dirty="0" smtClean="0">
                <a:solidFill>
                  <a:srgbClr val="1B7D87"/>
                </a:solidFill>
              </a:rPr>
              <a:t>Chemistry Development Kit</a:t>
            </a: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2930067"/>
            <a:ext cx="1517154" cy="461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446px-Commons-logo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7225" y="2132856"/>
            <a:ext cx="569231" cy="764505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4138945"/>
            <a:ext cx="1333078" cy="658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7" y="5661248"/>
            <a:ext cx="159465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8687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7"/>
          <p:cNvSpPr/>
          <p:nvPr/>
        </p:nvSpPr>
        <p:spPr>
          <a:xfrm>
            <a:off x="-72008" y="-387424"/>
            <a:ext cx="9324528" cy="8388932"/>
          </a:xfrm>
          <a:prstGeom prst="hexagon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w="76200">
            <a:noFill/>
          </a:ln>
          <a:effectLst>
            <a:glow rad="139700">
              <a:schemeClr val="bg1">
                <a:lumMod val="65000"/>
                <a:alpha val="40000"/>
              </a:schemeClr>
            </a:glow>
          </a:effectLst>
          <a:scene3d>
            <a:camera prst="perspectiveRelaxed" fov="3000000">
              <a:rot lat="7200000" lon="0" rev="0"/>
            </a:camera>
            <a:lightRig rig="threePt" dir="t">
              <a:rot lat="0" lon="0" rev="4800000"/>
            </a:lightRig>
          </a:scene3d>
          <a:sp3d extrusionH="298450" prstMaterial="clear">
            <a:bevelT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629816"/>
            <a:ext cx="8229600" cy="1143000"/>
          </a:xfrm>
        </p:spPr>
        <p:txBody>
          <a:bodyPr/>
          <a:lstStyle/>
          <a:p>
            <a:r>
              <a:rPr lang="en-GB" dirty="0" smtClean="0"/>
              <a:t>Questions?</a:t>
            </a:r>
            <a:endParaRPr lang="en-GB" dirty="0"/>
          </a:p>
        </p:txBody>
      </p:sp>
      <p:sp>
        <p:nvSpPr>
          <p:cNvPr id="6" name="Oval 5"/>
          <p:cNvSpPr/>
          <p:nvPr/>
        </p:nvSpPr>
        <p:spPr>
          <a:xfrm>
            <a:off x="2915816" y="1700808"/>
            <a:ext cx="3312368" cy="3312368"/>
          </a:xfrm>
          <a:prstGeom prst="ellipse">
            <a:avLst/>
          </a:prstGeom>
          <a:blipFill dpi="0" rotWithShape="1">
            <a:blip r:embed="rId2" cstate="print"/>
            <a:srcRect/>
            <a:stretch>
              <a:fillRect l="-9500" t="-9500" r="-9500" b="-9500"/>
            </a:stretch>
          </a:blipFill>
          <a:ln w="28575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perspectiveHeroicExtremeLeftFacing">
              <a:rot lat="1200000" lon="1800000" rev="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Stock_000012221240Sma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928" y="4077072"/>
            <a:ext cx="864096" cy="864096"/>
          </a:xfrm>
          <a:prstGeom prst="rect">
            <a:avLst/>
          </a:prstGeom>
        </p:spPr>
      </p:pic>
      <p:pic>
        <p:nvPicPr>
          <p:cNvPr id="14" name="Picture 13" descr="ist2_12698137-molecules cop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22182" y="4357431"/>
            <a:ext cx="216024" cy="20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6095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246781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2800" b="1" dirty="0" smtClean="0">
                <a:cs typeface="Arial" pitchFamily="34" charset="0"/>
              </a:rPr>
              <a:t>I</a:t>
            </a:r>
            <a:r>
              <a:rPr lang="en-GB" sz="2800" dirty="0" smtClean="0">
                <a:cs typeface="Arial" pitchFamily="34" charset="0"/>
              </a:rPr>
              <a:t>nvestigational </a:t>
            </a:r>
            <a:r>
              <a:rPr lang="en-GB" sz="2800" b="1" dirty="0" smtClean="0">
                <a:cs typeface="Arial" pitchFamily="34" charset="0"/>
              </a:rPr>
              <a:t>N</a:t>
            </a:r>
            <a:r>
              <a:rPr lang="en-GB" sz="2800" dirty="0" smtClean="0">
                <a:cs typeface="Arial" pitchFamily="34" charset="0"/>
              </a:rPr>
              <a:t>ovel </a:t>
            </a:r>
            <a:r>
              <a:rPr lang="en-GB" sz="2800" b="1" dirty="0" smtClean="0">
                <a:cs typeface="Arial" pitchFamily="34" charset="0"/>
              </a:rPr>
              <a:t>D</a:t>
            </a:r>
            <a:r>
              <a:rPr lang="en-GB" sz="2800" dirty="0" smtClean="0">
                <a:cs typeface="Arial" pitchFamily="34" charset="0"/>
              </a:rPr>
              <a:t>rug </a:t>
            </a:r>
            <a:r>
              <a:rPr lang="en-GB" sz="2800" b="1" dirty="0" smtClean="0">
                <a:cs typeface="Arial" pitchFamily="34" charset="0"/>
              </a:rPr>
              <a:t>D</a:t>
            </a:r>
            <a:r>
              <a:rPr lang="en-GB" sz="2800" dirty="0" smtClean="0">
                <a:cs typeface="Arial" pitchFamily="34" charset="0"/>
              </a:rPr>
              <a:t>iscovery by </a:t>
            </a:r>
            <a:r>
              <a:rPr lang="en-GB" sz="2800" b="1" dirty="0" smtClean="0">
                <a:cs typeface="Arial" pitchFamily="34" charset="0"/>
              </a:rPr>
              <a:t>Ex</a:t>
            </a:r>
            <a:r>
              <a:rPr lang="en-GB" sz="2800" dirty="0" smtClean="0">
                <a:cs typeface="Arial" pitchFamily="34" charset="0"/>
              </a:rPr>
              <a:t>ample.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A proprietary technology developed by Equinox Pharma that uses a system developed from Inductive Logic Programming for drug discovery.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This approach generates human-comprehensible weighted rules which describe what makes the molecules active.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/>
              <a:t>In a blind test, INDDEx™ had a hit rate of 30%, predicting around 30 active molecules, each capable of being the start of a new drug series.</a:t>
            </a:r>
            <a:endParaRPr lang="en-GB" sz="2800" dirty="0" smtClean="0">
              <a:cs typeface="Arial" pitchFamily="34" charset="0"/>
            </a:endParaRPr>
          </a:p>
          <a:p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11560" y="557808"/>
            <a:ext cx="4248472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INDDEx™</a:t>
            </a:r>
            <a:r>
              <a:rPr lang="en-GB" sz="5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13028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inddex visualisation SMALL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15816" y="91015"/>
            <a:ext cx="2952328" cy="6938385"/>
          </a:xfrm>
        </p:spPr>
      </p:pic>
      <p:sp>
        <p:nvSpPr>
          <p:cNvPr id="4" name="Rounded Rectangle 3"/>
          <p:cNvSpPr/>
          <p:nvPr/>
        </p:nvSpPr>
        <p:spPr bwMode="auto">
          <a:xfrm>
            <a:off x="4716016" y="1196752"/>
            <a:ext cx="2232248" cy="792088"/>
          </a:xfrm>
          <a:prstGeom prst="roundRect">
            <a:avLst/>
          </a:prstGeom>
          <a:solidFill>
            <a:srgbClr val="4BD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63500" dist="63500" dir="2700000" algn="t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prstMaterial="dkEdge">
            <a:bevelT/>
            <a:bevelB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1400" dirty="0" smtClean="0">
                <a:solidFill>
                  <a:srgbClr val="000074"/>
                </a:solidFill>
                <a:latin typeface="+mj-lt"/>
                <a:cs typeface="Arial" pitchFamily="34" charset="0"/>
              </a:rPr>
              <a:t>Fragmentation of molecules into chemically relevant substructure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2267744" y="3202373"/>
            <a:ext cx="1808907" cy="935368"/>
          </a:xfrm>
          <a:prstGeom prst="roundRect">
            <a:avLst/>
          </a:prstGeom>
          <a:solidFill>
            <a:srgbClr val="4BD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63500" dist="63500" dir="2700000" algn="t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prstMaterial="dkEdge">
            <a:bevelT/>
            <a:bevelB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1400" dirty="0" smtClean="0">
                <a:solidFill>
                  <a:srgbClr val="000074"/>
                </a:solidFill>
                <a:latin typeface="+mj-lt"/>
                <a:cs typeface="Arial" pitchFamily="34" charset="0"/>
              </a:rPr>
              <a:t>Inductive Logic Programming generates QSAR rules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5159145" y="5013176"/>
            <a:ext cx="1656184" cy="792088"/>
          </a:xfrm>
          <a:prstGeom prst="roundRect">
            <a:avLst/>
          </a:prstGeom>
          <a:solidFill>
            <a:srgbClr val="4BD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63500" dist="63500" dir="2700000" algn="t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prstMaterial="dkEdge">
            <a:bevelT/>
            <a:bevelB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1400" dirty="0" smtClean="0">
                <a:solidFill>
                  <a:srgbClr val="000074"/>
                </a:solidFill>
                <a:latin typeface="+mj-lt"/>
                <a:cs typeface="Arial" pitchFamily="34" charset="0"/>
              </a:rPr>
              <a:t>Screens model against molecular database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4881713" y="6093296"/>
            <a:ext cx="1202455" cy="432048"/>
          </a:xfrm>
          <a:prstGeom prst="roundRect">
            <a:avLst/>
          </a:prstGeom>
          <a:solidFill>
            <a:srgbClr val="4BD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63500" dist="63500" dir="2700000" algn="t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prstMaterial="dkEdge">
            <a:bevelT/>
            <a:bevelB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1400" dirty="0" smtClean="0">
                <a:solidFill>
                  <a:srgbClr val="000074"/>
                </a:solidFill>
                <a:latin typeface="+mj-lt"/>
                <a:cs typeface="Arial" pitchFamily="34" charset="0"/>
              </a:rPr>
              <a:t>Novel hits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4788024" y="299386"/>
            <a:ext cx="1277111" cy="537326"/>
          </a:xfrm>
          <a:prstGeom prst="roundRect">
            <a:avLst/>
          </a:prstGeom>
          <a:solidFill>
            <a:srgbClr val="4BD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63500" dist="63500" dir="2700000" algn="t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prstMaterial="dkEdge">
            <a:bevelT/>
            <a:bevelB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1400" dirty="0" smtClean="0">
                <a:solidFill>
                  <a:srgbClr val="000074"/>
                </a:solidFill>
                <a:latin typeface="+mj-lt"/>
                <a:ea typeface="ＭＳ Ｐゴシック" pitchFamily="46" charset="-128"/>
                <a:cs typeface="Arial" pitchFamily="34" charset="0"/>
              </a:rPr>
              <a:t>Observed activity</a:t>
            </a:r>
          </a:p>
        </p:txBody>
      </p:sp>
    </p:spTree>
    <p:extLst>
      <p:ext uri="{BB962C8B-B14F-4D97-AF65-F5344CB8AC3E}">
        <p14:creationId xmlns:p14="http://schemas.microsoft.com/office/powerpoint/2010/main" xmlns="" val="9211418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2771" y="-2700"/>
            <a:ext cx="3396719" cy="6844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211418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11736 0.76783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" y="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4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5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6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7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8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37356</TotalTime>
  <Words>725</Words>
  <Application>Microsoft Office PowerPoint</Application>
  <PresentationFormat>On-screen Show (4:3)</PresentationFormat>
  <Paragraphs>176</Paragraphs>
  <Slides>41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Flow</vt:lpstr>
      <vt:lpstr>1_Flow</vt:lpstr>
      <vt:lpstr>2_Flow</vt:lpstr>
      <vt:lpstr>Slide 1</vt:lpstr>
      <vt:lpstr>Integrating logic-based machine learning and virtual screening to discover new drugs.</vt:lpstr>
      <vt:lpstr>Slide 3</vt:lpstr>
      <vt:lpstr>Slide 4</vt:lpstr>
      <vt:lpstr>Slide 5</vt:lpstr>
      <vt:lpstr>Slide 6</vt:lpstr>
      <vt:lpstr>INDDEx™ </vt:lpstr>
      <vt:lpstr>Slide 8</vt:lpstr>
      <vt:lpstr>Slide 9</vt:lpstr>
      <vt:lpstr>Slide 10</vt:lpstr>
      <vt:lpstr>Dataset</vt:lpstr>
      <vt:lpstr>Slide 12</vt:lpstr>
      <vt:lpstr>Slide 13</vt:lpstr>
      <vt:lpstr>Slide 14</vt:lpstr>
      <vt:lpstr>Fragmentation</vt:lpstr>
      <vt:lpstr>Slide 16</vt:lpstr>
      <vt:lpstr>Slide 17</vt:lpstr>
      <vt:lpstr>Slide 18</vt:lpstr>
      <vt:lpstr>Deriving logical rules</vt:lpstr>
      <vt:lpstr>Example ILP rules</vt:lpstr>
      <vt:lpstr>Deriving and quantifying the rules</vt:lpstr>
      <vt:lpstr>Slide 22</vt:lpstr>
      <vt:lpstr>Slide 23</vt:lpstr>
      <vt:lpstr>Slide 24</vt:lpstr>
      <vt:lpstr>Screening</vt:lpstr>
      <vt:lpstr>Testing</vt:lpstr>
      <vt:lpstr>Testing methodology</vt:lpstr>
      <vt:lpstr>Enrichment curves</vt:lpstr>
      <vt:lpstr>Enrichment Factors</vt:lpstr>
      <vt:lpstr>Performance, similarity, and target set size</vt:lpstr>
      <vt:lpstr>Similarity versus performance</vt:lpstr>
      <vt:lpstr>Testing scaffold hopping</vt:lpstr>
      <vt:lpstr>Testing scaffold hopping</vt:lpstr>
      <vt:lpstr>Rule examples for PDGFrb</vt:lpstr>
      <vt:lpstr>Case study: SIRT2 inhibition</vt:lpstr>
      <vt:lpstr>Molecules found by in vitro tests to have some low activity against SIRT2</vt:lpstr>
      <vt:lpstr>Slide 37</vt:lpstr>
      <vt:lpstr>SIRT2 results</vt:lpstr>
      <vt:lpstr>Summary</vt:lpstr>
      <vt:lpstr>Acknowledgments</vt:lpstr>
      <vt:lpstr>Questions?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Reynolds</dc:creator>
  <cp:lastModifiedBy>chris</cp:lastModifiedBy>
  <cp:revision>848</cp:revision>
  <dcterms:created xsi:type="dcterms:W3CDTF">2011-03-18T04:14:23Z</dcterms:created>
  <dcterms:modified xsi:type="dcterms:W3CDTF">2011-11-08T14:04:06Z</dcterms:modified>
</cp:coreProperties>
</file>