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72"/>
  </p:notesMasterIdLst>
  <p:sldIdLst>
    <p:sldId id="335" r:id="rId3"/>
    <p:sldId id="265" r:id="rId4"/>
    <p:sldId id="261" r:id="rId5"/>
    <p:sldId id="311" r:id="rId6"/>
    <p:sldId id="258" r:id="rId7"/>
    <p:sldId id="257" r:id="rId8"/>
    <p:sldId id="361" r:id="rId9"/>
    <p:sldId id="420" r:id="rId10"/>
    <p:sldId id="365" r:id="rId11"/>
    <p:sldId id="364" r:id="rId12"/>
    <p:sldId id="354" r:id="rId13"/>
    <p:sldId id="422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431" r:id="rId22"/>
    <p:sldId id="341" r:id="rId23"/>
    <p:sldId id="423" r:id="rId24"/>
    <p:sldId id="377" r:id="rId25"/>
    <p:sldId id="378" r:id="rId26"/>
    <p:sldId id="379" r:id="rId27"/>
    <p:sldId id="381" r:id="rId28"/>
    <p:sldId id="382" r:id="rId29"/>
    <p:sldId id="425" r:id="rId30"/>
    <p:sldId id="387" r:id="rId31"/>
    <p:sldId id="384" r:id="rId32"/>
    <p:sldId id="386" r:id="rId33"/>
    <p:sldId id="388" r:id="rId34"/>
    <p:sldId id="424" r:id="rId35"/>
    <p:sldId id="390" r:id="rId36"/>
    <p:sldId id="391" r:id="rId37"/>
    <p:sldId id="426" r:id="rId38"/>
    <p:sldId id="396" r:id="rId39"/>
    <p:sldId id="397" r:id="rId40"/>
    <p:sldId id="393" r:id="rId41"/>
    <p:sldId id="428" r:id="rId42"/>
    <p:sldId id="395" r:id="rId43"/>
    <p:sldId id="398" r:id="rId44"/>
    <p:sldId id="399" r:id="rId45"/>
    <p:sldId id="400" r:id="rId46"/>
    <p:sldId id="429" r:id="rId47"/>
    <p:sldId id="430" r:id="rId48"/>
    <p:sldId id="402" r:id="rId49"/>
    <p:sldId id="403" r:id="rId50"/>
    <p:sldId id="404" r:id="rId51"/>
    <p:sldId id="401" r:id="rId52"/>
    <p:sldId id="405" r:id="rId53"/>
    <p:sldId id="406" r:id="rId54"/>
    <p:sldId id="407" r:id="rId55"/>
    <p:sldId id="408" r:id="rId56"/>
    <p:sldId id="409" r:id="rId57"/>
    <p:sldId id="434" r:id="rId58"/>
    <p:sldId id="325" r:id="rId59"/>
    <p:sldId id="277" r:id="rId60"/>
    <p:sldId id="326" r:id="rId61"/>
    <p:sldId id="351" r:id="rId62"/>
    <p:sldId id="433" r:id="rId63"/>
    <p:sldId id="432" r:id="rId64"/>
    <p:sldId id="427" r:id="rId65"/>
    <p:sldId id="411" r:id="rId66"/>
    <p:sldId id="267" r:id="rId67"/>
    <p:sldId id="413" r:id="rId68"/>
    <p:sldId id="344" r:id="rId69"/>
    <p:sldId id="340" r:id="rId70"/>
    <p:sldId id="374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  <a:srgbClr val="E4F9FF"/>
    <a:srgbClr val="BBEFFF"/>
    <a:srgbClr val="9EEAFF"/>
    <a:srgbClr val="960000"/>
    <a:srgbClr val="007DDA"/>
    <a:srgbClr val="CC0000"/>
    <a:srgbClr val="143566"/>
    <a:srgbClr val="00FA00"/>
    <a:srgbClr val="FE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05" autoAdjust="0"/>
    <p:restoredTop sz="90000" autoAdjust="0"/>
  </p:normalViewPr>
  <p:slideViewPr>
    <p:cSldViewPr>
      <p:cViewPr>
        <p:scale>
          <a:sx n="100" d="100"/>
          <a:sy n="100" d="100"/>
        </p:scale>
        <p:origin x="120" y="-114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80206-8375-49E4-AB53-95C8F040AB9D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73FE6-4CBC-4B5F-ABBA-F44EC4A129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217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73FE6-4CBC-4B5F-ABBA-F44EC4A12990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4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73FE6-4CBC-4B5F-ABBA-F44EC4A12990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134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73FE6-4CBC-4B5F-ABBA-F44EC4A12990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73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BA49F-E1EA-4A5C-981F-A089400C378E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813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BA49F-E1EA-4A5C-981F-A089400C378E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664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73FE6-4CBC-4B5F-ABBA-F44EC4A12990}" type="slidenum">
              <a:rPr lang="en-GB" smtClean="0"/>
              <a:pPr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7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FF1B8C-49EB-424F-A4E8-FAFF831DA585}" type="datetimeFigureOut">
              <a:rPr lang="en-GB" smtClean="0"/>
              <a:pPr/>
              <a:t>17/07/2015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.png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43566"/>
            </a:gs>
            <a:gs pos="25000">
              <a:schemeClr val="tx2">
                <a:lumMod val="25000"/>
              </a:schemeClr>
            </a:gs>
            <a:gs pos="75000">
              <a:srgbClr val="00BAE6"/>
            </a:gs>
            <a:gs pos="100000">
              <a:srgbClr val="005CB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exagon 20"/>
          <p:cNvSpPr/>
          <p:nvPr/>
        </p:nvSpPr>
        <p:spPr>
          <a:xfrm>
            <a:off x="-72008" y="-387424"/>
            <a:ext cx="9324528" cy="8388932"/>
          </a:xfrm>
          <a:prstGeom prst="hexagon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762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  <a:scene3d>
            <a:camera prst="perspectiveRelaxed" fov="3000000">
              <a:rot lat="7200000" lon="0" rev="0"/>
            </a:camera>
            <a:lightRig rig="threePt" dir="t">
              <a:rot lat="0" lon="0" rev="4800000"/>
            </a:lightRig>
          </a:scene3d>
          <a:sp3d extrusionH="298450" prstMaterial="clear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0" y="3284984"/>
            <a:ext cx="9144000" cy="2952328"/>
          </a:xfrm>
        </p:spPr>
        <p:txBody>
          <a:bodyPr>
            <a:noAutofit/>
          </a:bodyPr>
          <a:lstStyle/>
          <a:p>
            <a:pPr algn="ctr"/>
            <a:r>
              <a:rPr lang="en-GB" sz="3600" b="1" u="sng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Christopher Reynolds</a:t>
            </a:r>
            <a:r>
              <a:rPr lang="en-GB" sz="36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,</a:t>
            </a:r>
            <a:br>
              <a:rPr lang="en-GB" sz="36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GB" sz="36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Stephen Muggleton and </a:t>
            </a:r>
            <a:r>
              <a:rPr lang="en-GB" sz="3600" b="1" dirty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Michael Sternberg</a:t>
            </a:r>
          </a:p>
          <a:p>
            <a:pPr algn="ctr"/>
            <a:endParaRPr lang="en-GB" b="1" i="1" dirty="0" smtClean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n-GB" b="1" i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Bioinformatics and Computing Departments</a:t>
            </a:r>
          </a:p>
          <a:p>
            <a:pPr algn="ctr"/>
            <a:r>
              <a:rPr lang="en-GB" b="1" i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Imperial College London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851920" y="404664"/>
            <a:ext cx="3816424" cy="2160240"/>
            <a:chOff x="5004048" y="44624"/>
            <a:chExt cx="3816424" cy="216024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5" name="Round Diagonal Corner Rectangle 14"/>
            <p:cNvSpPr/>
            <p:nvPr/>
          </p:nvSpPr>
          <p:spPr bwMode="auto">
            <a:xfrm>
              <a:off x="5004048" y="44624"/>
              <a:ext cx="3816424" cy="2160240"/>
            </a:xfrm>
            <a:prstGeom prst="round2DiagRect">
              <a:avLst/>
            </a:prstGeom>
            <a:solidFill>
              <a:schemeClr val="tx1"/>
            </a:solidFill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Picture 6" descr="IMP_ML_C_PS"/>
            <p:cNvPicPr>
              <a:picLocks noChangeAspect="1" noChangeArrowheads="1"/>
            </p:cNvPicPr>
            <p:nvPr/>
          </p:nvPicPr>
          <p:blipFill>
            <a:blip r:embed="rId3" cstate="print"/>
            <a:srcRect l="8186" t="20276" r="8641" b="22134"/>
            <a:stretch>
              <a:fillRect/>
            </a:stretch>
          </p:blipFill>
          <p:spPr bwMode="auto">
            <a:xfrm>
              <a:off x="5424820" y="201414"/>
              <a:ext cx="2963604" cy="74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 descr="http://www.bioinformatics.ic.ac.uk/files/bioinf-logo.jpg"/>
            <p:cNvPicPr>
              <a:picLocks noChangeAspect="1" noChangeArrowheads="1"/>
            </p:cNvPicPr>
            <p:nvPr/>
          </p:nvPicPr>
          <p:blipFill>
            <a:blip r:embed="rId4" cstate="print"/>
            <a:srcRect l="10421"/>
            <a:stretch>
              <a:fillRect/>
            </a:stretch>
          </p:blipFill>
          <p:spPr bwMode="auto">
            <a:xfrm>
              <a:off x="5220072" y="993502"/>
              <a:ext cx="1856937" cy="1036480"/>
            </a:xfrm>
            <a:prstGeom prst="rect">
              <a:avLst/>
            </a:prstGeom>
            <a:noFill/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74434" y="1065510"/>
              <a:ext cx="1693118" cy="83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374228"/>
            <a:ext cx="31935612" cy="68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-2.16025 0.00371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2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ris Reynolds\Dropbox\thesis\molecule discover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r="9345"/>
          <a:stretch/>
        </p:blipFill>
        <p:spPr bwMode="auto">
          <a:xfrm>
            <a:off x="0" y="0"/>
            <a:ext cx="9144000" cy="690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293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929802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Synthetic space is intractable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INDDEx – a logic-based drug-discovery </a:t>
            </a:r>
            <a:r>
              <a:rPr lang="en-GB" sz="2800" dirty="0" smtClean="0">
                <a:cs typeface="Arial" pitchFamily="34" charset="0"/>
              </a:rPr>
              <a:t>tool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Virtual reactions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size of searchable synthetic space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Filtering search space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power of the virtual reaction search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Case study of application to drug discovery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Conclusion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1560" y="557808"/>
            <a:ext cx="42484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Summary</a:t>
            </a:r>
            <a:r>
              <a:rPr lang="en-GB" sz="5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dirty="0"/>
          </a:p>
        </p:txBody>
      </p:sp>
      <p:sp>
        <p:nvSpPr>
          <p:cNvPr id="4" name="Content Placeholder 9"/>
          <p:cNvSpPr txBox="1">
            <a:spLocks/>
          </p:cNvSpPr>
          <p:nvPr/>
        </p:nvSpPr>
        <p:spPr>
          <a:xfrm>
            <a:off x="448252" y="1929802"/>
            <a:ext cx="595356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71885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6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6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6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6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6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800" b="1" dirty="0" smtClean="0">
                <a:latin typeface="+mj-lt"/>
                <a:cs typeface="Arial" pitchFamily="34" charset="0"/>
              </a:rPr>
              <a:t>I</a:t>
            </a:r>
            <a:r>
              <a:rPr lang="en-GB" sz="2800" dirty="0" smtClean="0">
                <a:latin typeface="+mj-lt"/>
                <a:cs typeface="Arial" pitchFamily="34" charset="0"/>
              </a:rPr>
              <a:t>nvestigational </a:t>
            </a:r>
            <a:r>
              <a:rPr lang="en-GB" sz="2800" b="1" dirty="0" smtClean="0">
                <a:latin typeface="+mj-lt"/>
                <a:cs typeface="Arial" pitchFamily="34" charset="0"/>
              </a:rPr>
              <a:t>N</a:t>
            </a:r>
            <a:r>
              <a:rPr lang="en-GB" sz="2800" dirty="0" smtClean="0">
                <a:latin typeface="+mj-lt"/>
                <a:cs typeface="Arial" pitchFamily="34" charset="0"/>
              </a:rPr>
              <a:t>ovel </a:t>
            </a:r>
            <a:r>
              <a:rPr lang="en-GB" sz="2800" b="1" dirty="0" smtClean="0">
                <a:latin typeface="+mj-lt"/>
                <a:cs typeface="Arial" pitchFamily="34" charset="0"/>
              </a:rPr>
              <a:t>D</a:t>
            </a:r>
            <a:r>
              <a:rPr lang="en-GB" sz="2800" dirty="0" smtClean="0">
                <a:latin typeface="+mj-lt"/>
                <a:cs typeface="Arial" pitchFamily="34" charset="0"/>
              </a:rPr>
              <a:t>rug </a:t>
            </a:r>
            <a:r>
              <a:rPr lang="en-GB" sz="2800" b="1" dirty="0" smtClean="0">
                <a:latin typeface="+mj-lt"/>
                <a:cs typeface="Arial" pitchFamily="34" charset="0"/>
              </a:rPr>
              <a:t>D</a:t>
            </a:r>
            <a:r>
              <a:rPr lang="en-GB" sz="2800" dirty="0" smtClean="0">
                <a:latin typeface="+mj-lt"/>
                <a:cs typeface="Arial" pitchFamily="34" charset="0"/>
              </a:rPr>
              <a:t>iscovery by </a:t>
            </a:r>
            <a:r>
              <a:rPr lang="en-GB" sz="2800" b="1" dirty="0" smtClean="0">
                <a:latin typeface="+mj-lt"/>
                <a:cs typeface="Arial" pitchFamily="34" charset="0"/>
              </a:rPr>
              <a:t>Ex</a:t>
            </a:r>
            <a:r>
              <a:rPr lang="en-GB" sz="2800" dirty="0" smtClean="0">
                <a:latin typeface="+mj-lt"/>
                <a:cs typeface="Arial" pitchFamily="34" charset="0"/>
              </a:rPr>
              <a:t>ample.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latin typeface="+mj-lt"/>
                <a:cs typeface="Arial" pitchFamily="34" charset="0"/>
              </a:rPr>
              <a:t>A proprietary technology that uses an algorithm developed from Inductive Logic Programming for drug discovery.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latin typeface="+mj-lt"/>
                <a:cs typeface="Arial" pitchFamily="34" charset="0"/>
              </a:rPr>
              <a:t>SVILP</a:t>
            </a:r>
          </a:p>
          <a:p>
            <a:pPr marL="685800" lvl="1">
              <a:buFont typeface="Arial" pitchFamily="34" charset="0"/>
              <a:buChar char="•"/>
            </a:pPr>
            <a:r>
              <a:rPr lang="en-GB" sz="2400" dirty="0" smtClean="0">
                <a:latin typeface="+mj-lt"/>
                <a:cs typeface="Arial" pitchFamily="34" charset="0"/>
              </a:rPr>
              <a:t> </a:t>
            </a:r>
            <a:r>
              <a:rPr lang="en-GB" sz="2400" b="1" dirty="0" smtClean="0">
                <a:latin typeface="+mj-lt"/>
                <a:cs typeface="Arial" pitchFamily="34" charset="0"/>
              </a:rPr>
              <a:t>S</a:t>
            </a:r>
            <a:r>
              <a:rPr lang="en-GB" sz="2400" dirty="0" smtClean="0">
                <a:latin typeface="+mj-lt"/>
                <a:cs typeface="Arial" pitchFamily="34" charset="0"/>
              </a:rPr>
              <a:t>upport </a:t>
            </a:r>
            <a:r>
              <a:rPr lang="en-GB" sz="2400" b="1" dirty="0" smtClean="0">
                <a:latin typeface="+mj-lt"/>
                <a:cs typeface="Arial" pitchFamily="34" charset="0"/>
              </a:rPr>
              <a:t>V</a:t>
            </a:r>
            <a:r>
              <a:rPr lang="en-GB" sz="2400" dirty="0" smtClean="0">
                <a:latin typeface="+mj-lt"/>
                <a:cs typeface="Arial" pitchFamily="34" charset="0"/>
              </a:rPr>
              <a:t>ector </a:t>
            </a:r>
            <a:r>
              <a:rPr lang="en-GB" sz="2400" b="1" dirty="0" smtClean="0">
                <a:latin typeface="+mj-lt"/>
                <a:cs typeface="Arial" pitchFamily="34" charset="0"/>
              </a:rPr>
              <a:t>I</a:t>
            </a:r>
            <a:r>
              <a:rPr lang="en-GB" sz="2400" dirty="0" smtClean="0">
                <a:latin typeface="+mj-lt"/>
                <a:cs typeface="Arial" pitchFamily="34" charset="0"/>
              </a:rPr>
              <a:t>nductive </a:t>
            </a:r>
            <a:r>
              <a:rPr lang="en-GB" sz="2400" b="1" dirty="0" smtClean="0">
                <a:latin typeface="+mj-lt"/>
                <a:cs typeface="Arial" pitchFamily="34" charset="0"/>
              </a:rPr>
              <a:t>L</a:t>
            </a:r>
            <a:r>
              <a:rPr lang="en-GB" sz="2400" dirty="0" smtClean="0">
                <a:latin typeface="+mj-lt"/>
                <a:cs typeface="Arial" pitchFamily="34" charset="0"/>
              </a:rPr>
              <a:t>ogic </a:t>
            </a:r>
            <a:r>
              <a:rPr lang="en-GB" sz="2400" b="1" dirty="0" smtClean="0">
                <a:latin typeface="+mj-lt"/>
                <a:cs typeface="Arial" pitchFamily="34" charset="0"/>
              </a:rPr>
              <a:t>P</a:t>
            </a:r>
            <a:r>
              <a:rPr lang="en-GB" sz="2400" dirty="0" smtClean="0">
                <a:latin typeface="+mj-lt"/>
                <a:cs typeface="Arial" pitchFamily="34" charset="0"/>
              </a:rPr>
              <a:t>rogramming</a:t>
            </a:r>
          </a:p>
          <a:p>
            <a:pPr marL="685800" lvl="1">
              <a:buFont typeface="Arial" pitchFamily="34" charset="0"/>
              <a:buChar char="•"/>
            </a:pPr>
            <a:r>
              <a:rPr lang="en-GB" sz="2400" dirty="0" smtClean="0">
                <a:latin typeface="+mj-lt"/>
                <a:cs typeface="Arial" pitchFamily="34" charset="0"/>
              </a:rPr>
              <a:t>Applies SV weighting to ILP rules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latin typeface="+mj-lt"/>
                <a:cs typeface="Arial" pitchFamily="34" charset="0"/>
              </a:rPr>
              <a:t>This approach generates human-comprehensible weighted logical rules which describe what makes the molecules active.</a:t>
            </a:r>
            <a:endParaRPr lang="en-GB" dirty="0"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1560" y="557808"/>
            <a:ext cx="42484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INDDEx™</a:t>
            </a:r>
            <a:r>
              <a:rPr lang="en-GB" sz="5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65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268" name="Rectangle 20"/>
          <p:cNvSpPr>
            <a:spLocks noChangeArrowheads="1"/>
          </p:cNvSpPr>
          <p:nvPr/>
        </p:nvSpPr>
        <p:spPr bwMode="auto">
          <a:xfrm>
            <a:off x="539552" y="1628800"/>
            <a:ext cx="7056586" cy="1584000"/>
          </a:xfrm>
          <a:prstGeom prst="rect">
            <a:avLst/>
          </a:prstGeom>
          <a:solidFill>
            <a:srgbClr val="DDDDDD"/>
          </a:solidFill>
          <a:ln w="2857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0487" tIns="44450" rIns="90487" bIns="4445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1274" y="3429000"/>
            <a:ext cx="7024864" cy="17865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01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305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Understandable rules</a:t>
            </a:r>
            <a:endParaRPr lang="en-US" dirty="0"/>
          </a:p>
        </p:txBody>
      </p:sp>
      <p:sp>
        <p:nvSpPr>
          <p:cNvPr id="25609" name="Text Box 4"/>
          <p:cNvSpPr txBox="1">
            <a:spLocks noChangeArrowheads="1"/>
          </p:cNvSpPr>
          <p:nvPr/>
        </p:nvSpPr>
        <p:spPr bwMode="auto">
          <a:xfrm>
            <a:off x="593526" y="1742059"/>
            <a:ext cx="5994499" cy="1474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0487" tIns="44450" rIns="90487" bIns="44450">
            <a:spAutoFit/>
          </a:bodyPr>
          <a:lstStyle/>
          <a:p>
            <a:r>
              <a:rPr lang="en-GB" sz="2400" dirty="0" smtClean="0">
                <a:latin typeface="+mj-lt"/>
              </a:rPr>
              <a:t>Standard programs</a:t>
            </a:r>
            <a:r>
              <a:rPr lang="en-GB" sz="2400" dirty="0">
                <a:latin typeface="+mj-lt"/>
              </a:rPr>
              <a:t>:</a:t>
            </a:r>
          </a:p>
          <a:p>
            <a:endParaRPr lang="en-GB" sz="2400" dirty="0">
              <a:latin typeface="+mj-lt"/>
            </a:endParaRPr>
          </a:p>
          <a:p>
            <a:r>
              <a:rPr lang="en-GB" sz="2400" dirty="0">
                <a:latin typeface="+mj-lt"/>
              </a:rPr>
              <a:t>Activity = 0.45 </a:t>
            </a:r>
            <a:r>
              <a:rPr lang="en-GB" sz="2400" dirty="0" err="1">
                <a:latin typeface="+mj-lt"/>
              </a:rPr>
              <a:t>LogP</a:t>
            </a:r>
            <a:r>
              <a:rPr lang="en-GB" sz="2400" dirty="0">
                <a:latin typeface="+mj-lt"/>
              </a:rPr>
              <a:t> + </a:t>
            </a:r>
            <a:r>
              <a:rPr lang="en-GB" sz="2400" dirty="0" smtClean="0">
                <a:latin typeface="+mj-lt"/>
              </a:rPr>
              <a:t>0.5667 LUMO + 1.65 </a:t>
            </a:r>
            <a:r>
              <a:rPr lang="en-GB" sz="2400" dirty="0">
                <a:latin typeface="+mj-lt"/>
              </a:rPr>
              <a:t>V</a:t>
            </a:r>
          </a:p>
          <a:p>
            <a:endParaRPr lang="en-GB" dirty="0">
              <a:latin typeface="+mj-lt"/>
            </a:endParaRPr>
          </a:p>
        </p:txBody>
      </p:sp>
      <p:sp>
        <p:nvSpPr>
          <p:cNvPr id="25610" name="Oval 5"/>
          <p:cNvSpPr>
            <a:spLocks noChangeArrowheads="1"/>
          </p:cNvSpPr>
          <p:nvPr/>
        </p:nvSpPr>
        <p:spPr bwMode="auto">
          <a:xfrm>
            <a:off x="900113" y="5733628"/>
            <a:ext cx="647700" cy="6477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lIns="90487" tIns="44450" rIns="90487" bIns="44450" anchor="ctr"/>
          <a:lstStyle/>
          <a:p>
            <a:pPr algn="ctr"/>
            <a:endParaRPr lang="en-GB"/>
          </a:p>
        </p:txBody>
      </p:sp>
      <p:sp>
        <p:nvSpPr>
          <p:cNvPr id="25611" name="Line 6"/>
          <p:cNvSpPr>
            <a:spLocks noChangeShapeType="1"/>
          </p:cNvSpPr>
          <p:nvPr/>
        </p:nvSpPr>
        <p:spPr bwMode="auto">
          <a:xfrm flipH="1">
            <a:off x="1476375" y="5874915"/>
            <a:ext cx="1366838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0487" tIns="44450" rIns="90487" bIns="44450">
            <a:spAutoFit/>
          </a:bodyPr>
          <a:lstStyle/>
          <a:p>
            <a:endParaRPr lang="en-GB"/>
          </a:p>
        </p:txBody>
      </p:sp>
      <p:sp>
        <p:nvSpPr>
          <p:cNvPr id="25612" name="Text Box 7"/>
          <p:cNvSpPr txBox="1">
            <a:spLocks noChangeArrowheads="1"/>
          </p:cNvSpPr>
          <p:nvPr/>
        </p:nvSpPr>
        <p:spPr bwMode="auto">
          <a:xfrm>
            <a:off x="1044426" y="5858941"/>
            <a:ext cx="503238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0487" tIns="44450" rIns="90487" bIns="44450">
            <a:spAutoFit/>
          </a:bodyPr>
          <a:lstStyle/>
          <a:p>
            <a:r>
              <a:rPr lang="en-GB" b="1" dirty="0">
                <a:latin typeface="+mj-lt"/>
              </a:rPr>
              <a:t>A</a:t>
            </a:r>
            <a:endParaRPr lang="en-US" b="1" dirty="0">
              <a:latin typeface="+mj-lt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43213" y="5443115"/>
            <a:ext cx="647700" cy="647700"/>
            <a:chOff x="1292" y="1298"/>
            <a:chExt cx="408" cy="408"/>
          </a:xfrm>
        </p:grpSpPr>
        <p:sp>
          <p:nvSpPr>
            <p:cNvPr id="2101257" name="Oval 9"/>
            <p:cNvSpPr>
              <a:spLocks noChangeArrowheads="1"/>
            </p:cNvSpPr>
            <p:nvPr/>
          </p:nvSpPr>
          <p:spPr bwMode="auto">
            <a:xfrm>
              <a:off x="1292" y="1298"/>
              <a:ext cx="408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90487" tIns="44450" rIns="90487" bIns="4445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626" name="Text Box 10"/>
            <p:cNvSpPr txBox="1">
              <a:spLocks noChangeArrowheads="1"/>
            </p:cNvSpPr>
            <p:nvPr/>
          </p:nvSpPr>
          <p:spPr bwMode="auto">
            <a:xfrm>
              <a:off x="1383" y="1383"/>
              <a:ext cx="227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0487" tIns="44450" rIns="90487" bIns="44450">
              <a:spAutoFit/>
            </a:bodyPr>
            <a:lstStyle/>
            <a:p>
              <a:r>
                <a:rPr lang="en-GB" b="1" dirty="0">
                  <a:latin typeface="+mj-lt"/>
                </a:rPr>
                <a:t>B</a:t>
              </a:r>
              <a:endParaRPr lang="en-US" b="1" dirty="0">
                <a:latin typeface="+mj-lt"/>
              </a:endParaRPr>
            </a:p>
          </p:txBody>
        </p:sp>
      </p:grpSp>
      <p:sp>
        <p:nvSpPr>
          <p:cNvPr id="25622" name="Oval 12"/>
          <p:cNvSpPr>
            <a:spLocks noChangeArrowheads="1"/>
          </p:cNvSpPr>
          <p:nvPr/>
        </p:nvSpPr>
        <p:spPr bwMode="auto">
          <a:xfrm>
            <a:off x="4213225" y="5446290"/>
            <a:ext cx="647700" cy="647700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lIns="90487" tIns="44450" rIns="90487" bIns="44450" anchor="ctr"/>
          <a:lstStyle/>
          <a:p>
            <a:pPr algn="ctr"/>
            <a:r>
              <a:rPr lang="en-GB" b="1" dirty="0">
                <a:latin typeface="+mj-lt"/>
              </a:rPr>
              <a:t>C</a:t>
            </a:r>
            <a:endParaRPr lang="en-US" b="1" dirty="0">
              <a:latin typeface="+mj-lt"/>
            </a:endParaRPr>
          </a:p>
        </p:txBody>
      </p:sp>
      <p:sp>
        <p:nvSpPr>
          <p:cNvPr id="25623" name="Oval 13"/>
          <p:cNvSpPr>
            <a:spLocks noChangeArrowheads="1"/>
          </p:cNvSpPr>
          <p:nvPr/>
        </p:nvSpPr>
        <p:spPr bwMode="auto">
          <a:xfrm>
            <a:off x="5581650" y="5444703"/>
            <a:ext cx="647700" cy="6477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lIns="90487" tIns="44450" rIns="90487" bIns="44450" anchor="ctr"/>
          <a:lstStyle/>
          <a:p>
            <a:pPr algn="ctr"/>
            <a:r>
              <a:rPr lang="en-GB" b="1" dirty="0">
                <a:latin typeface="+mj-lt"/>
              </a:rPr>
              <a:t>D</a:t>
            </a:r>
            <a:endParaRPr lang="en-US" b="1" dirty="0">
              <a:latin typeface="+mj-lt"/>
            </a:endParaRPr>
          </a:p>
        </p:txBody>
      </p:sp>
      <p:sp>
        <p:nvSpPr>
          <p:cNvPr id="25624" name="Line 14"/>
          <p:cNvSpPr>
            <a:spLocks noChangeShapeType="1"/>
          </p:cNvSpPr>
          <p:nvPr/>
        </p:nvSpPr>
        <p:spPr bwMode="auto">
          <a:xfrm flipV="1">
            <a:off x="4862513" y="5799221"/>
            <a:ext cx="720140" cy="5844"/>
          </a:xfrm>
          <a:prstGeom prst="line">
            <a:avLst/>
          </a:prstGeom>
          <a:noFill/>
          <a:ln w="1206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98000"/>
                  </a:schemeClr>
                </a:gs>
                <a:gs pos="0">
                  <a:schemeClr val="bg1">
                    <a:lumMod val="8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  <a:gs pos="52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round/>
            <a:headEnd type="none" w="sm" len="sm"/>
            <a:tailEnd type="none" w="sm" len="sm"/>
          </a:ln>
        </p:spPr>
        <p:txBody>
          <a:bodyPr wrap="square" lIns="90487" tIns="44450" rIns="90487" bIns="44450">
            <a:spAutoFit/>
          </a:bodyPr>
          <a:lstStyle/>
          <a:p>
            <a:endParaRPr lang="en-GB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>
            <a:off x="3492500" y="5805065"/>
            <a:ext cx="719138" cy="0"/>
          </a:xfrm>
          <a:prstGeom prst="line">
            <a:avLst/>
          </a:prstGeom>
          <a:noFill/>
          <a:ln w="1206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98000"/>
                  </a:schemeClr>
                </a:gs>
                <a:gs pos="0">
                  <a:schemeClr val="bg1">
                    <a:lumMod val="8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  <a:gs pos="52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round/>
            <a:headEnd type="none" w="sm" len="sm"/>
            <a:tailEnd type="none" w="sm" len="sm"/>
          </a:ln>
        </p:spPr>
        <p:txBody>
          <a:bodyPr lIns="90487" tIns="44450" rIns="90487" bIns="44450">
            <a:spAutoFit/>
          </a:bodyPr>
          <a:lstStyle/>
          <a:p>
            <a:endParaRPr lang="en-GB"/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763713" y="5433590"/>
            <a:ext cx="432810" cy="36676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GB" dirty="0">
                <a:latin typeface="+mj-lt"/>
              </a:rPr>
              <a:t>7</a:t>
            </a:r>
            <a:r>
              <a:rPr lang="en-US" dirty="0">
                <a:latin typeface="+mj-lt"/>
              </a:rPr>
              <a:t>Å</a:t>
            </a:r>
          </a:p>
        </p:txBody>
      </p:sp>
      <p:sp>
        <p:nvSpPr>
          <p:cNvPr id="2101265" name="Text Box 17"/>
          <p:cNvSpPr txBox="1">
            <a:spLocks noChangeArrowheads="1"/>
          </p:cNvSpPr>
          <p:nvPr/>
        </p:nvSpPr>
        <p:spPr bwMode="auto">
          <a:xfrm>
            <a:off x="642712" y="3501008"/>
            <a:ext cx="6809410" cy="15670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0487" tIns="44450" rIns="90487" bIns="4445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Logic-based</a:t>
            </a:r>
            <a:r>
              <a:rPr lang="en-GB" sz="24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rules:</a:t>
            </a:r>
            <a:endParaRPr lang="en-GB" sz="2400" dirty="0">
              <a:solidFill>
                <a:schemeClr val="tx2">
                  <a:lumMod val="75000"/>
                </a:schemeClr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In an active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molecule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Fragment 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A is 7Å from fragment B which is bonded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to fragment C which is bonded to fragment D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 rot="10800000" flipV="1">
            <a:off x="7956376" y="1273065"/>
            <a:ext cx="792088" cy="6437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0487" tIns="44450" rIns="90487" bIns="44450">
            <a:spAutoFit/>
          </a:bodyPr>
          <a:lstStyle/>
          <a:p>
            <a:r>
              <a:rPr lang="en-GB" sz="3600" dirty="0" smtClean="0">
                <a:solidFill>
                  <a:srgbClr val="960000"/>
                </a:solidFill>
                <a:latin typeface="Arial Rounded MT Bold" pitchFamily="34" charset="0"/>
                <a:sym typeface="Wingdings" pitchFamily="2" charset="2"/>
              </a:rPr>
              <a:t>?</a:t>
            </a:r>
          </a:p>
        </p:txBody>
      </p:sp>
      <p:pic>
        <p:nvPicPr>
          <p:cNvPr id="25" name="Picture 24" descr="scientist-happy-with-ideawithtesttu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6178" y="3429000"/>
            <a:ext cx="668892" cy="1881928"/>
          </a:xfrm>
          <a:prstGeom prst="rect">
            <a:avLst/>
          </a:prstGeom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00502" y="1844824"/>
            <a:ext cx="1191780" cy="129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5377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844824"/>
            <a:ext cx="4392488" cy="414908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m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2220000">
            <a:off x="60977" y="2187107"/>
            <a:ext cx="4393847" cy="3295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GB" dirty="0" smtClean="0"/>
              <a:t>Deriving logical rules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99992" y="1772816"/>
            <a:ext cx="4464496" cy="438912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+mj-lt"/>
              </a:rPr>
              <a:t>Create a series of hypotheses linking the distances of different structure fragments.</a:t>
            </a:r>
          </a:p>
          <a:p>
            <a:r>
              <a:rPr lang="en-GB" dirty="0" smtClean="0">
                <a:latin typeface="+mj-lt"/>
              </a:rPr>
              <a:t>For each hypothesis, find how good an indicator of activity it is.</a:t>
            </a:r>
          </a:p>
          <a:p>
            <a:r>
              <a:rPr lang="en-GB" dirty="0" smtClean="0">
                <a:latin typeface="+mj-lt"/>
              </a:rPr>
              <a:t>Hypotheses above a certain compression can be classed as rules.</a:t>
            </a:r>
          </a:p>
        </p:txBody>
      </p:sp>
    </p:spTree>
    <p:extLst>
      <p:ext uri="{BB962C8B-B14F-4D97-AF65-F5344CB8AC3E}">
        <p14:creationId xmlns:p14="http://schemas.microsoft.com/office/powerpoint/2010/main" val="244927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Example ILP rules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844824"/>
            <a:ext cx="4392488" cy="414908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 1 10"/>
          <p:cNvSpPr/>
          <p:nvPr/>
        </p:nvSpPr>
        <p:spPr>
          <a:xfrm>
            <a:off x="3312368" y="2060848"/>
            <a:ext cx="432048" cy="432048"/>
          </a:xfrm>
          <a:prstGeom prst="irregularSeal1">
            <a:avLst/>
          </a:prstGeom>
          <a:solidFill>
            <a:srgbClr val="FFFF00"/>
          </a:solidFill>
          <a:ln w="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xplosion 1 11"/>
          <p:cNvSpPr/>
          <p:nvPr/>
        </p:nvSpPr>
        <p:spPr>
          <a:xfrm>
            <a:off x="576064" y="3429000"/>
            <a:ext cx="432048" cy="432048"/>
          </a:xfrm>
          <a:prstGeom prst="irregularSeal1">
            <a:avLst/>
          </a:prstGeom>
          <a:solidFill>
            <a:srgbClr val="FFFF00"/>
          </a:solidFill>
          <a:ln w="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008112" y="2420888"/>
            <a:ext cx="2592288" cy="1296144"/>
          </a:xfrm>
          <a:prstGeom prst="line">
            <a:avLst/>
          </a:prstGeom>
          <a:ln w="69850">
            <a:solidFill>
              <a:srgbClr val="FF0000"/>
            </a:solidFill>
            <a:prstDash val="sysDot"/>
          </a:ln>
          <a:effectLst>
            <a:glow rad="1016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xplosion 1 13"/>
          <p:cNvSpPr/>
          <p:nvPr/>
        </p:nvSpPr>
        <p:spPr>
          <a:xfrm>
            <a:off x="2016224" y="3789040"/>
            <a:ext cx="432048" cy="432048"/>
          </a:xfrm>
          <a:prstGeom prst="irregularSeal1">
            <a:avLst/>
          </a:prstGeom>
          <a:solidFill>
            <a:schemeClr val="bg1"/>
          </a:solidFill>
          <a:ln w="31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m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2220000">
            <a:off x="60977" y="2187107"/>
            <a:ext cx="4393847" cy="3295385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44008" y="1844824"/>
            <a:ext cx="4248472" cy="1894943"/>
          </a:xfrm>
          <a:prstGeom prst="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66CCFF">
                <a:alpha val="40000"/>
              </a:srgb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active(A):- positive(A, B), Nsp2(A, C),</a:t>
            </a:r>
            <a:br>
              <a:rPr lang="en-GB" sz="2000" dirty="0" smtClean="0">
                <a:solidFill>
                  <a:srgbClr val="C00000"/>
                </a:solidFill>
                <a:latin typeface="+mj-lt"/>
              </a:rPr>
            </a:b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	     distance(A, B, C, 5.2, 0.5).</a:t>
            </a: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644008" y="4437112"/>
            <a:ext cx="4176464" cy="1584176"/>
          </a:xfrm>
          <a:prstGeom prst="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66CCFF">
                <a:alpha val="40000"/>
              </a:srgb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active(A):- phenyl(A, B), phenyl(A, C),</a:t>
            </a:r>
            <a:br>
              <a:rPr lang="en-GB" sz="2000" dirty="0" smtClean="0">
                <a:solidFill>
                  <a:srgbClr val="C00000"/>
                </a:solidFill>
                <a:latin typeface="+mj-lt"/>
              </a:rPr>
            </a:b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	    distance(A, B, C, 0.0, 0.5).</a:t>
            </a: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4008" y="2636912"/>
            <a:ext cx="4248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000074"/>
                </a:solidFill>
                <a:latin typeface="+mj-lt"/>
              </a:rPr>
              <a:t>Molecule is active if there is a positive charge centre and an sp</a:t>
            </a:r>
            <a:r>
              <a:rPr lang="en-GB" sz="2000" baseline="-25000" dirty="0" smtClean="0">
                <a:solidFill>
                  <a:srgbClr val="000074"/>
                </a:solidFill>
                <a:latin typeface="+mj-lt"/>
              </a:rPr>
              <a:t>2</a:t>
            </a:r>
            <a:r>
              <a:rPr lang="en-GB" sz="2000" dirty="0" smtClean="0">
                <a:solidFill>
                  <a:srgbClr val="000074"/>
                </a:solidFill>
                <a:latin typeface="+mj-lt"/>
              </a:rPr>
              <a:t> orbital nitrogen atom 5.2 ± 0.5 Å apart.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44008" y="522920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000074"/>
                </a:solidFill>
                <a:latin typeface="+mj-lt"/>
              </a:rPr>
              <a:t>Molecule is active if a phenyl ring is present.</a:t>
            </a:r>
          </a:p>
        </p:txBody>
      </p:sp>
    </p:spTree>
    <p:extLst>
      <p:ext uri="{BB962C8B-B14F-4D97-AF65-F5344CB8AC3E}">
        <p14:creationId xmlns:p14="http://schemas.microsoft.com/office/powerpoint/2010/main" val="2424283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277 7.40056E-7 L -4.16667E-6 7.40056E-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601 -0.1783 L -1.11111E-6 -4.6346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4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4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4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7" grpId="0" animBg="1"/>
      <p:bldP spid="7" grpId="1" animBg="1"/>
      <p:bldP spid="8" grpId="0" animBg="1"/>
      <p:bldP spid="8" grpId="1" animBg="1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rules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Rules derived for the </a:t>
            </a:r>
            <a:r>
              <a:rPr lang="en-GB" dirty="0" err="1" smtClean="0">
                <a:latin typeface="+mj-lt"/>
              </a:rPr>
              <a:t>PDGfrb</a:t>
            </a:r>
            <a:r>
              <a:rPr lang="en-GB" dirty="0" smtClean="0">
                <a:latin typeface="+mj-lt"/>
              </a:rPr>
              <a:t> target from the Dataset of Useful Decoys (DUD).</a:t>
            </a:r>
          </a:p>
        </p:txBody>
      </p:sp>
      <p:pic>
        <p:nvPicPr>
          <p:cNvPr id="4" name="Picture 3" descr="Image of rule 5 shown on compound ZINC00600761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437706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5791200"/>
            <a:ext cx="2308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ZINC00600761 (active)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2936081"/>
            <a:ext cx="4114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8000"/>
                </a:solidFill>
                <a:latin typeface="+mj-lt"/>
              </a:rPr>
              <a:t>Fragment one (shown in green)</a:t>
            </a:r>
            <a:r>
              <a:rPr lang="en-GB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consists of </a:t>
            </a:r>
            <a:r>
              <a:rPr lang="en-GB" b="1" dirty="0">
                <a:solidFill>
                  <a:srgbClr val="008000"/>
                </a:solidFill>
                <a:latin typeface="+mj-lt"/>
              </a:rPr>
              <a:t>a nitrogen atom connected to a carbon via an aromatic bond and a carbon via an aromatic bond; these atoms are connected to a total of one hydrogen.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Fragment two (shown in red)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consists of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a carbon atom connected to a carbon via an aromatic bond and a carbon via an aromatic bond; these atoms are connected to a total of two </a:t>
            </a:r>
            <a:r>
              <a:rPr lang="en-GB" b="1" dirty="0" err="1">
                <a:solidFill>
                  <a:srgbClr val="FF0000"/>
                </a:solidFill>
                <a:latin typeface="+mj-lt"/>
              </a:rPr>
              <a:t>hydrogens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GB" dirty="0">
                <a:latin typeface="+mj-lt"/>
              </a:rPr>
              <a:t>The distance between the </a:t>
            </a:r>
            <a:r>
              <a:rPr lang="en-GB" b="1" dirty="0">
                <a:solidFill>
                  <a:srgbClr val="008000"/>
                </a:solidFill>
                <a:latin typeface="+mj-lt"/>
              </a:rPr>
              <a:t>nitrogen</a:t>
            </a:r>
            <a:r>
              <a:rPr lang="en-GB" dirty="0">
                <a:latin typeface="+mj-lt"/>
              </a:rPr>
              <a:t> in </a:t>
            </a:r>
            <a:r>
              <a:rPr lang="en-GB" b="1" dirty="0">
                <a:solidFill>
                  <a:srgbClr val="008000"/>
                </a:solidFill>
                <a:latin typeface="+mj-lt"/>
              </a:rPr>
              <a:t>fragment one </a:t>
            </a:r>
            <a:r>
              <a:rPr lang="en-GB" dirty="0">
                <a:latin typeface="+mj-lt"/>
              </a:rPr>
              <a:t>and the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initial carbon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in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fragment two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is </a:t>
            </a:r>
            <a:r>
              <a:rPr lang="en-GB" b="1" dirty="0">
                <a:solidFill>
                  <a:srgbClr val="0000FF"/>
                </a:solidFill>
                <a:latin typeface="+mj-lt"/>
              </a:rPr>
              <a:t>4.80 ± 1.0 Å</a:t>
            </a:r>
            <a:r>
              <a:rPr lang="en-GB" dirty="0">
                <a:solidFill>
                  <a:srgbClr val="0000FF"/>
                </a:solidFill>
                <a:latin typeface="+mj-lt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8173" y="2758966"/>
            <a:ext cx="262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Correlation of coverage to training </a:t>
            </a:r>
            <a:r>
              <a:rPr lang="en-GB" dirty="0" smtClean="0">
                <a:latin typeface="+mj-lt"/>
              </a:rPr>
              <a:t>data = 0.586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778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of a negative rule</a:t>
            </a:r>
            <a:endParaRPr lang="en-GB" dirty="0"/>
          </a:p>
        </p:txBody>
      </p:sp>
      <p:pic>
        <p:nvPicPr>
          <p:cNvPr id="4" name="Picture 3" descr="Image of rule 710 shown on compound ZINC00290973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096" y="2933865"/>
            <a:ext cx="5486400" cy="365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1434" y="5954854"/>
            <a:ext cx="2482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ZINC00290973 (inactive)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7296" y="1829221"/>
            <a:ext cx="472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8000"/>
                </a:solidFill>
                <a:latin typeface="+mj-lt"/>
              </a:rPr>
              <a:t>Fragment one (shown in green)</a:t>
            </a:r>
            <a:r>
              <a:rPr lang="en-GB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consists of </a:t>
            </a:r>
            <a:r>
              <a:rPr lang="en-GB" b="1" dirty="0">
                <a:solidFill>
                  <a:srgbClr val="008000"/>
                </a:solidFill>
                <a:latin typeface="+mj-lt"/>
              </a:rPr>
              <a:t>a carbon atom connected to a carbon via an aromatic bond and a carbon via an aromatic bond; these atoms are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connected to a total of three </a:t>
            </a:r>
            <a:r>
              <a:rPr lang="en-GB" b="1" dirty="0" err="1">
                <a:solidFill>
                  <a:srgbClr val="FF0000"/>
                </a:solidFill>
                <a:latin typeface="+mj-lt"/>
              </a:rPr>
              <a:t>hydrogens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Fragment two (shown in red)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consists of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a oxygen atom connected to a carbon via a double bond; none of these atoms are connected to any </a:t>
            </a:r>
            <a:r>
              <a:rPr lang="en-GB" b="1" dirty="0" err="1">
                <a:solidFill>
                  <a:srgbClr val="FF0000"/>
                </a:solidFill>
                <a:latin typeface="+mj-lt"/>
              </a:rPr>
              <a:t>hydrogens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GB" dirty="0">
                <a:latin typeface="+mj-lt"/>
              </a:rPr>
              <a:t>The distance between the </a:t>
            </a:r>
            <a:r>
              <a:rPr lang="en-GB" b="1" dirty="0">
                <a:solidFill>
                  <a:srgbClr val="008000"/>
                </a:solidFill>
                <a:latin typeface="+mj-lt"/>
              </a:rPr>
              <a:t>initial carbon</a:t>
            </a:r>
            <a:r>
              <a:rPr lang="en-GB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in </a:t>
            </a:r>
            <a:r>
              <a:rPr lang="en-GB" b="1" dirty="0">
                <a:solidFill>
                  <a:srgbClr val="008000"/>
                </a:solidFill>
                <a:latin typeface="+mj-lt"/>
              </a:rPr>
              <a:t>fragment one</a:t>
            </a:r>
            <a:r>
              <a:rPr lang="en-GB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and the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oxygen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dirty="0">
                <a:latin typeface="+mj-lt"/>
              </a:rPr>
              <a:t>in </a:t>
            </a:r>
            <a:r>
              <a:rPr lang="en-GB" b="1" dirty="0">
                <a:solidFill>
                  <a:srgbClr val="FF0000"/>
                </a:solidFill>
                <a:latin typeface="+mj-lt"/>
              </a:rPr>
              <a:t>fragment two</a:t>
            </a:r>
            <a:r>
              <a:rPr lang="en-GB" dirty="0">
                <a:latin typeface="+mj-lt"/>
              </a:rPr>
              <a:t> is </a:t>
            </a:r>
            <a:r>
              <a:rPr lang="en-GB" b="1" dirty="0">
                <a:solidFill>
                  <a:srgbClr val="0000FF"/>
                </a:solidFill>
                <a:latin typeface="+mj-lt"/>
              </a:rPr>
              <a:t>7.25 ± 1.0 Å</a:t>
            </a:r>
            <a:r>
              <a:rPr lang="en-GB" dirty="0">
                <a:solidFill>
                  <a:srgbClr val="0000FF"/>
                </a:solidFill>
                <a:latin typeface="+mj-lt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489" y="1828800"/>
            <a:ext cx="262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Correlation of coverage to training </a:t>
            </a:r>
            <a:r>
              <a:rPr lang="en-GB" dirty="0" smtClean="0">
                <a:latin typeface="+mj-lt"/>
              </a:rPr>
              <a:t>data = -0.383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46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\Dropbox\html\EquinoxPharma\assets\images\inddex_visualisation_SMALL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672" y="-4763"/>
            <a:ext cx="2743200" cy="6938963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 bwMode="auto">
          <a:xfrm>
            <a:off x="4954481" y="2057400"/>
            <a:ext cx="2232248" cy="792088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Fragmentation of molecules into substructure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928664" y="2692152"/>
            <a:ext cx="1808907" cy="935368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Inductive Logic Programming generates QSAR rules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4972472" y="4953000"/>
            <a:ext cx="1656184" cy="792088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Screen model against molecular database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972472" y="6248400"/>
            <a:ext cx="1202455" cy="432048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Novel hits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1619672" y="152400"/>
            <a:ext cx="1277111" cy="537326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ea typeface="ＭＳ Ｐゴシック" pitchFamily="46" charset="-128"/>
                <a:cs typeface="Arial" pitchFamily="34" charset="0"/>
              </a:rPr>
              <a:t>Observed activity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16016" y="-4763"/>
            <a:ext cx="42484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INDDEx process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1259632" y="4149080"/>
            <a:ext cx="1808907" cy="935368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Support Vector Machines turn </a:t>
            </a:r>
            <a:r>
              <a:rPr lang="en-GB" sz="1400" b="1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qualitative </a:t>
            </a: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rules into </a:t>
            </a:r>
            <a:r>
              <a:rPr lang="en-GB" sz="1400" b="1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quantitative </a:t>
            </a: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42751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43566"/>
            </a:gs>
            <a:gs pos="25000">
              <a:schemeClr val="tx2">
                <a:lumMod val="25000"/>
              </a:schemeClr>
            </a:gs>
            <a:gs pos="75000">
              <a:srgbClr val="00BAE6"/>
            </a:gs>
            <a:gs pos="100000">
              <a:srgbClr val="005CB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/>
          <p:cNvSpPr/>
          <p:nvPr/>
        </p:nvSpPr>
        <p:spPr>
          <a:xfrm>
            <a:off x="-72008" y="-387424"/>
            <a:ext cx="9324528" cy="8388932"/>
          </a:xfrm>
          <a:prstGeom prst="hexagon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762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  <a:scene3d>
            <a:camera prst="perspectiveRelaxed" fov="3000000">
              <a:rot lat="7200000" lon="0" rev="0"/>
            </a:camera>
            <a:lightRig rig="threePt" dir="t">
              <a:rot lat="0" lon="0" rev="4800000"/>
            </a:lightRig>
          </a:scene3d>
          <a:sp3d extrusionH="298450" prstMaterial="clear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8"/>
          <a:stretch/>
        </p:blipFill>
        <p:spPr bwMode="auto">
          <a:xfrm>
            <a:off x="4459124" y="3382392"/>
            <a:ext cx="1959329" cy="310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r="3725"/>
          <a:stretch/>
        </p:blipFill>
        <p:spPr bwMode="auto">
          <a:xfrm>
            <a:off x="4427984" y="476672"/>
            <a:ext cx="1933903" cy="310185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200000" rev="60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r="3725"/>
          <a:stretch/>
        </p:blipFill>
        <p:spPr bwMode="auto">
          <a:xfrm>
            <a:off x="4428000" y="475200"/>
            <a:ext cx="1933903" cy="310185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Front" fov="3300000">
              <a:rot lat="486000" lon="1200000" rev="60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2699792" y="2564904"/>
            <a:ext cx="5726904" cy="2448272"/>
          </a:xfrm>
        </p:spPr>
        <p:txBody>
          <a:bodyPr>
            <a:noAutofit/>
          </a:bodyPr>
          <a:lstStyle/>
          <a:p>
            <a:r>
              <a:rPr lang="en-GB" sz="4400" i="1" dirty="0" smtClean="0">
                <a:solidFill>
                  <a:srgbClr val="0AFF0A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 </a:t>
            </a:r>
            <a:r>
              <a:rPr lang="en-GB" sz="4400" i="1" dirty="0" err="1" smtClean="0">
                <a:solidFill>
                  <a:srgbClr val="0AFF0A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silico</a:t>
            </a:r>
            <a:r>
              <a:rPr lang="en-GB" sz="4400" i="1" dirty="0" smtClean="0">
                <a:solidFill>
                  <a:srgbClr val="0AFF0A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4400" dirty="0" smtClean="0">
                <a:solidFill>
                  <a:srgbClr val="0AFF0A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lead discovery by integrating ligand screening and chemical synthesis rules</a:t>
            </a:r>
            <a:endParaRPr lang="en-GB" sz="4400" dirty="0">
              <a:solidFill>
                <a:srgbClr val="0AFF0A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/>
          <a:stretch/>
        </p:blipFill>
        <p:spPr>
          <a:xfrm>
            <a:off x="-688768" y="0"/>
            <a:ext cx="4521038" cy="6858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xit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Directory </a:t>
            </a:r>
            <a:r>
              <a:rPr lang="en-GB" dirty="0"/>
              <a:t>of Useful Decoys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Benchmarking dataset</a:t>
            </a:r>
          </a:p>
          <a:p>
            <a:r>
              <a:rPr lang="en-GB" dirty="0" smtClean="0"/>
              <a:t>40 protein targets</a:t>
            </a:r>
          </a:p>
          <a:p>
            <a:r>
              <a:rPr lang="en-GB" dirty="0" err="1" smtClean="0"/>
              <a:t>Decoys:Actives</a:t>
            </a:r>
            <a:r>
              <a:rPr lang="en-GB" dirty="0" smtClean="0"/>
              <a:t> = 30:1</a:t>
            </a:r>
          </a:p>
          <a:p>
            <a:r>
              <a:rPr lang="en-GB" dirty="0" smtClean="0"/>
              <a:t>Decoys selected to be </a:t>
            </a:r>
            <a:r>
              <a:rPr lang="en-GB" dirty="0" err="1" smtClean="0"/>
              <a:t>physicochemically</a:t>
            </a:r>
            <a:r>
              <a:rPr lang="en-GB" dirty="0" smtClean="0"/>
              <a:t> close to the actives, but different in structure.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9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9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Enrichment Factors on screening the Directory of Useful Decoys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08"/>
          <a:stretch>
            <a:fillRect/>
          </a:stretch>
        </p:blipFill>
        <p:spPr bwMode="auto">
          <a:xfrm>
            <a:off x="4716016" y="2537953"/>
            <a:ext cx="4335799" cy="277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01"/>
          <a:stretch>
            <a:fillRect/>
          </a:stretch>
        </p:blipFill>
        <p:spPr bwMode="auto">
          <a:xfrm>
            <a:off x="395536" y="2564904"/>
            <a:ext cx="4320480" cy="274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-728944" y="3473360"/>
            <a:ext cx="1898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Enrichment factor</a:t>
            </a:r>
            <a:endParaRPr lang="en-GB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704" y="5301208"/>
            <a:ext cx="1087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+mj-lt"/>
              </a:rPr>
              <a:t>EF</a:t>
            </a:r>
            <a:r>
              <a:rPr lang="en-GB" sz="4000" baseline="-25000" dirty="0" smtClean="0">
                <a:latin typeface="+mj-lt"/>
              </a:rPr>
              <a:t>1%</a:t>
            </a:r>
            <a:endParaRPr lang="en-GB" sz="4000" baseline="-25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6216" y="5301208"/>
            <a:ext cx="1346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+mj-lt"/>
              </a:rPr>
              <a:t>EF</a:t>
            </a:r>
            <a:r>
              <a:rPr lang="en-GB" sz="4000" baseline="-25000" dirty="0" smtClean="0">
                <a:latin typeface="+mj-lt"/>
              </a:rPr>
              <a:t>0.1%</a:t>
            </a:r>
            <a:endParaRPr lang="en-GB" sz="4000" baseline="-25000" dirty="0">
              <a:latin typeface="+mj-lt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929802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Synthetic space is intractable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INDDEx – a logic-based drug-discovery </a:t>
            </a:r>
            <a:r>
              <a:rPr lang="en-GB" sz="2800" dirty="0" smtClean="0">
                <a:cs typeface="Arial" pitchFamily="34" charset="0"/>
              </a:rPr>
              <a:t>tool</a:t>
            </a:r>
            <a:endParaRPr lang="en-GB" sz="2800" dirty="0">
              <a:cs typeface="Arial" pitchFamily="34" charset="0"/>
            </a:endParaRP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Virtual reactions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size of searchable synthetic space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Filtering search space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power of the virtual reaction search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Case study of application to drug discovery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Conclusion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1560" y="557808"/>
            <a:ext cx="42484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Summary</a:t>
            </a:r>
            <a:r>
              <a:rPr lang="en-GB" sz="5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dirty="0"/>
          </a:p>
        </p:txBody>
      </p:sp>
      <p:sp>
        <p:nvSpPr>
          <p:cNvPr id="4" name="Content Placeholder 9"/>
          <p:cNvSpPr txBox="1">
            <a:spLocks/>
          </p:cNvSpPr>
          <p:nvPr/>
        </p:nvSpPr>
        <p:spPr>
          <a:xfrm>
            <a:off x="448252" y="1929802"/>
            <a:ext cx="595356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304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6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6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6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6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6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Overview of modification process</a:t>
            </a:r>
            <a:endParaRPr lang="en-GB" dirty="0"/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3796738" cy="5161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0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Carrying out a virtual reaction</a:t>
            </a:r>
            <a:endParaRPr lang="en-US" dirty="0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636056"/>
            <a:ext cx="8229600" cy="4389120"/>
          </a:xfrm>
        </p:spPr>
        <p:txBody>
          <a:bodyPr>
            <a:noAutofit/>
          </a:bodyPr>
          <a:lstStyle/>
          <a:p>
            <a:pPr eaLnBrk="1" hangingPunct="1"/>
            <a:r>
              <a:rPr lang="en-GB" sz="3600" dirty="0" smtClean="0"/>
              <a:t>Simple Molecular Input Reaction Kinetic String (SMIRKS).</a:t>
            </a:r>
          </a:p>
          <a:p>
            <a:r>
              <a:rPr lang="en-GB" sz="3600" dirty="0" smtClean="0"/>
              <a:t>ChemAxon’s Reactor tool contains a library of SMIRKS along with rules about what a molecule must be like to participate in the reaction (Pirok </a:t>
            </a:r>
            <a:r>
              <a:rPr lang="en-GB" sz="3600" i="1" dirty="0" smtClean="0"/>
              <a:t>et al</a:t>
            </a:r>
            <a:r>
              <a:rPr lang="en-GB" sz="3600" dirty="0" smtClean="0"/>
              <a:t>, </a:t>
            </a:r>
            <a:r>
              <a:rPr lang="en-GB" sz="3600" i="1" dirty="0" smtClean="0"/>
              <a:t>J </a:t>
            </a:r>
            <a:r>
              <a:rPr lang="en-GB" sz="3600" i="1" dirty="0" err="1" smtClean="0"/>
              <a:t>Chem</a:t>
            </a:r>
            <a:r>
              <a:rPr lang="en-GB" sz="3600" i="1" dirty="0" smtClean="0"/>
              <a:t> </a:t>
            </a:r>
            <a:r>
              <a:rPr lang="en-GB" sz="3600" i="1" dirty="0" err="1" smtClean="0"/>
              <a:t>Inf</a:t>
            </a:r>
            <a:r>
              <a:rPr lang="en-GB" sz="3600" i="1" dirty="0" smtClean="0"/>
              <a:t> Model</a:t>
            </a:r>
            <a:r>
              <a:rPr lang="en-GB" sz="3600" dirty="0" smtClean="0"/>
              <a:t>, 2006).</a:t>
            </a:r>
            <a:endParaRPr lang="en-GB" sz="3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04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2"/>
          <p:cNvSpPr txBox="1">
            <a:spLocks/>
          </p:cNvSpPr>
          <p:nvPr/>
        </p:nvSpPr>
        <p:spPr>
          <a:xfrm>
            <a:off x="467544" y="1935480"/>
            <a:ext cx="8229600" cy="12054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C=[N,O]  +  C(H)(=C)[C,N,P,S]  +  &gt;&gt;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SMIRKS reaction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35480"/>
            <a:ext cx="8229600" cy="773440"/>
          </a:xfrm>
        </p:spPr>
        <p:txBody>
          <a:bodyPr>
            <a:normAutofit/>
          </a:bodyPr>
          <a:lstStyle/>
          <a:p>
            <a:r>
              <a:rPr lang="pt-BR" sz="2800" dirty="0" smtClean="0"/>
              <a:t>[C:3]=[N,O:4]  +  [C:1]([H:2])(=[C:6])[C,N,P,S:5]  +  &gt;&gt;</a:t>
            </a:r>
            <a:endParaRPr lang="en-GB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410878" y="4551432"/>
            <a:ext cx="1944216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33437" y="3881467"/>
            <a:ext cx="1242565" cy="1292802"/>
            <a:chOff x="78535" y="5351323"/>
            <a:chExt cx="1242565" cy="1292802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420736" y="6125919"/>
              <a:ext cx="263662" cy="140245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 flipV="1">
              <a:off x="684398" y="6125921"/>
              <a:ext cx="269271" cy="162683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633909" y="5825210"/>
              <a:ext cx="0" cy="326479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730210" y="5831755"/>
              <a:ext cx="0" cy="326479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95984" y="6090127"/>
              <a:ext cx="42511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>
                  <a:latin typeface="+mj-lt"/>
                </a:defRPr>
              </a:lvl1pPr>
            </a:lstStyle>
            <a:p>
              <a:r>
                <a:rPr lang="en-GB" dirty="0"/>
                <a:t>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0048" y="5351323"/>
              <a:ext cx="43954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>
                  <a:latin typeface="+mj-lt"/>
                </a:defRPr>
              </a:lvl1pPr>
            </a:lstStyle>
            <a:p>
              <a:r>
                <a:rPr lang="en-GB" dirty="0"/>
                <a:t>O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535" y="6089618"/>
              <a:ext cx="39305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>
                  <a:latin typeface="+mj-lt"/>
                </a:defRPr>
              </a:lvl1pPr>
            </a:lstStyle>
            <a:p>
              <a:r>
                <a:rPr lang="en-GB" dirty="0"/>
                <a:t>R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13572" y="426340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000">
                <a:latin typeface="+mj-lt"/>
              </a:defRPr>
            </a:lvl1pPr>
          </a:lstStyle>
          <a:p>
            <a:r>
              <a:rPr lang="en-GB" sz="3600" dirty="0"/>
              <a:t>+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26627" y="4340160"/>
            <a:ext cx="1588989" cy="553998"/>
            <a:chOff x="2371725" y="5810016"/>
            <a:chExt cx="1588989" cy="553998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2371725" y="5886450"/>
              <a:ext cx="428625" cy="228600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409826" y="5972175"/>
              <a:ext cx="371474" cy="209551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799298" y="5890307"/>
              <a:ext cx="252442" cy="95367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07504" y="5810016"/>
              <a:ext cx="9532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000" dirty="0">
                  <a:latin typeface="+mj-lt"/>
                </a:rPr>
                <a:t>EWG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63840" y="3727617"/>
            <a:ext cx="2172656" cy="1501583"/>
            <a:chOff x="6808938" y="5197473"/>
            <a:chExt cx="2172656" cy="1501583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7792109" y="6187452"/>
              <a:ext cx="5536" cy="499449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877192" y="6199607"/>
              <a:ext cx="5536" cy="499449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421787" y="5968844"/>
              <a:ext cx="420736" cy="263662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842523" y="6058601"/>
              <a:ext cx="241222" cy="162685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135686" y="5963234"/>
              <a:ext cx="274881" cy="168295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7410567" y="5671524"/>
              <a:ext cx="11220" cy="297320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808938" y="5929576"/>
              <a:ext cx="39305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>
                  <a:latin typeface="+mj-lt"/>
                </a:defRPr>
              </a:lvl1pPr>
            </a:lstStyle>
            <a:p>
              <a:r>
                <a:rPr lang="en-GB" dirty="0"/>
                <a:t>R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03556" y="5197473"/>
              <a:ext cx="67999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>
                  <a:latin typeface="+mj-lt"/>
                </a:defRPr>
              </a:lvl1pPr>
            </a:lstStyle>
            <a:p>
              <a:r>
                <a:rPr lang="en-GB" dirty="0"/>
                <a:t>OH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28384" y="5661248"/>
              <a:ext cx="9532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000" dirty="0" smtClean="0">
                  <a:latin typeface="+mj-lt"/>
                </a:rPr>
                <a:t>EWG</a:t>
              </a:r>
              <a:endParaRPr lang="en-GB" sz="3000" dirty="0">
                <a:latin typeface="+mj-l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59434" y="3573016"/>
            <a:ext cx="8117022" cy="2016224"/>
            <a:chOff x="559434" y="3573016"/>
            <a:chExt cx="8117022" cy="2016224"/>
          </a:xfrm>
        </p:grpSpPr>
        <p:sp>
          <p:nvSpPr>
            <p:cNvPr id="29" name="TextBox 28"/>
            <p:cNvSpPr txBox="1"/>
            <p:nvPr/>
          </p:nvSpPr>
          <p:spPr>
            <a:xfrm>
              <a:off x="559434" y="458112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+mj-lt"/>
                </a:rPr>
                <a:t>3</a:t>
              </a:r>
              <a:endParaRPr lang="en-GB" sz="24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3450" y="371703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+mj-lt"/>
                </a:rPr>
                <a:t>4</a:t>
              </a:r>
              <a:endParaRPr lang="en-GB" sz="24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308304" y="443711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+mj-lt"/>
                </a:rPr>
                <a:t>3</a:t>
              </a:r>
              <a:endParaRPr lang="en-GB" sz="24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64288" y="357301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+mj-lt"/>
                </a:rPr>
                <a:t>4</a:t>
              </a:r>
              <a:endParaRPr lang="en-GB" sz="24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47666" y="400506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+mj-lt"/>
                </a:rPr>
                <a:t>1</a:t>
              </a:r>
              <a:endParaRPr lang="en-GB" sz="24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43610" y="443711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+mj-lt"/>
                </a:rPr>
                <a:t>6</a:t>
              </a:r>
              <a:endParaRPr lang="en-GB" sz="24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95738" y="407707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+mj-lt"/>
                </a:rPr>
                <a:t>5</a:t>
              </a:r>
              <a:endParaRPr lang="en-GB" sz="24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36298" y="393305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+mj-lt"/>
                </a:rPr>
                <a:t>5</a:t>
              </a:r>
              <a:endParaRPr lang="en-GB" sz="24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88226" y="512757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+mj-lt"/>
                </a:rPr>
                <a:t>6</a:t>
              </a:r>
              <a:endParaRPr lang="en-GB" sz="24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09287" y="432183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+mj-lt"/>
                </a:rPr>
                <a:t>1</a:t>
              </a:r>
              <a:endParaRPr lang="en-GB" sz="2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763688" y="5373216"/>
            <a:ext cx="5192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rgbClr val="00009A"/>
                </a:solidFill>
                <a:latin typeface="+mj-lt"/>
              </a:rPr>
              <a:t>Bayliss</a:t>
            </a:r>
            <a:r>
              <a:rPr lang="en-GB" sz="2800" dirty="0" smtClean="0">
                <a:solidFill>
                  <a:srgbClr val="00009A"/>
                </a:solidFill>
                <a:latin typeface="+mj-lt"/>
              </a:rPr>
              <a:t>-Hillman Alkylation reaction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2915816" y="2420888"/>
            <a:ext cx="5868144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C(C[N,O]H)(=C)[C,N,P,S]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2823120" y="2420888"/>
            <a:ext cx="6213376" cy="86409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[C:1]([C:3][N,O:4][H:2])(=[C:6])[C,N,P,S:5]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22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6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60"/>
                            </p:stCondLst>
                            <p:childTnLst>
                              <p:par>
                                <p:cTn id="16" presetID="27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 build="p"/>
      <p:bldP spid="42" grpId="0"/>
      <p:bldP spid="4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ChemAxon</a:t>
            </a:r>
            <a:r>
              <a:rPr lang="en-GB" dirty="0" smtClean="0"/>
              <a:t> rules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Can exclude reactants, and give requirements for reactivity.</a:t>
            </a:r>
          </a:p>
          <a:p>
            <a:pPr lvl="1"/>
            <a:r>
              <a:rPr lang="en-GB" dirty="0" smtClean="0"/>
              <a:t>match(reactant(0), “C=[N,O,S]”)</a:t>
            </a:r>
          </a:p>
          <a:p>
            <a:pPr lvl="1"/>
            <a:r>
              <a:rPr lang="en-GB" dirty="0" smtClean="0"/>
              <a:t>match(</a:t>
            </a:r>
            <a:r>
              <a:rPr lang="en-GB" dirty="0" err="1" smtClean="0"/>
              <a:t>ratom</a:t>
            </a:r>
            <a:r>
              <a:rPr lang="en-GB" dirty="0" smtClean="0"/>
              <a:t>(3), “O=C[C:1]=O”)</a:t>
            </a:r>
          </a:p>
          <a:p>
            <a:pPr lvl="1"/>
            <a:r>
              <a:rPr lang="en-GB" dirty="0" err="1" smtClean="0"/>
              <a:t>matchcount</a:t>
            </a:r>
            <a:r>
              <a:rPr lang="en-GB" dirty="0" smtClean="0"/>
              <a:t>(reactant(0), “[</a:t>
            </a:r>
            <a:r>
              <a:rPr lang="en-GB" dirty="0" err="1" smtClean="0"/>
              <a:t>F,Cl,Br,I</a:t>
            </a:r>
            <a:r>
              <a:rPr lang="en-GB" dirty="0" smtClean="0"/>
              <a:t>]”)==1</a:t>
            </a:r>
          </a:p>
          <a:p>
            <a:pPr lvl="1"/>
            <a:r>
              <a:rPr lang="en-GB" dirty="0" smtClean="0"/>
              <a:t>charge(</a:t>
            </a:r>
            <a:r>
              <a:rPr lang="en-GB" dirty="0" err="1" smtClean="0"/>
              <a:t>ratom</a:t>
            </a:r>
            <a:r>
              <a:rPr lang="en-GB" dirty="0" smtClean="0"/>
              <a:t>(3), “</a:t>
            </a:r>
            <a:r>
              <a:rPr lang="en-GB" dirty="0" err="1" smtClean="0"/>
              <a:t>aromaticsystem</a:t>
            </a:r>
            <a:r>
              <a:rPr lang="en-GB" dirty="0" smtClean="0"/>
              <a:t>”) &gt; 0.3</a:t>
            </a:r>
          </a:p>
          <a:p>
            <a:r>
              <a:rPr lang="en-GB" dirty="0" smtClean="0"/>
              <a:t>Also give data for yield which can be used to guide choice of reactions.</a:t>
            </a:r>
          </a:p>
          <a:p>
            <a:r>
              <a:rPr lang="en-GB" dirty="0" smtClean="0"/>
              <a:t>Easy to add new rules and data.</a:t>
            </a:r>
          </a:p>
        </p:txBody>
      </p:sp>
    </p:spTree>
    <p:extLst>
      <p:ext uri="{BB962C8B-B14F-4D97-AF65-F5344CB8AC3E}">
        <p14:creationId xmlns:p14="http://schemas.microsoft.com/office/powerpoint/2010/main" val="15136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Predicted molecule</a:t>
            </a:r>
            <a:endParaRPr lang="en-GB" dirty="0"/>
          </a:p>
        </p:txBody>
      </p:sp>
      <p:pic>
        <p:nvPicPr>
          <p:cNvPr id="6" name="Content Placeholder 5" descr="predict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4176464" cy="3777801"/>
          </a:xfrm>
        </p:spPr>
      </p:pic>
      <p:pic>
        <p:nvPicPr>
          <p:cNvPr id="7" name="Picture 6" descr="reactant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420888"/>
            <a:ext cx="3672408" cy="2388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1920" y="3140968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 smtClean="0"/>
              <a:t>+</a:t>
            </a:r>
            <a:endParaRPr lang="en-GB" sz="8000" dirty="0"/>
          </a:p>
        </p:txBody>
      </p:sp>
      <p:pic>
        <p:nvPicPr>
          <p:cNvPr id="9" name="Picture 8" descr="productmo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7009" y="1913460"/>
            <a:ext cx="7056784" cy="4606629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9324528" y="3933056"/>
            <a:ext cx="205273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6856" y="7018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Reactants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6856" y="7018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Product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6856" y="692696"/>
            <a:ext cx="5496744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Minimised product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3" descr="productmol_mi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1943315"/>
            <a:ext cx="5400600" cy="4293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326" y="2397144"/>
            <a:ext cx="5138874" cy="4270333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81000" y="1828800"/>
            <a:ext cx="3810000" cy="609600"/>
          </a:xfrm>
          <a:prstGeom prst="rect">
            <a:avLst/>
          </a:prstGeom>
        </p:spPr>
        <p:txBody>
          <a:bodyPr vert="horz" lIns="0" rIns="0" bIns="0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Initial reactant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181600" y="1828800"/>
            <a:ext cx="3810000" cy="609600"/>
          </a:xfrm>
          <a:prstGeom prst="rect">
            <a:avLst/>
          </a:prstGeom>
        </p:spPr>
        <p:txBody>
          <a:bodyPr vert="horz" lIns="0" rIns="0" bIns="0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Partner</a:t>
            </a: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reactant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98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-0.98837 -4.44444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77457E-6 L -1.06649 2.77457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16667E-6 -3.98844E-6 L -1.14566 -3.98844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-1.13194 -0.0053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5 -0.03333 L -1.09652 -0.1064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7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6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6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10" grpId="0" animBg="1"/>
      <p:bldP spid="10" grpId="1" animBg="1"/>
      <p:bldP spid="11" grpId="0"/>
      <p:bldP spid="11" grpId="1"/>
      <p:bldP spid="12" grpId="0"/>
      <p:bldP spid="12" grpId="1"/>
      <p:bldP spid="13" grpId="0"/>
      <p:bldP spid="15" grpId="0"/>
      <p:bldP spid="15" grpId="1"/>
      <p:bldP spid="16" grpId="0"/>
      <p:bldP spid="1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929802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Synthetic space is intractable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INDDEx – a logic-based drug-discovery </a:t>
            </a:r>
            <a:r>
              <a:rPr lang="en-GB" sz="2800" dirty="0" smtClean="0">
                <a:cs typeface="Arial" pitchFamily="34" charset="0"/>
              </a:rPr>
              <a:t>tool</a:t>
            </a:r>
            <a:endParaRPr lang="en-GB" sz="2800" dirty="0">
              <a:cs typeface="Arial" pitchFamily="34" charset="0"/>
            </a:endParaRP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Virtual reactions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size of searchable synthetic space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Filtering search space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power of the virtual reaction search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Case study of application to drug discovery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Conclusion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1560" y="557808"/>
            <a:ext cx="42484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Summary</a:t>
            </a:r>
            <a:r>
              <a:rPr lang="en-GB" sz="5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dirty="0"/>
          </a:p>
        </p:txBody>
      </p:sp>
      <p:sp>
        <p:nvSpPr>
          <p:cNvPr id="4" name="Content Placeholder 9"/>
          <p:cNvSpPr txBox="1">
            <a:spLocks/>
          </p:cNvSpPr>
          <p:nvPr/>
        </p:nvSpPr>
        <p:spPr>
          <a:xfrm>
            <a:off x="448252" y="1929802"/>
            <a:ext cx="595356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6236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6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6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6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6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6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335"/>
            <a:ext cx="8311139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973913" y="11994334"/>
            <a:ext cx="6858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0" dirty="0" smtClean="0"/>
              <a:t/>
            </a:r>
            <a:br>
              <a:rPr lang="en-GB" sz="2800" b="0" dirty="0" smtClean="0"/>
            </a:br>
            <a:endParaRPr lang="en-GB" sz="2800" b="0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345904" y="15452"/>
            <a:ext cx="6912768" cy="1143000"/>
          </a:xfrm>
        </p:spPr>
        <p:txBody>
          <a:bodyPr>
            <a:normAutofit/>
          </a:bodyPr>
          <a:lstStyle/>
          <a:p>
            <a:r>
              <a:rPr lang="en-GB" sz="4300" dirty="0" smtClean="0"/>
              <a:t>INDDEx with virtual reactions</a:t>
            </a:r>
            <a:r>
              <a:rPr lang="en-GB" sz="43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4300" dirty="0"/>
          </a:p>
        </p:txBody>
      </p:sp>
    </p:spTree>
    <p:extLst>
      <p:ext uri="{BB962C8B-B14F-4D97-AF65-F5344CB8AC3E}">
        <p14:creationId xmlns:p14="http://schemas.microsoft.com/office/powerpoint/2010/main" val="18938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9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50"/>
                    </a14:imgEffect>
                    <a14:imgEffect>
                      <a14:saturation sat="30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992" y="-4635896"/>
            <a:ext cx="18938104" cy="18938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340000">
            <a:off x="1723806" y="1162891"/>
            <a:ext cx="6387693" cy="479077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206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Virtual reactions open up search space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~ 100 commonly used organic reactions.</a:t>
            </a:r>
          </a:p>
          <a:p>
            <a:r>
              <a:rPr lang="en-GB" sz="3200" dirty="0"/>
              <a:t>482,606 fragment-like </a:t>
            </a:r>
            <a:r>
              <a:rPr lang="en-GB" sz="3200" dirty="0" smtClean="0"/>
              <a:t>molecules in ZINC database.</a:t>
            </a:r>
          </a:p>
          <a:p>
            <a:r>
              <a:rPr lang="en-GB" sz="3200" dirty="0" smtClean="0"/>
              <a:t>54 reactions incorporated so far into INDDEx</a:t>
            </a:r>
          </a:p>
        </p:txBody>
      </p:sp>
    </p:spTree>
    <p:extLst>
      <p:ext uri="{BB962C8B-B14F-4D97-AF65-F5344CB8AC3E}">
        <p14:creationId xmlns:p14="http://schemas.microsoft.com/office/powerpoint/2010/main" val="32620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/>
          <p:cNvSpPr/>
          <p:nvPr/>
        </p:nvSpPr>
        <p:spPr>
          <a:xfrm rot="16200000">
            <a:off x="3870427" y="-37230"/>
            <a:ext cx="1479354" cy="8001001"/>
          </a:xfrm>
          <a:prstGeom prst="triangl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920112"/>
            <a:ext cx="9577064" cy="636680"/>
          </a:xfrm>
        </p:spPr>
        <p:txBody>
          <a:bodyPr>
            <a:normAutofit fontScale="90000"/>
          </a:bodyPr>
          <a:lstStyle/>
          <a:p>
            <a:r>
              <a:rPr lang="en-GB" dirty="0"/>
              <a:t>Virtual reactions open up search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1066799"/>
          </a:xfrm>
        </p:spPr>
        <p:txBody>
          <a:bodyPr>
            <a:normAutofit/>
          </a:bodyPr>
          <a:lstStyle/>
          <a:p>
            <a:r>
              <a:rPr lang="en-GB" dirty="0"/>
              <a:t>Random ZINC molecules tested:</a:t>
            </a:r>
          </a:p>
          <a:p>
            <a:pPr lvl="1"/>
            <a:r>
              <a:rPr lang="en-GB" dirty="0"/>
              <a:t>100 randomly selected ZINC </a:t>
            </a:r>
            <a:r>
              <a:rPr lang="en-GB" dirty="0" smtClean="0"/>
              <a:t>molecules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1597478" y="3528393"/>
            <a:ext cx="840922" cy="840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Calibri "/>
              </a:rPr>
              <a:t>100</a:t>
            </a:r>
            <a:endParaRPr lang="en-GB" dirty="0">
              <a:latin typeface="Calibri "/>
            </a:endParaRPr>
          </a:p>
        </p:txBody>
      </p:sp>
      <p:sp>
        <p:nvSpPr>
          <p:cNvPr id="6" name="Oval 5"/>
          <p:cNvSpPr/>
          <p:nvPr/>
        </p:nvSpPr>
        <p:spPr>
          <a:xfrm>
            <a:off x="3200400" y="3378715"/>
            <a:ext cx="1021122" cy="1021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+mj-lt"/>
              </a:rPr>
              <a:t>2.28</a:t>
            </a:r>
            <a:endParaRPr lang="en-GB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66600" y="3378715"/>
            <a:ext cx="1188522" cy="11885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27,227</a:t>
            </a:r>
          </a:p>
        </p:txBody>
      </p:sp>
      <p:sp>
        <p:nvSpPr>
          <p:cNvPr id="10" name="Oval 9"/>
          <p:cNvSpPr/>
          <p:nvPr/>
        </p:nvSpPr>
        <p:spPr>
          <a:xfrm>
            <a:off x="7315200" y="3302515"/>
            <a:ext cx="1368878" cy="13688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53,450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7800" y="2544283"/>
            <a:ext cx="137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Random test</a:t>
            </a:r>
          </a:p>
          <a:p>
            <a:r>
              <a:rPr lang="en-GB" dirty="0">
                <a:latin typeface="+mj-lt"/>
              </a:rPr>
              <a:t>molecules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3444" y="2537793"/>
            <a:ext cx="1905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Average reactions</a:t>
            </a:r>
          </a:p>
          <a:p>
            <a:r>
              <a:rPr lang="en-GB" dirty="0">
                <a:latin typeface="+mj-lt"/>
              </a:rPr>
              <a:t>per molecule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73013" y="2577262"/>
            <a:ext cx="1063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+mj-lt"/>
              </a:defRPr>
            </a:lvl1pPr>
          </a:lstStyle>
          <a:p>
            <a:r>
              <a:rPr lang="en-GB" dirty="0"/>
              <a:t>Reactant </a:t>
            </a:r>
            <a:br>
              <a:rPr lang="en-GB" dirty="0"/>
            </a:br>
            <a:r>
              <a:rPr lang="en-GB" dirty="0"/>
              <a:t>partners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9090" y="2577262"/>
            <a:ext cx="1516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Total products</a:t>
            </a:r>
          </a:p>
          <a:p>
            <a:r>
              <a:rPr lang="en-GB" dirty="0" smtClean="0">
                <a:latin typeface="+mj-lt"/>
              </a:rPr>
              <a:t>per molecule</a:t>
            </a:r>
            <a:endParaRPr lang="en-GB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266" y="3452193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All ZINC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09600" y="4694411"/>
            <a:ext cx="8229600" cy="2262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46856" y="4941168"/>
            <a:ext cx="8229600" cy="1696889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 smtClean="0"/>
              <a:t>35 million </a:t>
            </a:r>
            <a:r>
              <a:rPr lang="en-GB" dirty="0"/>
              <a:t>purchasable molecules in </a:t>
            </a:r>
            <a:r>
              <a:rPr lang="en-GB" dirty="0" smtClean="0"/>
              <a:t>ZINC</a:t>
            </a:r>
          </a:p>
          <a:p>
            <a:r>
              <a:rPr lang="en-GB" dirty="0"/>
              <a:t>Therefore potential space </a:t>
            </a:r>
            <a:br>
              <a:rPr lang="en-GB" dirty="0"/>
            </a:br>
            <a:r>
              <a:rPr lang="en-GB" dirty="0"/>
              <a:t>= </a:t>
            </a:r>
            <a:r>
              <a:rPr lang="en-GB" dirty="0" smtClean="0"/>
              <a:t>35,000,000 </a:t>
            </a:r>
            <a:r>
              <a:rPr lang="en-GB" dirty="0"/>
              <a:t>× 53,450 products per molecule</a:t>
            </a:r>
            <a:br>
              <a:rPr lang="en-GB" dirty="0"/>
            </a:br>
            <a:r>
              <a:rPr lang="en-GB" dirty="0"/>
              <a:t>= </a:t>
            </a:r>
            <a:r>
              <a:rPr lang="en-GB" dirty="0" smtClean="0"/>
              <a:t>1.9 </a:t>
            </a:r>
            <a:r>
              <a:rPr lang="en-GB" dirty="0"/>
              <a:t>× 10</a:t>
            </a:r>
            <a:r>
              <a:rPr lang="en-GB" baseline="30000" dirty="0"/>
              <a:t>12</a:t>
            </a:r>
            <a:r>
              <a:rPr lang="en-GB" dirty="0"/>
              <a:t> </a:t>
            </a:r>
            <a:r>
              <a:rPr lang="en-GB" dirty="0" smtClean="0"/>
              <a:t>molecules</a:t>
            </a:r>
          </a:p>
        </p:txBody>
      </p:sp>
    </p:spTree>
    <p:extLst>
      <p:ext uri="{BB962C8B-B14F-4D97-AF65-F5344CB8AC3E}">
        <p14:creationId xmlns:p14="http://schemas.microsoft.com/office/powerpoint/2010/main" val="225171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6" grpId="0" animBg="1"/>
      <p:bldP spid="8" grpId="0" animBg="1"/>
      <p:bldP spid="10" grpId="0" animBg="1"/>
      <p:bldP spid="12" grpId="0"/>
      <p:bldP spid="13" grpId="0"/>
      <p:bldP spid="15" grpId="0"/>
      <p:bldP spid="16" grpId="0"/>
      <p:bldP spid="17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374228"/>
            <a:ext cx="31935612" cy="6855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00" y="1375200"/>
            <a:ext cx="31935600" cy="68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929802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Synthetic space is intractable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INDDEx – a logic-based drug-discovery </a:t>
            </a:r>
            <a:r>
              <a:rPr lang="en-GB" sz="2800" dirty="0" smtClean="0">
                <a:cs typeface="Arial" pitchFamily="34" charset="0"/>
              </a:rPr>
              <a:t>tool</a:t>
            </a:r>
            <a:endParaRPr lang="en-GB" sz="2800" dirty="0">
              <a:cs typeface="Arial" pitchFamily="34" charset="0"/>
            </a:endParaRP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Virtual reactions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size of searchable synthetic space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Filtering search space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power of the virtual reaction search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Case study of application to drug discovery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Conclusion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1560" y="557808"/>
            <a:ext cx="42484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Summary</a:t>
            </a:r>
            <a:r>
              <a:rPr lang="en-GB" sz="5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dirty="0"/>
          </a:p>
        </p:txBody>
      </p:sp>
      <p:sp>
        <p:nvSpPr>
          <p:cNvPr id="4" name="Content Placeholder 9"/>
          <p:cNvSpPr txBox="1">
            <a:spLocks/>
          </p:cNvSpPr>
          <p:nvPr/>
        </p:nvSpPr>
        <p:spPr>
          <a:xfrm>
            <a:off x="448252" y="1929802"/>
            <a:ext cx="595356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75068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6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6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6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6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6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Filtering search space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739" y="1875688"/>
            <a:ext cx="8229600" cy="4678363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+mj-lt"/>
              </a:rPr>
              <a:t>Need to cut down search space.</a:t>
            </a:r>
          </a:p>
          <a:p>
            <a:r>
              <a:rPr lang="en-GB" b="1" dirty="0" smtClean="0">
                <a:latin typeface="+mj-lt"/>
              </a:rPr>
              <a:t>P</a:t>
            </a:r>
            <a:r>
              <a:rPr lang="en-GB" dirty="0" smtClean="0">
                <a:latin typeface="+mj-lt"/>
              </a:rPr>
              <a:t>artial </a:t>
            </a:r>
            <a:r>
              <a:rPr lang="en-GB" b="1" dirty="0" smtClean="0">
                <a:latin typeface="+mj-lt"/>
              </a:rPr>
              <a:t>L</a:t>
            </a:r>
            <a:r>
              <a:rPr lang="en-GB" dirty="0" smtClean="0">
                <a:latin typeface="+mj-lt"/>
              </a:rPr>
              <a:t>ogical </a:t>
            </a:r>
            <a:r>
              <a:rPr lang="en-GB" b="1" dirty="0" smtClean="0">
                <a:latin typeface="+mj-lt"/>
              </a:rPr>
              <a:t>R</a:t>
            </a:r>
            <a:r>
              <a:rPr lang="en-GB" dirty="0" smtClean="0">
                <a:latin typeface="+mj-lt"/>
              </a:rPr>
              <a:t>ule </a:t>
            </a:r>
            <a:r>
              <a:rPr lang="en-GB" b="1" dirty="0" smtClean="0">
                <a:latin typeface="+mj-lt"/>
              </a:rPr>
              <a:t>R</a:t>
            </a:r>
            <a:r>
              <a:rPr lang="en-GB" dirty="0" smtClean="0">
                <a:latin typeface="+mj-lt"/>
              </a:rPr>
              <a:t>eactant </a:t>
            </a:r>
            <a:r>
              <a:rPr lang="en-GB" b="1" dirty="0" smtClean="0">
                <a:latin typeface="+mj-lt"/>
              </a:rPr>
              <a:t>S</a:t>
            </a:r>
            <a:r>
              <a:rPr lang="en-GB" dirty="0" smtClean="0">
                <a:latin typeface="+mj-lt"/>
              </a:rPr>
              <a:t>election (</a:t>
            </a:r>
            <a:r>
              <a:rPr lang="en-GB" dirty="0" err="1" smtClean="0">
                <a:latin typeface="+mj-lt"/>
              </a:rPr>
              <a:t>PLoRRS</a:t>
            </a:r>
            <a:r>
              <a:rPr lang="en-GB" dirty="0" smtClean="0">
                <a:latin typeface="+mj-lt"/>
              </a:rPr>
              <a:t>) uses </a:t>
            </a:r>
            <a:r>
              <a:rPr lang="en-GB" dirty="0">
                <a:latin typeface="+mj-lt"/>
              </a:rPr>
              <a:t>the INDDEx logical rules without support vector weighting to give a score of the </a:t>
            </a:r>
            <a:r>
              <a:rPr lang="en-GB" dirty="0" smtClean="0">
                <a:latin typeface="+mj-lt"/>
              </a:rPr>
              <a:t>potential of a molecule to form active compounds one synthetic step away.</a:t>
            </a: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INDDEx takes the top 100 positive rules, and gives one point for any rule only </a:t>
            </a:r>
            <a:r>
              <a:rPr lang="en-GB" dirty="0" smtClean="0">
                <a:latin typeface="+mj-lt"/>
              </a:rPr>
              <a:t>half-filled.</a:t>
            </a:r>
          </a:p>
          <a:p>
            <a:r>
              <a:rPr lang="en-GB" dirty="0" smtClean="0">
                <a:latin typeface="+mj-lt"/>
              </a:rPr>
              <a:t>Identifies molecules </a:t>
            </a:r>
            <a:r>
              <a:rPr lang="en-GB" dirty="0">
                <a:latin typeface="+mj-lt"/>
              </a:rPr>
              <a:t>that might potentially have their logic-based rules fulfilled after undergoing a </a:t>
            </a:r>
            <a:r>
              <a:rPr lang="en-GB" dirty="0" smtClean="0">
                <a:latin typeface="+mj-lt"/>
              </a:rPr>
              <a:t>reaction.</a:t>
            </a:r>
          </a:p>
        </p:txBody>
      </p:sp>
    </p:spTree>
    <p:extLst>
      <p:ext uri="{BB962C8B-B14F-4D97-AF65-F5344CB8AC3E}">
        <p14:creationId xmlns:p14="http://schemas.microsoft.com/office/powerpoint/2010/main" val="399003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208"/>
            <a:ext cx="8229600" cy="1143000"/>
          </a:xfrm>
        </p:spPr>
        <p:txBody>
          <a:bodyPr/>
          <a:lstStyle/>
          <a:p>
            <a:r>
              <a:rPr lang="en-GB" dirty="0"/>
              <a:t>Matching unfulfilled fragments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7769105"/>
              </p:ext>
            </p:extLst>
          </p:nvPr>
        </p:nvGraphicFramePr>
        <p:xfrm>
          <a:off x="457200" y="3861048"/>
          <a:ext cx="8363272" cy="26921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02019"/>
                <a:gridCol w="1092701"/>
                <a:gridCol w="2376264"/>
                <a:gridCol w="2592288"/>
              </a:tblGrid>
              <a:tr h="59140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Fragment A match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Fragment B match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37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2000" b="1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FALSE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TRUE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4957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Fragment A match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FALSE</a:t>
                      </a:r>
                      <a:endParaRPr lang="en-GB" sz="2000" b="1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FALSE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TRUE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/>
                </a:tc>
              </a:tr>
              <a:tr h="80743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Fragment B match</a:t>
                      </a:r>
                      <a:endParaRPr lang="en-GB" sz="2000" b="1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TRUE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TRUE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FALSE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DejaVu LGC Sans"/>
                        <a:cs typeface="Times New Roman"/>
                      </a:endParaRPr>
                    </a:p>
                  </a:txBody>
                  <a:tcPr marL="73536" marR="73536" marT="0" marB="0"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748408"/>
            <a:ext cx="8229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+mj-lt"/>
              </a:rPr>
              <a:t>Rule:    Fragment A must be </a:t>
            </a:r>
            <a:r>
              <a:rPr lang="en-GB" i="1" dirty="0" smtClean="0">
                <a:latin typeface="+mj-lt"/>
              </a:rPr>
              <a:t>x</a:t>
            </a:r>
            <a:r>
              <a:rPr lang="en-GB" dirty="0" smtClean="0">
                <a:latin typeface="+mj-lt"/>
              </a:rPr>
              <a:t> ångströms from Fragment B</a:t>
            </a:r>
          </a:p>
          <a:p>
            <a:r>
              <a:rPr lang="en-GB" dirty="0" smtClean="0">
                <a:latin typeface="+mj-lt"/>
              </a:rPr>
              <a:t>A rule is counted as half-fulfilled if only one of the fragments match and </a:t>
            </a:r>
            <a:r>
              <a:rPr lang="en-GB" i="1" dirty="0" smtClean="0">
                <a:latin typeface="+mj-lt"/>
              </a:rPr>
              <a:t>x </a:t>
            </a:r>
            <a:r>
              <a:rPr lang="en-GB" dirty="0" smtClean="0">
                <a:latin typeface="+mj-lt"/>
              </a:rPr>
              <a:t>&gt; 2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51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929802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Synthetic space is intractable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INDDEx – a logic-based drug-discovery </a:t>
            </a:r>
            <a:r>
              <a:rPr lang="en-GB" sz="2800" dirty="0" smtClean="0">
                <a:cs typeface="Arial" pitchFamily="34" charset="0"/>
              </a:rPr>
              <a:t>tool</a:t>
            </a:r>
            <a:endParaRPr lang="en-GB" sz="2800" dirty="0">
              <a:cs typeface="Arial" pitchFamily="34" charset="0"/>
            </a:endParaRP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Virtual reactions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size of searchable synthetic space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Filtering search space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power of the virtual reaction search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Case study of application to drug discovery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Conclusion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1560" y="557808"/>
            <a:ext cx="42484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Summary</a:t>
            </a:r>
            <a:r>
              <a:rPr lang="en-GB" sz="5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dirty="0"/>
          </a:p>
        </p:txBody>
      </p:sp>
      <p:sp>
        <p:nvSpPr>
          <p:cNvPr id="4" name="Content Placeholder 9"/>
          <p:cNvSpPr txBox="1">
            <a:spLocks/>
          </p:cNvSpPr>
          <p:nvPr/>
        </p:nvSpPr>
        <p:spPr>
          <a:xfrm>
            <a:off x="448252" y="1929802"/>
            <a:ext cx="595356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5593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6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6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6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6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6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Similarity – Tanimoto Coefficient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3252400"/>
              </p:ext>
            </p:extLst>
          </p:nvPr>
        </p:nvGraphicFramePr>
        <p:xfrm>
          <a:off x="4932040" y="3140968"/>
          <a:ext cx="3971123" cy="2448271"/>
        </p:xfrm>
        <a:graphic>
          <a:graphicData uri="http://schemas.openxmlformats.org/drawingml/2006/table">
            <a:tbl>
              <a:tblPr/>
              <a:tblGrid>
                <a:gridCol w="1428160"/>
                <a:gridCol w="899067"/>
                <a:gridCol w="870758"/>
                <a:gridCol w="773138"/>
              </a:tblGrid>
              <a:tr h="3865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Times New Roman"/>
                          <a:cs typeface="Times New Roman"/>
                        </a:rPr>
                        <a:t>Atoms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Times New Roman"/>
                          <a:cs typeface="Times New Roman"/>
                        </a:rPr>
                        <a:t>Bonds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3865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600" b="1" baseline="-25000" dirty="0"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Times New Roman"/>
                        </a:rPr>
                        <a:t>63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3865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600" b="1" baseline="-25000" dirty="0"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Times New Roman"/>
                        </a:rPr>
                        <a:t>28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Times New Roman"/>
                        </a:rPr>
                        <a:t>54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38656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Times New Roman"/>
                          <a:cs typeface="Calibri"/>
                        </a:rPr>
                        <a:t>N</a:t>
                      </a:r>
                      <a:r>
                        <a:rPr lang="en-US" sz="1600" b="1" baseline="-25000">
                          <a:latin typeface="Calibri"/>
                          <a:ea typeface="Times New Roman"/>
                          <a:cs typeface="Calibri"/>
                        </a:rPr>
                        <a:t>AB</a:t>
                      </a:r>
                      <a:endParaRPr lang="en-GB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90199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Times New Roman"/>
                          <a:cs typeface="Calibri"/>
                        </a:rPr>
                        <a:t>N</a:t>
                      </a:r>
                      <a:r>
                        <a:rPr lang="en-US" sz="1600" b="1" baseline="-25000" dirty="0">
                          <a:latin typeface="Calibri"/>
                          <a:ea typeface="Times New Roman"/>
                          <a:cs typeface="Calibri"/>
                        </a:rPr>
                        <a:t>AB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Times New Roman"/>
                          <a:cs typeface="Times New Roman"/>
                        </a:rPr>
                        <a:t> N</a:t>
                      </a:r>
                      <a:r>
                        <a:rPr lang="en-US" sz="1600" b="1" baseline="-25000" dirty="0" smtClean="0"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600" b="1" dirty="0" smtClean="0"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600" b="1" dirty="0">
                          <a:latin typeface="Calibri"/>
                          <a:ea typeface="Times New Roman"/>
                          <a:cs typeface="Calibri"/>
                        </a:rPr>
                        <a:t>+</a:t>
                      </a:r>
                      <a:r>
                        <a:rPr lang="en-US" sz="1600" b="1" dirty="0">
                          <a:latin typeface="Calibri"/>
                          <a:ea typeface="Times New Roman"/>
                          <a:cs typeface="Times New Roman"/>
                        </a:rPr>
                        <a:t> N</a:t>
                      </a:r>
                      <a:r>
                        <a:rPr lang="en-US" sz="1600" b="1" baseline="-25000" dirty="0"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600" b="1" dirty="0">
                          <a:latin typeface="Calibri"/>
                          <a:ea typeface="Times New Roman"/>
                          <a:cs typeface="Calibri"/>
                        </a:rPr>
                        <a:t> - N</a:t>
                      </a:r>
                      <a:r>
                        <a:rPr lang="en-US" sz="1600" b="1" baseline="-25000" dirty="0">
                          <a:latin typeface="Calibri"/>
                          <a:ea typeface="Times New Roman"/>
                          <a:cs typeface="Calibri"/>
                        </a:rPr>
                        <a:t>AB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0.47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Times New Roman"/>
                        </a:rPr>
                        <a:t>0.53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Times New Roman"/>
                          <a:cs typeface="Times New Roman"/>
                        </a:rPr>
                        <a:t>0.50</a:t>
                      </a:r>
                      <a:endParaRPr lang="en-GB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05429" marR="1054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540994" cy="4305545"/>
          </a:xfrm>
          <a:prstGeom prst="rect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5076056" y="5157192"/>
            <a:ext cx="108012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158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r="6175"/>
          <a:stretch/>
        </p:blipFill>
        <p:spPr bwMode="auto">
          <a:xfrm>
            <a:off x="584262" y="476672"/>
            <a:ext cx="7876170" cy="63009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5231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Benchmarking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+mj-lt"/>
              </a:rPr>
              <a:t>Aim is to quantify how well virtual reactions and </a:t>
            </a:r>
            <a:r>
              <a:rPr lang="en-GB" dirty="0" err="1" smtClean="0">
                <a:latin typeface="+mj-lt"/>
              </a:rPr>
              <a:t>PLoRRS</a:t>
            </a:r>
            <a:r>
              <a:rPr lang="en-GB" dirty="0" smtClean="0">
                <a:latin typeface="+mj-lt"/>
              </a:rPr>
              <a:t> filtering can explore synthetic space by identifying molecules that are active but would not be found by a search of an existing database.</a:t>
            </a:r>
          </a:p>
        </p:txBody>
      </p:sp>
    </p:spTree>
    <p:extLst>
      <p:ext uri="{BB962C8B-B14F-4D97-AF65-F5344CB8AC3E}">
        <p14:creationId xmlns:p14="http://schemas.microsoft.com/office/powerpoint/2010/main" val="8495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12221240Small.jpg"/>
          <p:cNvPicPr>
            <a:picLocks noChangeAspect="1"/>
          </p:cNvPicPr>
          <p:nvPr/>
        </p:nvPicPr>
        <p:blipFill>
          <a:blip r:embed="rId2" cstate="print"/>
          <a:srcRect l="20075" t="25850" r="25588" b="17451"/>
          <a:stretch>
            <a:fillRect/>
          </a:stretch>
        </p:blipFill>
        <p:spPr>
          <a:xfrm>
            <a:off x="-7885384" y="-8340405"/>
            <a:ext cx="21314368" cy="16680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852936"/>
            <a:ext cx="2448272" cy="2448272"/>
          </a:xfrm>
          <a:prstGeom prst="rect">
            <a:avLst/>
          </a:prstGeom>
        </p:spPr>
      </p:pic>
      <p:pic>
        <p:nvPicPr>
          <p:cNvPr id="14" name="Picture 13" descr="ist2_12698137-molecules cop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573016"/>
            <a:ext cx="816951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9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>
            <a:endCxn id="78" idx="0"/>
          </p:cNvCxnSpPr>
          <p:nvPr/>
        </p:nvCxnSpPr>
        <p:spPr>
          <a:xfrm>
            <a:off x="7488324" y="836712"/>
            <a:ext cx="0" cy="4464496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ight Arrow Callout 99"/>
          <p:cNvSpPr/>
          <p:nvPr/>
        </p:nvSpPr>
        <p:spPr>
          <a:xfrm>
            <a:off x="683568" y="4509120"/>
            <a:ext cx="5472608" cy="227687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719"/>
            </a:avLst>
          </a:prstGeom>
          <a:gradFill flip="none" rotWithShape="1">
            <a:gsLst>
              <a:gs pos="47000">
                <a:srgbClr val="E6E6E6"/>
              </a:gs>
              <a:gs pos="85001">
                <a:srgbClr val="7D8496"/>
              </a:gs>
            </a:gsLst>
            <a:lin ang="0" scaled="0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1464459"/>
            <a:ext cx="2880320" cy="369332"/>
          </a:xfrm>
          <a:prstGeom prst="rect">
            <a:avLst/>
          </a:prstGeom>
          <a:gradFill>
            <a:gsLst>
              <a:gs pos="0">
                <a:srgbClr val="9EEAFF"/>
              </a:gs>
              <a:gs pos="36000">
                <a:srgbClr val="BBEFFF"/>
              </a:gs>
              <a:gs pos="100000">
                <a:srgbClr val="E4F9FF"/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j-lt"/>
              </a:defRPr>
            </a:lvl1pPr>
          </a:lstStyle>
          <a:p>
            <a:r>
              <a:rPr lang="en-GB" dirty="0"/>
              <a:t>INDDEx SVILP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3851756"/>
            <a:ext cx="1800200" cy="369332"/>
          </a:xfrm>
          <a:prstGeom prst="rect">
            <a:avLst/>
          </a:prstGeom>
          <a:gradFill>
            <a:gsLst>
              <a:gs pos="0">
                <a:srgbClr val="9EEAFF"/>
              </a:gs>
              <a:gs pos="36000">
                <a:srgbClr val="BBEFFF"/>
              </a:gs>
              <a:gs pos="100000">
                <a:srgbClr val="E4F9FF"/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j-lt"/>
              </a:defRPr>
            </a:lvl1pPr>
          </a:lstStyle>
          <a:p>
            <a:r>
              <a:rPr lang="en-GB" dirty="0"/>
              <a:t>PLoRRS matches</a:t>
            </a:r>
          </a:p>
        </p:txBody>
      </p:sp>
      <p:cxnSp>
        <p:nvCxnSpPr>
          <p:cNvPr id="10" name="Straight Arrow Connector 9"/>
          <p:cNvCxnSpPr>
            <a:stCxn id="4" idx="2"/>
            <a:endCxn id="5" idx="0"/>
          </p:cNvCxnSpPr>
          <p:nvPr/>
        </p:nvCxnSpPr>
        <p:spPr>
          <a:xfrm>
            <a:off x="2771800" y="1111970"/>
            <a:ext cx="0" cy="352489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331640" y="105599"/>
            <a:ext cx="6840760" cy="1006371"/>
            <a:chOff x="1331640" y="-27384"/>
            <a:chExt cx="6840760" cy="1006371"/>
          </a:xfrm>
        </p:grpSpPr>
        <p:sp>
          <p:nvSpPr>
            <p:cNvPr id="26" name="TextBox 25"/>
            <p:cNvSpPr txBox="1"/>
            <p:nvPr/>
          </p:nvSpPr>
          <p:spPr>
            <a:xfrm>
              <a:off x="1331640" y="-27384"/>
              <a:ext cx="6840760" cy="369332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</a:schemeClr>
                </a:gs>
                <a:gs pos="68000">
                  <a:srgbClr val="B2B2B2"/>
                </a:gs>
                <a:gs pos="100000">
                  <a:srgbClr val="777777"/>
                </a:gs>
              </a:gsLst>
              <a:lin ang="16200000" scaled="0"/>
            </a:gra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</a:rPr>
                <a:t>DUD target set of active ligands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31640" y="332656"/>
              <a:ext cx="2880320" cy="646331"/>
            </a:xfrm>
            <a:prstGeom prst="rect">
              <a:avLst/>
            </a:prstGeom>
            <a:gradFill>
              <a:gsLst>
                <a:gs pos="0">
                  <a:srgbClr val="9EFF9E"/>
                </a:gs>
                <a:gs pos="35000">
                  <a:srgbClr val="BBFFBB"/>
                </a:gs>
                <a:gs pos="100000">
                  <a:srgbClr val="E4FFE4"/>
                </a:gs>
              </a:gsLst>
              <a:lin ang="16200000" scaled="1"/>
            </a:gra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+mj-lt"/>
                </a:rPr>
                <a:t>Training set of 8</a:t>
              </a:r>
              <a:br>
                <a:rPr lang="en-GB" dirty="0" smtClean="0">
                  <a:latin typeface="+mj-lt"/>
                </a:rPr>
              </a:br>
              <a:r>
                <a:rPr lang="en-GB" dirty="0" smtClean="0">
                  <a:latin typeface="+mj-lt"/>
                </a:rPr>
                <a:t>randomly‑</a:t>
              </a:r>
              <a:r>
                <a:rPr lang="en-GB" dirty="0" err="1" smtClean="0">
                  <a:latin typeface="+mj-lt"/>
                </a:rPr>
                <a:t>chosen</a:t>
              </a:r>
              <a:r>
                <a:rPr lang="en-GB" dirty="0" smtClean="0">
                  <a:latin typeface="+mj-lt"/>
                </a:rPr>
                <a:t> molecules</a:t>
              </a:r>
              <a:endParaRPr lang="en-GB" dirty="0"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11960" y="332656"/>
              <a:ext cx="3960440" cy="646331"/>
            </a:xfrm>
            <a:prstGeom prst="rect">
              <a:avLst/>
            </a:prstGeom>
            <a:gradFill>
              <a:gsLst>
                <a:gs pos="0">
                  <a:srgbClr val="FF9E9E"/>
                </a:gs>
                <a:gs pos="35000">
                  <a:srgbClr val="FFBBBB"/>
                </a:gs>
                <a:gs pos="100000">
                  <a:srgbClr val="FFE4E4"/>
                </a:gs>
              </a:gsLst>
              <a:lin ang="16200000" scaled="1"/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+mj-lt"/>
                </a:rPr>
                <a:t>Test set of remaining active compounds</a:t>
              </a:r>
            </a:p>
            <a:p>
              <a:pPr algn="ctr"/>
              <a:r>
                <a:rPr lang="en-GB" dirty="0" smtClean="0">
                  <a:latin typeface="+mj-lt"/>
                </a:rPr>
                <a:t> </a:t>
              </a:r>
              <a:endParaRPr lang="en-GB" dirty="0">
                <a:latin typeface="+mj-lt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059832" y="3851756"/>
            <a:ext cx="1800200" cy="369332"/>
          </a:xfrm>
          <a:prstGeom prst="rect">
            <a:avLst/>
          </a:prstGeom>
          <a:gradFill>
            <a:gsLst>
              <a:gs pos="0">
                <a:srgbClr val="9EEAFF"/>
              </a:gs>
              <a:gs pos="36000">
                <a:srgbClr val="BBEFFF"/>
              </a:gs>
              <a:gs pos="100000">
                <a:srgbClr val="E4F9FF"/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j-lt"/>
              </a:defRPr>
            </a:lvl1pPr>
          </a:lstStyle>
          <a:p>
            <a:r>
              <a:rPr lang="en-GB" dirty="0"/>
              <a:t>SVILP matches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7585" y="4798893"/>
            <a:ext cx="1800200" cy="646331"/>
          </a:xfrm>
          <a:prstGeom prst="rect">
            <a:avLst/>
          </a:prstGeom>
          <a:gradFill>
            <a:gsLst>
              <a:gs pos="0">
                <a:srgbClr val="9EEAFF"/>
              </a:gs>
              <a:gs pos="36000">
                <a:srgbClr val="BBEFFF"/>
              </a:gs>
              <a:gs pos="100000">
                <a:srgbClr val="E4F9FF"/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j-lt"/>
              </a:defRPr>
            </a:lvl1pPr>
          </a:lstStyle>
          <a:p>
            <a:r>
              <a:rPr lang="en-GB" dirty="0"/>
              <a:t>Virtual synthetic products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59832" y="4798893"/>
            <a:ext cx="1800200" cy="646331"/>
          </a:xfrm>
          <a:prstGeom prst="rect">
            <a:avLst/>
          </a:prstGeom>
          <a:gradFill>
            <a:gsLst>
              <a:gs pos="0">
                <a:srgbClr val="9EEAFF"/>
              </a:gs>
              <a:gs pos="36000">
                <a:srgbClr val="BBEFFF"/>
              </a:gs>
              <a:gs pos="100000">
                <a:srgbClr val="E4F9FF"/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j-lt"/>
              </a:defRPr>
            </a:lvl1pPr>
          </a:lstStyle>
          <a:p>
            <a:r>
              <a:rPr lang="en-GB" dirty="0"/>
              <a:t>Virtual synthetic products</a:t>
            </a:r>
          </a:p>
        </p:txBody>
      </p:sp>
      <p:cxnSp>
        <p:nvCxnSpPr>
          <p:cNvPr id="41" name="Straight Arrow Connector 40"/>
          <p:cNvCxnSpPr>
            <a:stCxn id="6" idx="2"/>
            <a:endCxn id="36" idx="0"/>
          </p:cNvCxnSpPr>
          <p:nvPr/>
        </p:nvCxnSpPr>
        <p:spPr>
          <a:xfrm>
            <a:off x="1727684" y="4221088"/>
            <a:ext cx="1" cy="577805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8" idx="2"/>
            <a:endCxn id="37" idx="0"/>
          </p:cNvCxnSpPr>
          <p:nvPr/>
        </p:nvCxnSpPr>
        <p:spPr>
          <a:xfrm>
            <a:off x="3959932" y="4221088"/>
            <a:ext cx="0" cy="577805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82" idx="2"/>
            <a:endCxn id="28" idx="0"/>
          </p:cNvCxnSpPr>
          <p:nvPr/>
        </p:nvCxnSpPr>
        <p:spPr>
          <a:xfrm rot="16200000" flipH="1">
            <a:off x="3010472" y="2902296"/>
            <a:ext cx="710788" cy="1188132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82" idx="2"/>
            <a:endCxn id="6" idx="0"/>
          </p:cNvCxnSpPr>
          <p:nvPr/>
        </p:nvCxnSpPr>
        <p:spPr>
          <a:xfrm rot="5400000">
            <a:off x="1894348" y="2974304"/>
            <a:ext cx="710788" cy="1044116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475656" y="5949280"/>
            <a:ext cx="2664296" cy="646331"/>
          </a:xfrm>
          <a:prstGeom prst="rect">
            <a:avLst/>
          </a:prstGeom>
          <a:gradFill>
            <a:gsLst>
              <a:gs pos="0">
                <a:srgbClr val="9EEAFF"/>
              </a:gs>
              <a:gs pos="36000">
                <a:srgbClr val="BBEFFF"/>
              </a:gs>
              <a:gs pos="100000">
                <a:srgbClr val="E4F9FF"/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j-lt"/>
              </a:defRPr>
            </a:lvl1pPr>
          </a:lstStyle>
          <a:p>
            <a:r>
              <a:rPr lang="en-GB" dirty="0"/>
              <a:t>Pooled consensus virtual synthetic products</a:t>
            </a:r>
          </a:p>
        </p:txBody>
      </p:sp>
      <p:cxnSp>
        <p:nvCxnSpPr>
          <p:cNvPr id="72" name="Elbow Connector 71"/>
          <p:cNvCxnSpPr>
            <a:stCxn id="36" idx="2"/>
            <a:endCxn id="57" idx="0"/>
          </p:cNvCxnSpPr>
          <p:nvPr/>
        </p:nvCxnSpPr>
        <p:spPr>
          <a:xfrm rot="16200000" flipH="1">
            <a:off x="2015716" y="5157192"/>
            <a:ext cx="504056" cy="1080119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37" idx="2"/>
            <a:endCxn id="57" idx="0"/>
          </p:cNvCxnSpPr>
          <p:nvPr/>
        </p:nvCxnSpPr>
        <p:spPr>
          <a:xfrm rot="5400000">
            <a:off x="3131840" y="5121188"/>
            <a:ext cx="504056" cy="1152128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156176" y="5301208"/>
            <a:ext cx="2664296" cy="646331"/>
          </a:xfrm>
          <a:prstGeom prst="rect">
            <a:avLst/>
          </a:prstGeom>
          <a:gradFill>
            <a:gsLst>
              <a:gs pos="0">
                <a:srgbClr val="9EEAFF"/>
              </a:gs>
              <a:gs pos="36000">
                <a:srgbClr val="BBEFFF"/>
              </a:gs>
              <a:gs pos="100000">
                <a:srgbClr val="E4F9FF"/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j-lt"/>
              </a:defRPr>
            </a:lvl1pPr>
          </a:lstStyle>
          <a:p>
            <a:r>
              <a:rPr lang="en-GB" dirty="0"/>
              <a:t>Check for similarity to held‑</a:t>
            </a:r>
            <a:r>
              <a:rPr lang="en-GB" dirty="0" err="1"/>
              <a:t>back</a:t>
            </a:r>
            <a:r>
              <a:rPr lang="en-GB" dirty="0"/>
              <a:t> test set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331640" y="2217638"/>
            <a:ext cx="2880320" cy="923330"/>
          </a:xfrm>
          <a:prstGeom prst="rect">
            <a:avLst/>
          </a:prstGeom>
          <a:gradFill>
            <a:gsLst>
              <a:gs pos="0">
                <a:srgbClr val="9EEAFF"/>
              </a:gs>
              <a:gs pos="36000">
                <a:srgbClr val="BBEFFF"/>
              </a:gs>
              <a:gs pos="100000">
                <a:srgbClr val="E4F9FF"/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>
                <a:latin typeface="+mj-lt"/>
              </a:rPr>
              <a:t>ZINC fragment database filtered to remove structures similar to the </a:t>
            </a:r>
            <a:r>
              <a:rPr lang="en-GB" dirty="0" smtClean="0">
                <a:latin typeface="+mj-lt"/>
              </a:rPr>
              <a:t>test set</a:t>
            </a:r>
            <a:endParaRPr lang="en-GB" dirty="0">
              <a:latin typeface="+mj-lt"/>
            </a:endParaRPr>
          </a:p>
        </p:txBody>
      </p:sp>
      <p:cxnSp>
        <p:nvCxnSpPr>
          <p:cNvPr id="85" name="Straight Arrow Connector 84"/>
          <p:cNvCxnSpPr>
            <a:stCxn id="5" idx="2"/>
            <a:endCxn id="82" idx="0"/>
          </p:cNvCxnSpPr>
          <p:nvPr/>
        </p:nvCxnSpPr>
        <p:spPr>
          <a:xfrm>
            <a:off x="2771800" y="1833791"/>
            <a:ext cx="0" cy="383847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56176" y="6381328"/>
            <a:ext cx="2664296" cy="369332"/>
          </a:xfrm>
          <a:prstGeom prst="rect">
            <a:avLst/>
          </a:prstGeom>
          <a:gradFill>
            <a:gsLst>
              <a:gs pos="0">
                <a:srgbClr val="9EEAFF"/>
              </a:gs>
              <a:gs pos="36000">
                <a:srgbClr val="BBEFFF"/>
              </a:gs>
              <a:gs pos="100000">
                <a:srgbClr val="E4F9FF"/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j-lt"/>
              </a:defRPr>
            </a:lvl1pPr>
          </a:lstStyle>
          <a:p>
            <a:r>
              <a:rPr lang="en-GB" dirty="0"/>
              <a:t>Evaluation</a:t>
            </a:r>
          </a:p>
        </p:txBody>
      </p:sp>
      <p:cxnSp>
        <p:nvCxnSpPr>
          <p:cNvPr id="35" name="Straight Arrow Connector 34"/>
          <p:cNvCxnSpPr>
            <a:stCxn id="78" idx="2"/>
            <a:endCxn id="31" idx="0"/>
          </p:cNvCxnSpPr>
          <p:nvPr/>
        </p:nvCxnSpPr>
        <p:spPr>
          <a:xfrm>
            <a:off x="7488324" y="5947539"/>
            <a:ext cx="0" cy="433789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23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Benchmarking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method was tested on all 40 target sets in the DUD dataset.</a:t>
            </a:r>
          </a:p>
          <a:p>
            <a:r>
              <a:rPr lang="en-GB" dirty="0" smtClean="0"/>
              <a:t>Virtual reactions, with </a:t>
            </a:r>
            <a:r>
              <a:rPr lang="en-GB" dirty="0" err="1" smtClean="0"/>
              <a:t>PLoRRS</a:t>
            </a:r>
            <a:r>
              <a:rPr lang="en-GB" dirty="0" smtClean="0"/>
              <a:t> filtering and used to search virtual synthetic space of each target</a:t>
            </a:r>
          </a:p>
          <a:p>
            <a:r>
              <a:rPr lang="en-GB" dirty="0" smtClean="0"/>
              <a:t>Tests also done using SVILP as selection method for initial and partner reactants</a:t>
            </a:r>
          </a:p>
          <a:p>
            <a:r>
              <a:rPr lang="en-GB" dirty="0" smtClean="0"/>
              <a:t>Success judged by similarity of generated molecules to known actives</a:t>
            </a:r>
          </a:p>
        </p:txBody>
      </p:sp>
    </p:spTree>
    <p:extLst>
      <p:ext uri="{BB962C8B-B14F-4D97-AF65-F5344CB8AC3E}">
        <p14:creationId xmlns:p14="http://schemas.microsoft.com/office/powerpoint/2010/main" val="90703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1" y="0"/>
            <a:ext cx="4535953" cy="6858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33" y="1"/>
            <a:ext cx="459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1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6055" cy="6858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52" y="0"/>
            <a:ext cx="4587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33" y="0"/>
            <a:ext cx="4584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Autofit/>
          </a:bodyPr>
          <a:lstStyle/>
          <a:p>
            <a:r>
              <a:rPr lang="en-GB" sz="4200" dirty="0" smtClean="0"/>
              <a:t>Virtual compounds </a:t>
            </a:r>
            <a:r>
              <a:rPr lang="en-GB" sz="4200" dirty="0"/>
              <a:t>similar to known actives for the </a:t>
            </a:r>
            <a:r>
              <a:rPr lang="en-GB" sz="4200" dirty="0" smtClean="0"/>
              <a:t>COX-2 target</a:t>
            </a:r>
            <a:endParaRPr lang="en-GB" sz="42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b="5502"/>
          <a:stretch/>
        </p:blipFill>
        <p:spPr bwMode="auto">
          <a:xfrm>
            <a:off x="902680" y="2445999"/>
            <a:ext cx="4965463" cy="29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2484" y="2204864"/>
            <a:ext cx="677108" cy="35871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600" dirty="0" smtClean="0">
                <a:latin typeface="+mj-lt"/>
              </a:rPr>
              <a:t>Maximum similarity to a known active not included in the training set</a:t>
            </a:r>
            <a:endParaRPr lang="en-GB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15018" y="7583640"/>
            <a:ext cx="8207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i="1" dirty="0" smtClean="0"/>
              <a:t>Figure 2. </a:t>
            </a:r>
            <a:endParaRPr lang="en-GB" sz="3200" dirty="0" smtClean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980" y="3404194"/>
            <a:ext cx="631923" cy="141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12903" y="3489942"/>
            <a:ext cx="358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latin typeface="+mj-lt"/>
              </a:rPr>
              <a:t>With </a:t>
            </a:r>
            <a:r>
              <a:rPr lang="en-GB" b="0" dirty="0" err="1" smtClean="0">
                <a:latin typeface="+mj-lt"/>
              </a:rPr>
              <a:t>PLoRRS</a:t>
            </a:r>
            <a:r>
              <a:rPr lang="en-GB" b="0" dirty="0" smtClean="0">
                <a:latin typeface="+mj-lt"/>
              </a:rPr>
              <a:t> method</a:t>
            </a:r>
            <a:endParaRPr lang="en-GB" b="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1877" y="3926905"/>
            <a:ext cx="390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latin typeface="+mj-lt"/>
              </a:rPr>
              <a:t>Without </a:t>
            </a:r>
            <a:r>
              <a:rPr lang="en-GB" b="0" dirty="0" err="1" smtClean="0">
                <a:latin typeface="+mj-lt"/>
              </a:rPr>
              <a:t>PLoRRS</a:t>
            </a:r>
            <a:r>
              <a:rPr lang="en-GB" b="0" dirty="0" smtClean="0">
                <a:latin typeface="+mj-lt"/>
              </a:rPr>
              <a:t> method</a:t>
            </a:r>
            <a:endParaRPr lang="en-GB" b="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2902" y="4363868"/>
            <a:ext cx="358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latin typeface="+mj-lt"/>
              </a:rPr>
              <a:t>Consensus method</a:t>
            </a:r>
            <a:endParaRPr lang="en-GB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34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Autofit/>
          </a:bodyPr>
          <a:lstStyle/>
          <a:p>
            <a:r>
              <a:rPr lang="en-GB" sz="4200" dirty="0" smtClean="0"/>
              <a:t>Virtual compounds </a:t>
            </a:r>
            <a:r>
              <a:rPr lang="en-GB" sz="4200" dirty="0"/>
              <a:t>similar to known actives for the </a:t>
            </a:r>
            <a:r>
              <a:rPr lang="en-GB" sz="4200" dirty="0" smtClean="0"/>
              <a:t>PPAR </a:t>
            </a:r>
            <a:r>
              <a:rPr lang="el-GR" sz="4200" dirty="0"/>
              <a:t>γ</a:t>
            </a:r>
            <a:r>
              <a:rPr lang="en-GB" sz="4200" dirty="0"/>
              <a:t> </a:t>
            </a:r>
            <a:r>
              <a:rPr lang="en-GB" sz="4200" dirty="0" smtClean="0"/>
              <a:t>target</a:t>
            </a:r>
            <a:endParaRPr lang="en-GB" sz="4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4"/>
          <a:stretch/>
        </p:blipFill>
        <p:spPr bwMode="auto">
          <a:xfrm>
            <a:off x="1070492" y="2420889"/>
            <a:ext cx="4737773" cy="304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2484" y="2204864"/>
            <a:ext cx="677108" cy="35871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600" dirty="0" smtClean="0">
                <a:latin typeface="+mj-lt"/>
              </a:rPr>
              <a:t>Maximum similarity to a known active not included in the training set</a:t>
            </a:r>
            <a:endParaRPr lang="en-GB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15018" y="7583640"/>
            <a:ext cx="8207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i="1" dirty="0" smtClean="0"/>
              <a:t>Figure 2. </a:t>
            </a:r>
            <a:endParaRPr lang="en-GB" sz="3200" dirty="0" smtClean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980" y="3404194"/>
            <a:ext cx="631923" cy="141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12903" y="3489942"/>
            <a:ext cx="358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latin typeface="+mj-lt"/>
              </a:rPr>
              <a:t>With </a:t>
            </a:r>
            <a:r>
              <a:rPr lang="en-GB" b="0" dirty="0" err="1" smtClean="0">
                <a:latin typeface="+mj-lt"/>
              </a:rPr>
              <a:t>PLoRRS</a:t>
            </a:r>
            <a:r>
              <a:rPr lang="en-GB" b="0" dirty="0" smtClean="0">
                <a:latin typeface="+mj-lt"/>
              </a:rPr>
              <a:t> method</a:t>
            </a:r>
            <a:endParaRPr lang="en-GB" b="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1877" y="3926905"/>
            <a:ext cx="390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latin typeface="+mj-lt"/>
              </a:rPr>
              <a:t>Without </a:t>
            </a:r>
            <a:r>
              <a:rPr lang="en-GB" b="0" dirty="0" err="1" smtClean="0">
                <a:latin typeface="+mj-lt"/>
              </a:rPr>
              <a:t>PLoRRS</a:t>
            </a:r>
            <a:r>
              <a:rPr lang="en-GB" b="0" dirty="0" smtClean="0">
                <a:latin typeface="+mj-lt"/>
              </a:rPr>
              <a:t> method</a:t>
            </a:r>
            <a:endParaRPr lang="en-GB" b="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2902" y="4363868"/>
            <a:ext cx="358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latin typeface="+mj-lt"/>
              </a:rPr>
              <a:t>Consensus method</a:t>
            </a:r>
            <a:endParaRPr lang="en-GB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86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of results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869886"/>
              </p:ext>
            </p:extLst>
          </p:nvPr>
        </p:nvGraphicFramePr>
        <p:xfrm>
          <a:off x="-1" y="2340868"/>
          <a:ext cx="9144000" cy="288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7627"/>
                <a:gridCol w="676805"/>
                <a:gridCol w="676805"/>
                <a:gridCol w="674901"/>
                <a:gridCol w="674901"/>
                <a:gridCol w="809120"/>
                <a:gridCol w="809120"/>
                <a:gridCol w="775802"/>
                <a:gridCol w="775802"/>
                <a:gridCol w="709170"/>
                <a:gridCol w="673947"/>
              </a:tblGrid>
              <a:tr h="190500">
                <a:tc gridSpan="2"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 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Maximum similarity achieved by rank using: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90500">
                <a:tc rowSpan="2" gridSpan="2"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 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 err="1">
                          <a:effectLst/>
                          <a:latin typeface="+mj-lt"/>
                        </a:rPr>
                        <a:t>PLoRRS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SVILP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A consensus of PLoRRS and SVILP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90500"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10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100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1000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10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100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1000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10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100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1000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 rowSpan="3"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Number of targets with a similarity value greater than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0.6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4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7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1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3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3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2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4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9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0.7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0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2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4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0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1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0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1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5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0.8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0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1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2</a:t>
                      </a:r>
                      <a:endParaRPr lang="en-GB" sz="18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0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0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0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0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0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</a:t>
                      </a:r>
                      <a:endParaRPr lang="en-GB" sz="18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9024" y="5589240"/>
            <a:ext cx="87849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1" u="none" strike="noStrike" cap="none" normalizeH="0" baseline="0" dirty="0" smtClean="0" bmk="_Toc402492363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2.</a:t>
            </a:r>
            <a:r>
              <a:rPr kumimoji="0" lang="en-GB" altLang="en-US" sz="1000" b="1" i="1" u="none" strike="noStrike" cap="none" normalizeH="0" baseline="0" dirty="0" smtClean="0" bmk="_Toc402492363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Summary table of the results of the virtual screening power assessment.</a:t>
            </a:r>
            <a:endParaRPr kumimoji="0" lang="en-GB" altLang="en-US" sz="800" b="0" i="0" u="none" strike="noStrike" cap="none" normalizeH="0" baseline="0" dirty="0" smtClean="0" bmk="">
              <a:ln>
                <a:noFill/>
              </a:ln>
              <a:effectLst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 bmk="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3</a:t>
            </a:r>
            <a:r>
              <a:rPr kumimoji="0" lang="en-GB" altLang="en-US" sz="1100" b="0" i="0" u="none" strike="noStrike" cap="none" normalizeH="0" baseline="0" dirty="0" smtClean="0" bmk="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applies McNemar’s test</a:t>
            </a:r>
            <a:r>
              <a:rPr kumimoji="0" lang="en-US" altLang="en-US" sz="1100" b="0" i="0" u="none" strike="noStrike" cap="none" normalizeH="0" baseline="30000" dirty="0" smtClean="0" bmk="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[37]</a:t>
            </a:r>
            <a:r>
              <a:rPr kumimoji="0" lang="en-GB" altLang="en-US" sz="1100" b="0" i="0" u="none" strike="noStrike" cap="none" normalizeH="0" baseline="0" dirty="0" smtClean="0" bmk="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the data. These figures result in a </a:t>
            </a:r>
            <a:r>
              <a:rPr kumimoji="0" lang="en-GB" altLang="en-US" sz="1100" b="0" i="1" u="none" strike="noStrike" cap="none" normalizeH="0" baseline="0" dirty="0" smtClean="0" bmk="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GB" altLang="en-US" sz="1100" b="0" i="0" u="none" strike="noStrike" cap="none" normalizeH="0" baseline="0" dirty="0" smtClean="0" bmk="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‑value of 0.0156 with a one-tailed test (using an exact binomial distribution) expecting the </a:t>
            </a:r>
            <a:r>
              <a:rPr kumimoji="0" lang="en-GB" altLang="en-US" sz="1100" b="0" i="0" u="none" strike="noStrike" cap="none" normalizeH="0" baseline="0" dirty="0" err="1" smtClean="0" bmk="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PLoRRS</a:t>
            </a:r>
            <a:r>
              <a:rPr kumimoji="0" lang="en-GB" altLang="en-US" sz="1100" b="0" i="0" u="none" strike="noStrike" cap="none" normalizeH="0" baseline="0" dirty="0" smtClean="0" bmk="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method to add additional power, or of 0.0313 with a two-tailed test.</a:t>
            </a:r>
            <a:endParaRPr kumimoji="0" lang="en-GB" altLang="en-US" sz="800" b="0" i="0" u="none" strike="noStrike" cap="none" normalizeH="0" baseline="0" dirty="0" smtClean="0" bmk="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895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McNemar’s Test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2286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GB" altLang="en-US" sz="2000" dirty="0" smtClean="0" bmk="_Toc402492365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McNemar’s </a:t>
            </a:r>
            <a:r>
              <a:rPr lang="en-GB" altLang="en-US" sz="2000" dirty="0" bmk="_Toc402492365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comparing the successes of Naïve SVILP against the consensus method incorporating </a:t>
            </a:r>
            <a:r>
              <a:rPr lang="en-GB" altLang="en-US" sz="2000" dirty="0" err="1" bmk="_Toc402492365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PLoRRS</a:t>
            </a:r>
            <a:r>
              <a:rPr lang="en-GB" altLang="en-US" sz="2000" dirty="0" bmk="_Toc402492365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defining success as greater than 0.6 similarity </a:t>
            </a:r>
            <a:r>
              <a:rPr lang="en-GB" altLang="en-US" sz="2000" dirty="0" smtClean="0" bmk="_Toc402492365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within the </a:t>
            </a:r>
            <a:r>
              <a:rPr lang="en-GB" altLang="en-US" sz="2000" dirty="0" bmk="_Toc402492365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 1000</a:t>
            </a:r>
            <a:r>
              <a:rPr lang="en-GB" altLang="en-US" sz="2000" dirty="0" smtClean="0" bmk="_Toc402492365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159346"/>
              </p:ext>
            </p:extLst>
          </p:nvPr>
        </p:nvGraphicFramePr>
        <p:xfrm>
          <a:off x="349845" y="3789040"/>
          <a:ext cx="8316417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1539"/>
                <a:gridCol w="2772439"/>
                <a:gridCol w="2772439"/>
              </a:tblGrid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 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SVILP with PLoRRS success</a:t>
                      </a:r>
                      <a:endParaRPr lang="en-GB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SVILP with </a:t>
                      </a:r>
                      <a:r>
                        <a:rPr lang="en-GB" sz="1800" dirty="0" err="1">
                          <a:effectLst/>
                          <a:latin typeface="+mj-lt"/>
                        </a:rPr>
                        <a:t>PLoRRS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 fail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Naïve SVILP success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3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0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Naïve SVILP fail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6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31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5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Mann</a:t>
            </a:r>
            <a:r>
              <a:rPr lang="en-GB" altLang="en-US" dirty="0" bmk="_Toc402492364"/>
              <a:t>–</a:t>
            </a:r>
            <a:r>
              <a:rPr lang="en-GB" dirty="0"/>
              <a:t>Whitney U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altLang="en-US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alt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one-tailed </a:t>
            </a:r>
            <a:r>
              <a:rPr lang="en-GB" altLang="en-US" sz="22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alt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‑values when comparing the performances of the methods using the Mann–Whitney </a:t>
            </a:r>
            <a:r>
              <a:rPr lang="en-GB" altLang="en-US" sz="22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alt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statistical </a:t>
            </a:r>
            <a:r>
              <a:rPr lang="en-GB" altLang="en-US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</a:p>
          <a:p>
            <a:pPr lvl="0"/>
            <a:r>
              <a:rPr lang="en-US" altLang="en-US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alt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 indicate that using the consensus method is preferential to using either method individually, as </a:t>
            </a:r>
            <a:r>
              <a:rPr lang="en-US" altLang="en-US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results </a:t>
            </a:r>
            <a:r>
              <a:rPr lang="en-US" alt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either an increased number of retrievals or the same </a:t>
            </a:r>
            <a:r>
              <a:rPr lang="en-US" altLang="en-US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endParaRPr lang="en-US" altLang="en-US" sz="2200" dirty="0">
              <a:latin typeface="Arial" panose="020B0604020202020204" pitchFamily="34" charset="0"/>
            </a:endParaRPr>
          </a:p>
          <a:p>
            <a:endParaRPr lang="en-GB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991635"/>
              </p:ext>
            </p:extLst>
          </p:nvPr>
        </p:nvGraphicFramePr>
        <p:xfrm>
          <a:off x="261865" y="3886200"/>
          <a:ext cx="8424935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7051"/>
                <a:gridCol w="1438551"/>
                <a:gridCol w="1834087"/>
                <a:gridCol w="1534855"/>
                <a:gridCol w="1930391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 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SVILP rank 100</a:t>
                      </a:r>
                      <a:endParaRPr lang="en-GB" sz="16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Consensus rank 100</a:t>
                      </a:r>
                      <a:endParaRPr lang="en-GB" sz="16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SVILP rank 1000</a:t>
                      </a:r>
                      <a:endParaRPr lang="en-GB" sz="16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Consensus rank 1000</a:t>
                      </a:r>
                      <a:endParaRPr lang="en-GB" sz="16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err="1">
                          <a:effectLst/>
                          <a:latin typeface="+mj-lt"/>
                        </a:rPr>
                        <a:t>PLoRRS</a:t>
                      </a:r>
                      <a:r>
                        <a:rPr lang="en-GB" sz="1600" dirty="0">
                          <a:effectLst/>
                          <a:latin typeface="+mj-lt"/>
                        </a:rPr>
                        <a:t> rank 100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0.464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0.214</a:t>
                      </a:r>
                      <a:endParaRPr lang="en-GB" sz="16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 </a:t>
                      </a:r>
                      <a:endParaRPr lang="en-GB" sz="16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 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SVILP rank 100</a:t>
                      </a:r>
                      <a:endParaRPr lang="en-GB" sz="16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 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0.203</a:t>
                      </a:r>
                      <a:endParaRPr lang="en-GB" sz="16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 </a:t>
                      </a:r>
                      <a:endParaRPr lang="en-GB" sz="16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 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PLoRRS rank 1000</a:t>
                      </a:r>
                      <a:endParaRPr lang="en-GB" sz="16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 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 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0.283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0.152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SVILP rank 1000</a:t>
                      </a:r>
                      <a:endParaRPr lang="en-GB" sz="160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 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 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 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0.039</a:t>
                      </a:r>
                      <a:endParaRPr lang="en-GB" sz="1600" dirty="0">
                        <a:effectLst/>
                        <a:latin typeface="+mj-lt"/>
                        <a:ea typeface="DejaVu LGC San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11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12221240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77072"/>
            <a:ext cx="864096" cy="864096"/>
          </a:xfrm>
          <a:prstGeom prst="rect">
            <a:avLst/>
          </a:prstGeom>
        </p:spPr>
      </p:pic>
      <p:pic>
        <p:nvPicPr>
          <p:cNvPr id="14" name="Picture 13" descr="ist2_12698137-molecules cop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2182" y="4357431"/>
            <a:ext cx="216024" cy="2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9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686800" cy="63668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Amount of synthetic space explored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81" y="1572344"/>
            <a:ext cx="492386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9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 algn="l" rtl="0">
              <a:spcBef>
                <a:spcPct val="0"/>
              </a:spcBef>
            </a:pPr>
            <a:r>
              <a:rPr lang="en-GB" sz="4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Case studies of the virtual </a:t>
            </a:r>
            <a:r>
              <a:rPr lang="en-GB" sz="42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products</a:t>
            </a:r>
            <a:endParaRPr lang="en-GB" sz="42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COX-2 target</a:t>
            </a:r>
          </a:p>
          <a:p>
            <a:r>
              <a:rPr lang="en-GB" dirty="0" smtClean="0"/>
              <a:t>Ranked 90</a:t>
            </a:r>
            <a:r>
              <a:rPr lang="en-GB" baseline="30000" dirty="0" smtClean="0"/>
              <a:t>th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48373"/>
            <a:ext cx="3211943" cy="229489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71799"/>
            <a:ext cx="3276600" cy="30480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6031468"/>
            <a:ext cx="2012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+mj-lt"/>
              </a:rPr>
              <a:t>ZINC04369096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2080" y="6019838"/>
            <a:ext cx="2012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+mj-lt"/>
              </a:rPr>
              <a:t>ZINC21985593</a:t>
            </a:r>
          </a:p>
        </p:txBody>
      </p:sp>
    </p:spTree>
    <p:extLst>
      <p:ext uri="{BB962C8B-B14F-4D97-AF65-F5344CB8AC3E}">
        <p14:creationId xmlns:p14="http://schemas.microsoft.com/office/powerpoint/2010/main" val="233063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3" y="2590800"/>
            <a:ext cx="2895133" cy="282892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3" y="2590800"/>
            <a:ext cx="5973445" cy="282892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45" y="2960370"/>
            <a:ext cx="2853055" cy="24498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Heck reaction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Virtual product formed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913526" y="5538978"/>
            <a:ext cx="295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Closest </a:t>
            </a:r>
            <a:r>
              <a:rPr lang="en-GB" dirty="0">
                <a:latin typeface="+mj-lt"/>
              </a:rPr>
              <a:t>match in the held-back actives, ZINC03959950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2189" y="5549487"/>
            <a:ext cx="16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Virtual product</a:t>
            </a:r>
            <a:endParaRPr lang="en-GB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4745" y="5595653"/>
            <a:ext cx="295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Most similar </a:t>
            </a:r>
            <a:r>
              <a:rPr lang="en-GB" dirty="0">
                <a:latin typeface="+mj-lt"/>
              </a:rPr>
              <a:t>molecule in </a:t>
            </a:r>
            <a:r>
              <a:rPr lang="en-GB" dirty="0" smtClean="0">
                <a:latin typeface="+mj-lt"/>
              </a:rPr>
              <a:t>training data, </a:t>
            </a:r>
            <a:r>
              <a:rPr lang="en-GB" dirty="0">
                <a:latin typeface="+mj-lt"/>
              </a:rPr>
              <a:t>ZINC03814740.</a:t>
            </a:r>
          </a:p>
        </p:txBody>
      </p:sp>
    </p:spTree>
    <p:extLst>
      <p:ext uri="{BB962C8B-B14F-4D97-AF65-F5344CB8AC3E}">
        <p14:creationId xmlns:p14="http://schemas.microsoft.com/office/powerpoint/2010/main" val="89232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n-GB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Case </a:t>
            </a:r>
            <a:r>
              <a:rPr lang="en-GB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studies of the virtual </a:t>
            </a:r>
            <a:r>
              <a:rPr lang="en-GB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products</a:t>
            </a:r>
            <a:endParaRPr lang="en-GB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EGFr</a:t>
            </a:r>
            <a:r>
              <a:rPr lang="en-GB" dirty="0" smtClean="0"/>
              <a:t> target</a:t>
            </a:r>
          </a:p>
          <a:p>
            <a:r>
              <a:rPr lang="en-GB" dirty="0" smtClean="0"/>
              <a:t>Ranked 308</a:t>
            </a:r>
            <a:r>
              <a:rPr lang="en-GB" baseline="30000" dirty="0" smtClean="0"/>
              <a:t>th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6031468"/>
            <a:ext cx="2012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+mj-lt"/>
              </a:rPr>
              <a:t>ZINC26894451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00" y="6019838"/>
            <a:ext cx="2012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+mj-lt"/>
              </a:rPr>
              <a:t>ZINC20357555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405998"/>
            <a:ext cx="3262304" cy="194814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51802"/>
            <a:ext cx="2438400" cy="30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2" y="2365727"/>
            <a:ext cx="4924425" cy="31515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58185"/>
            <a:ext cx="8229600" cy="4525963"/>
          </a:xfrm>
        </p:spPr>
        <p:txBody>
          <a:bodyPr/>
          <a:lstStyle/>
          <a:p>
            <a:r>
              <a:rPr lang="en-GB" dirty="0"/>
              <a:t>Ullmann condensation reaction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Virtual product formed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059832" y="5538978"/>
            <a:ext cx="295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Closest </a:t>
            </a:r>
            <a:r>
              <a:rPr lang="en-GB" dirty="0">
                <a:latin typeface="+mj-lt"/>
              </a:rPr>
              <a:t>match in the held-back actives, </a:t>
            </a:r>
            <a:r>
              <a:rPr lang="en-GB" dirty="0" smtClean="0">
                <a:latin typeface="+mj-lt"/>
              </a:rPr>
              <a:t>ZINC03815386</a:t>
            </a:r>
            <a:endParaRPr lang="en-GB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389" y="5549487"/>
            <a:ext cx="16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j-lt"/>
              </a:rPr>
              <a:t>Virtual product</a:t>
            </a:r>
            <a:endParaRPr lang="en-GB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5594492"/>
            <a:ext cx="295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j-lt"/>
              </a:rPr>
              <a:t>Most similar </a:t>
            </a:r>
            <a:r>
              <a:rPr lang="en-GB" dirty="0">
                <a:latin typeface="+mj-lt"/>
              </a:rPr>
              <a:t>molecule in </a:t>
            </a:r>
            <a:r>
              <a:rPr lang="en-GB" dirty="0" smtClean="0">
                <a:latin typeface="+mj-lt"/>
              </a:rPr>
              <a:t>training data, ZINC03815044</a:t>
            </a:r>
            <a:endParaRPr lang="en-GB" dirty="0">
              <a:latin typeface="+mj-lt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0" y="3263681"/>
            <a:ext cx="3134214" cy="218154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20" y="2824201"/>
            <a:ext cx="3514090" cy="238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1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Speed and timing testing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To produce a derivative, and calculate a predicted score for it, takes 107ms.</a:t>
            </a:r>
          </a:p>
          <a:p>
            <a:r>
              <a:rPr lang="en-GB" dirty="0" smtClean="0"/>
              <a:t>Assuming an average number of 53,450 products per molecules, this gives a time of 5,727 seconds to explore a single molecule (95 minutes).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sz="2200" dirty="0" smtClean="0"/>
              <a:t>Tests were performed on an Intel i7-3820 CPU @ 3.60GHz, running on a single core, with all data reading/writing from a Samsung PM83 Solid state drive.</a:t>
            </a:r>
          </a:p>
        </p:txBody>
      </p:sp>
    </p:spTree>
    <p:extLst>
      <p:ext uri="{BB962C8B-B14F-4D97-AF65-F5344CB8AC3E}">
        <p14:creationId xmlns:p14="http://schemas.microsoft.com/office/powerpoint/2010/main" val="277149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929802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Synthetic space is intractable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INDDEx – a logic-based drug-discovery </a:t>
            </a:r>
            <a:r>
              <a:rPr lang="en-GB" sz="2800" dirty="0" smtClean="0">
                <a:cs typeface="Arial" pitchFamily="34" charset="0"/>
              </a:rPr>
              <a:t>tool</a:t>
            </a:r>
            <a:endParaRPr lang="en-GB" sz="2800" dirty="0">
              <a:cs typeface="Arial" pitchFamily="34" charset="0"/>
            </a:endParaRP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Virtual reactions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size of searchable synthetic space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Filtering search space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power of the virtual reaction search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Case study of application to drug discovery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Conclusion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1560" y="557808"/>
            <a:ext cx="42484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Summary</a:t>
            </a:r>
            <a:r>
              <a:rPr lang="en-GB" sz="5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dirty="0"/>
          </a:p>
        </p:txBody>
      </p:sp>
      <p:sp>
        <p:nvSpPr>
          <p:cNvPr id="4" name="Content Placeholder 9"/>
          <p:cNvSpPr txBox="1">
            <a:spLocks/>
          </p:cNvSpPr>
          <p:nvPr/>
        </p:nvSpPr>
        <p:spPr>
          <a:xfrm>
            <a:off x="448252" y="1929802"/>
            <a:ext cx="595356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8163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6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6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6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6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6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en-GB" dirty="0" smtClean="0"/>
              <a:t>Case study: SIRT2 inhibition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0200"/>
            <a:ext cx="8229600" cy="4389120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+mj-lt"/>
              </a:rPr>
              <a:t>SIRT2 is NAD-dependent deacetylase sirtuin-2.</a:t>
            </a:r>
          </a:p>
          <a:p>
            <a:r>
              <a:rPr lang="en-GB" sz="3600" dirty="0" smtClean="0">
                <a:latin typeface="+mj-lt"/>
              </a:rPr>
              <a:t>3 chains, each a domain.</a:t>
            </a:r>
          </a:p>
          <a:p>
            <a:endParaRPr lang="en-GB" sz="3600" dirty="0" smtClean="0"/>
          </a:p>
          <a:p>
            <a:endParaRPr lang="en-GB" sz="3600" dirty="0" smtClean="0">
              <a:latin typeface="+mj-lt"/>
            </a:endParaRPr>
          </a:p>
          <a:p>
            <a:r>
              <a:rPr lang="en-GB" sz="3600" dirty="0" smtClean="0">
                <a:latin typeface="+mj-lt"/>
              </a:rPr>
              <a:t>Linked to Parkinson’s disease.</a:t>
            </a:r>
          </a:p>
        </p:txBody>
      </p:sp>
      <p:pic>
        <p:nvPicPr>
          <p:cNvPr id="4" name="Picture 3" descr="backbone cartoon.png"/>
          <p:cNvPicPr>
            <a:picLocks noChangeAspect="1"/>
          </p:cNvPicPr>
          <p:nvPr/>
        </p:nvPicPr>
        <p:blipFill>
          <a:blip r:embed="rId2" cstate="print"/>
          <a:srcRect l="19288" t="20168" r="15350" b="14843"/>
          <a:stretch>
            <a:fillRect/>
          </a:stretch>
        </p:blipFill>
        <p:spPr>
          <a:xfrm>
            <a:off x="5508104" y="2636912"/>
            <a:ext cx="3456384" cy="2498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364872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itchFamily="34" charset="0"/>
                <a:cs typeface="Arial" pitchFamily="34" charset="0"/>
              </a:rPr>
              <a:t>Molecules found by </a:t>
            </a:r>
            <a:r>
              <a:rPr lang="en-GB" sz="4000" i="1" dirty="0" smtClean="0">
                <a:latin typeface="Arial" pitchFamily="34" charset="0"/>
                <a:cs typeface="Arial" pitchFamily="34" charset="0"/>
              </a:rPr>
              <a:t>in vitro 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tests to have some low activity against SIRT2</a:t>
            </a:r>
            <a:endParaRPr lang="en-GB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Christopher Reynolds\Desktop\Paolos_data\Compounds\splitomicin_1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1" t="5585" b="7183"/>
          <a:stretch/>
        </p:blipFill>
        <p:spPr bwMode="auto">
          <a:xfrm>
            <a:off x="3419872" y="4723375"/>
            <a:ext cx="1980220" cy="165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hristopher Reynolds\Desktop\Paolos_data\Compounds\AGK2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8" b="25692"/>
          <a:stretch/>
        </p:blipFill>
        <p:spPr bwMode="auto">
          <a:xfrm>
            <a:off x="467544" y="3284984"/>
            <a:ext cx="2934241" cy="12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r Reynolds\Desktop\Paolos_data\Compounds\9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4" b="17754"/>
          <a:stretch/>
        </p:blipFill>
        <p:spPr bwMode="auto">
          <a:xfrm>
            <a:off x="5508104" y="3356992"/>
            <a:ext cx="2555454" cy="9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32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rfa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48000"/>
          </a:xfrm>
          <a:prstGeom prst="rect">
            <a:avLst/>
          </a:prstGeom>
        </p:spPr>
      </p:pic>
      <p:pic>
        <p:nvPicPr>
          <p:cNvPr id="8" name="Picture 7" descr="backbone carto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4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0"/>
            <a:ext cx="8388424" cy="1124744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Predicted molecules docked against modelled SIRT2 protein structure using GOLD™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SIRT2 results – Screening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>
                <a:cs typeface="Arial" pitchFamily="34" charset="0"/>
              </a:rPr>
              <a:t>Training data</a:t>
            </a:r>
          </a:p>
          <a:p>
            <a:pPr lvl="1"/>
            <a:r>
              <a:rPr lang="en-GB" sz="2200" dirty="0" smtClean="0">
                <a:cs typeface="Arial" pitchFamily="34" charset="0"/>
              </a:rPr>
              <a:t>8 active molecules</a:t>
            </a:r>
          </a:p>
          <a:p>
            <a:pPr lvl="1"/>
            <a:r>
              <a:rPr lang="en-GB" sz="2200" dirty="0" smtClean="0">
                <a:cs typeface="Arial" pitchFamily="34" charset="0"/>
              </a:rPr>
              <a:t>IC</a:t>
            </a:r>
            <a:r>
              <a:rPr lang="en-GB" sz="2200" baseline="-25000" dirty="0" smtClean="0">
                <a:cs typeface="Arial" pitchFamily="34" charset="0"/>
              </a:rPr>
              <a:t>50</a:t>
            </a:r>
            <a:r>
              <a:rPr lang="en-GB" sz="2200" dirty="0" smtClean="0">
                <a:cs typeface="Arial" pitchFamily="34" charset="0"/>
              </a:rPr>
              <a:t> activities between 1.5 µM and 78 µM, but the best were unselective</a:t>
            </a:r>
          </a:p>
          <a:p>
            <a:r>
              <a:rPr lang="en-GB" sz="2400" dirty="0" smtClean="0">
                <a:cs typeface="Arial" pitchFamily="34" charset="0"/>
              </a:rPr>
              <a:t>8 molecules with best consensus INDDEx and docking scores purchased and tested.</a:t>
            </a:r>
          </a:p>
          <a:p>
            <a:pPr lvl="1"/>
            <a:r>
              <a:rPr lang="en-GB" sz="2200" dirty="0" smtClean="0">
                <a:cs typeface="Arial" pitchFamily="34" charset="0"/>
              </a:rPr>
              <a:t>All molecules were structurally distinct from training molecules.</a:t>
            </a:r>
          </a:p>
          <a:p>
            <a:r>
              <a:rPr lang="en-GB" sz="2400" dirty="0" smtClean="0">
                <a:cs typeface="Arial" pitchFamily="34" charset="0"/>
              </a:rPr>
              <a:t>Two molecules had activity. One had IC</a:t>
            </a:r>
            <a:r>
              <a:rPr lang="en-GB" sz="2400" baseline="-25000" dirty="0" smtClean="0">
                <a:cs typeface="Arial" pitchFamily="34" charset="0"/>
              </a:rPr>
              <a:t>50</a:t>
            </a:r>
            <a:r>
              <a:rPr lang="en-GB" sz="2400" dirty="0" smtClean="0">
                <a:cs typeface="Arial" pitchFamily="34" charset="0"/>
              </a:rPr>
              <a:t> of 1.45 </a:t>
            </a:r>
            <a:r>
              <a:rPr lang="el-GR" sz="2400" dirty="0" smtClean="0">
                <a:cs typeface="Arial" pitchFamily="34" charset="0"/>
              </a:rPr>
              <a:t>μ</a:t>
            </a:r>
            <a:r>
              <a:rPr lang="en-GB" sz="2400" dirty="0" smtClean="0">
                <a:cs typeface="Arial" pitchFamily="34" charset="0"/>
              </a:rPr>
              <a:t>M. As good as one of the training data molecules, selective for SIRT2 and chemically distinct.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SIRT2 results – Screening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Abstr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8" y="2120720"/>
            <a:ext cx="8246892" cy="426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0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SIRT2 results – </a:t>
            </a:r>
            <a:r>
              <a:rPr lang="en-GB" dirty="0" smtClean="0"/>
              <a:t>Virtual reactions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Scaled-down virtual reactions method</a:t>
            </a:r>
          </a:p>
          <a:p>
            <a:pPr lvl="1"/>
            <a:r>
              <a:rPr lang="en-GB" dirty="0" smtClean="0"/>
              <a:t>Two reactions</a:t>
            </a:r>
          </a:p>
          <a:p>
            <a:pPr lvl="1"/>
            <a:r>
              <a:rPr lang="en-GB" dirty="0" smtClean="0"/>
              <a:t>~ 30 library side-chains</a:t>
            </a:r>
          </a:p>
          <a:p>
            <a:pPr lvl="1"/>
            <a:r>
              <a:rPr lang="en-GB" dirty="0"/>
              <a:t>~ </a:t>
            </a:r>
            <a:r>
              <a:rPr lang="en-GB" dirty="0" smtClean="0"/>
              <a:t>1000 possible products</a:t>
            </a:r>
          </a:p>
          <a:p>
            <a:r>
              <a:rPr lang="en-GB" dirty="0" smtClean="0"/>
              <a:t>Made 171 derivatives</a:t>
            </a:r>
          </a:p>
          <a:p>
            <a:pPr lvl="1"/>
            <a:r>
              <a:rPr lang="en-GB" dirty="0" smtClean="0"/>
              <a:t>9 had an </a:t>
            </a:r>
            <a:r>
              <a:rPr lang="en-GB" dirty="0" smtClean="0">
                <a:cs typeface="Arial" pitchFamily="34" charset="0"/>
              </a:rPr>
              <a:t>IC</a:t>
            </a:r>
            <a:r>
              <a:rPr lang="en-GB" baseline="-25000" dirty="0" smtClean="0">
                <a:cs typeface="Arial" pitchFamily="34" charset="0"/>
              </a:rPr>
              <a:t>50</a:t>
            </a:r>
            <a:r>
              <a:rPr lang="en-GB" dirty="0" smtClean="0"/>
              <a:t> less than 1.5 </a:t>
            </a:r>
            <a:r>
              <a:rPr lang="en-GB" dirty="0" smtClean="0">
                <a:cs typeface="Arial" pitchFamily="34" charset="0"/>
              </a:rPr>
              <a:t>µM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The best had an </a:t>
            </a:r>
            <a:r>
              <a:rPr lang="en-GB" dirty="0" smtClean="0">
                <a:cs typeface="Arial" pitchFamily="34" charset="0"/>
              </a:rPr>
              <a:t>IC</a:t>
            </a:r>
            <a:r>
              <a:rPr lang="en-GB" baseline="-25000" dirty="0" smtClean="0">
                <a:cs typeface="Arial" pitchFamily="34" charset="0"/>
              </a:rPr>
              <a:t>50</a:t>
            </a:r>
            <a:r>
              <a:rPr lang="en-GB" dirty="0" smtClean="0">
                <a:cs typeface="Arial" pitchFamily="34" charset="0"/>
              </a:rPr>
              <a:t> of </a:t>
            </a:r>
            <a:r>
              <a:rPr lang="en-GB" dirty="0" smtClean="0"/>
              <a:t>0.39</a:t>
            </a:r>
            <a:r>
              <a:rPr lang="en-GB" dirty="0" smtClean="0">
                <a:cs typeface="Arial" pitchFamily="34" charset="0"/>
              </a:rPr>
              <a:t> µM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2141" y="2492896"/>
            <a:ext cx="3478188" cy="249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929802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Synthetic space is intractable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INDDEx – a logic-based drug-discovery </a:t>
            </a:r>
            <a:r>
              <a:rPr lang="en-GB" sz="2800" dirty="0" smtClean="0">
                <a:cs typeface="Arial" pitchFamily="34" charset="0"/>
              </a:rPr>
              <a:t>tool</a:t>
            </a:r>
            <a:endParaRPr lang="en-GB" sz="2800" dirty="0">
              <a:cs typeface="Arial" pitchFamily="34" charset="0"/>
            </a:endParaRP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Virtual reactions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size of searchable synthetic space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Filtering search space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power of the virtual reaction search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Case study of application to drug discovery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Conclusion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1560" y="557808"/>
            <a:ext cx="42484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Summary</a:t>
            </a:r>
            <a:r>
              <a:rPr lang="en-GB" sz="5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dirty="0"/>
          </a:p>
        </p:txBody>
      </p:sp>
      <p:sp>
        <p:nvSpPr>
          <p:cNvPr id="4" name="Content Placeholder 9"/>
          <p:cNvSpPr txBox="1">
            <a:spLocks/>
          </p:cNvSpPr>
          <p:nvPr/>
        </p:nvSpPr>
        <p:spPr>
          <a:xfrm>
            <a:off x="448252" y="1929802"/>
            <a:ext cx="595356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10016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6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6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6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6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6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INDDEx </a:t>
            </a:r>
            <a:r>
              <a:rPr lang="en-US" dirty="0" smtClean="0"/>
              <a:t>is powerful </a:t>
            </a:r>
            <a:r>
              <a:rPr lang="en-US" dirty="0"/>
              <a:t>screening method whose strength lies in learning topological descriptors of multiple active compounds.</a:t>
            </a:r>
          </a:p>
          <a:p>
            <a:r>
              <a:rPr lang="en-US" dirty="0" smtClean="0"/>
              <a:t>Applying virtual reactions allows the efficient search of synthetic space and can generate compounds similar to known actives.</a:t>
            </a:r>
          </a:p>
          <a:p>
            <a:r>
              <a:rPr lang="en-GB" dirty="0" smtClean="0"/>
              <a:t>Promising drug </a:t>
            </a:r>
            <a:r>
              <a:rPr lang="en-GB" dirty="0"/>
              <a:t>leads found for SIRT2 protein</a:t>
            </a:r>
            <a:r>
              <a:rPr lang="en-GB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30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55976" y="1844824"/>
            <a:ext cx="446449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600" indent="-457200"/>
            <a:r>
              <a:rPr lang="en-GB" sz="3100" b="1" dirty="0" smtClean="0">
                <a:solidFill>
                  <a:srgbClr val="1B7D87"/>
                </a:solidFill>
                <a:latin typeface="+mj-lt"/>
              </a:rPr>
              <a:t>Imagery</a:t>
            </a:r>
            <a:r>
              <a:rPr lang="en-GB" sz="2800" b="1" dirty="0" smtClean="0">
                <a:solidFill>
                  <a:srgbClr val="1B7D87"/>
                </a:solidFill>
                <a:latin typeface="+mj-lt"/>
              </a:rPr>
              <a:t/>
            </a:r>
            <a:br>
              <a:rPr lang="en-GB" sz="2800" b="1" dirty="0" smtClean="0">
                <a:solidFill>
                  <a:srgbClr val="1B7D87"/>
                </a:solidFill>
                <a:latin typeface="+mj-lt"/>
              </a:rPr>
            </a:br>
            <a:r>
              <a:rPr lang="en-GB" sz="2800" dirty="0" smtClean="0">
                <a:latin typeface="+mj-lt"/>
              </a:rPr>
              <a:t>Wikimedia Commons</a:t>
            </a:r>
            <a:br>
              <a:rPr lang="en-GB" sz="2800" dirty="0" smtClean="0">
                <a:latin typeface="+mj-lt"/>
              </a:rPr>
            </a:br>
            <a:r>
              <a:rPr lang="en-GB" sz="2800" dirty="0" err="1" smtClean="0">
                <a:latin typeface="+mj-lt"/>
              </a:rPr>
              <a:t>iStockPhoto</a:t>
            </a:r>
            <a:r>
              <a:rPr lang="en-GB" sz="2800" dirty="0" smtClean="0">
                <a:latin typeface="+mj-lt"/>
              </a:rPr>
              <a:t>®</a:t>
            </a:r>
          </a:p>
          <a:p>
            <a:pPr marL="273600" lvl="1" indent="-457200"/>
            <a:r>
              <a:rPr lang="en-GB" sz="3100" b="1" dirty="0" smtClean="0">
                <a:solidFill>
                  <a:srgbClr val="1B7D87"/>
                </a:solidFill>
                <a:latin typeface="+mj-lt"/>
              </a:rPr>
              <a:t>Funding</a:t>
            </a:r>
            <a:r>
              <a:rPr lang="en-GB" sz="2800" b="1" dirty="0" smtClean="0">
                <a:solidFill>
                  <a:srgbClr val="1B7D87"/>
                </a:solidFill>
                <a:latin typeface="+mj-lt"/>
              </a:rPr>
              <a:t/>
            </a:r>
            <a:br>
              <a:rPr lang="en-GB" sz="2800" b="1" dirty="0" smtClean="0">
                <a:solidFill>
                  <a:srgbClr val="1B7D87"/>
                </a:solidFill>
                <a:latin typeface="+mj-lt"/>
              </a:rPr>
            </a:br>
            <a:r>
              <a:rPr lang="en-GB" sz="2800" dirty="0" smtClean="0">
                <a:latin typeface="+mj-lt"/>
              </a:rPr>
              <a:t>BBSRC</a:t>
            </a:r>
            <a:br>
              <a:rPr lang="en-GB" sz="2800" dirty="0" smtClean="0">
                <a:latin typeface="+mj-lt"/>
              </a:rPr>
            </a:br>
            <a:r>
              <a:rPr lang="en-GB" sz="2800" dirty="0" smtClean="0">
                <a:latin typeface="+mj-lt"/>
              </a:rPr>
              <a:t>Equinox </a:t>
            </a:r>
            <a:r>
              <a:rPr lang="en-GB" sz="2800" dirty="0" err="1" smtClean="0">
                <a:latin typeface="+mj-lt"/>
              </a:rPr>
              <a:t>Pharma</a:t>
            </a:r>
            <a:endParaRPr lang="en-GB" sz="2800" dirty="0" smtClean="0">
              <a:latin typeface="+mj-lt"/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264" y="3336722"/>
            <a:ext cx="2160240" cy="78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en-GB" dirty="0" smtClean="0"/>
              <a:t>Acknowledgments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0575"/>
            <a:ext cx="4474840" cy="4389120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GB" sz="2800" dirty="0" smtClean="0">
                <a:latin typeface="+mj-lt"/>
              </a:rPr>
              <a:t>Mike Sternberg</a:t>
            </a:r>
            <a:br>
              <a:rPr lang="en-GB" sz="2800" dirty="0" smtClean="0">
                <a:latin typeface="+mj-lt"/>
              </a:rPr>
            </a:br>
            <a:r>
              <a:rPr lang="en-GB" sz="2800" dirty="0" smtClean="0">
                <a:latin typeface="+mj-lt"/>
              </a:rPr>
              <a:t>Stephen </a:t>
            </a:r>
            <a:r>
              <a:rPr lang="en-GB" sz="2800" dirty="0" err="1" smtClean="0">
                <a:latin typeface="+mj-lt"/>
              </a:rPr>
              <a:t>Muggleton</a:t>
            </a:r>
            <a:r>
              <a:rPr lang="en-GB" sz="2800" dirty="0" smtClean="0">
                <a:latin typeface="+mj-lt"/>
              </a:rPr>
              <a:t/>
            </a:r>
            <a:br>
              <a:rPr lang="en-GB" sz="2800" dirty="0" smtClean="0">
                <a:latin typeface="+mj-lt"/>
              </a:rPr>
            </a:br>
            <a:r>
              <a:rPr lang="en-GB" sz="2800" dirty="0" smtClean="0">
                <a:latin typeface="+mj-lt"/>
              </a:rPr>
              <a:t>Ata </a:t>
            </a:r>
            <a:r>
              <a:rPr lang="en-GB" sz="2800" dirty="0" err="1" smtClean="0">
                <a:latin typeface="+mj-lt"/>
              </a:rPr>
              <a:t>Amini</a:t>
            </a:r>
            <a:endParaRPr lang="en-GB" sz="2800" dirty="0" smtClean="0">
              <a:latin typeface="+mj-lt"/>
            </a:endParaRPr>
          </a:p>
          <a:p>
            <a:pPr marL="0" lvl="1" indent="0">
              <a:buNone/>
            </a:pPr>
            <a:r>
              <a:rPr lang="en-GB" sz="2800" dirty="0" err="1" smtClean="0"/>
              <a:t>Suhail</a:t>
            </a:r>
            <a:r>
              <a:rPr lang="en-GB" sz="2800" dirty="0" smtClean="0"/>
              <a:t> Islam</a:t>
            </a:r>
            <a:endParaRPr lang="en-GB" sz="2800" dirty="0" smtClean="0">
              <a:latin typeface="+mj-lt"/>
            </a:endParaRPr>
          </a:p>
          <a:p>
            <a:pPr indent="-457200">
              <a:buNone/>
            </a:pPr>
            <a:r>
              <a:rPr lang="en-GB" sz="3100" b="1" dirty="0" smtClean="0">
                <a:solidFill>
                  <a:srgbClr val="1B7D87"/>
                </a:solidFill>
                <a:latin typeface="+mj-lt"/>
              </a:rPr>
              <a:t>SIRT2 drug design</a:t>
            </a:r>
            <a:r>
              <a:rPr lang="en-GB" sz="2900" b="1" dirty="0" smtClean="0">
                <a:solidFill>
                  <a:srgbClr val="1B7D87"/>
                </a:solidFill>
                <a:latin typeface="+mj-lt"/>
              </a:rPr>
              <a:t/>
            </a:r>
            <a:br>
              <a:rPr lang="en-GB" sz="2900" b="1" dirty="0" smtClean="0">
                <a:solidFill>
                  <a:srgbClr val="1B7D87"/>
                </a:solidFill>
                <a:latin typeface="+mj-lt"/>
              </a:rPr>
            </a:br>
            <a:r>
              <a:rPr lang="en-GB" sz="2800" dirty="0" smtClean="0">
                <a:latin typeface="+mj-lt"/>
              </a:rPr>
              <a:t>Paolo Di </a:t>
            </a:r>
            <a:r>
              <a:rPr lang="en-GB" sz="2800" dirty="0" err="1" smtClean="0">
                <a:latin typeface="+mj-lt"/>
              </a:rPr>
              <a:t>Fruscia</a:t>
            </a:r>
            <a:r>
              <a:rPr lang="en-GB" sz="2800" dirty="0" smtClean="0">
                <a:latin typeface="+mj-lt"/>
              </a:rPr>
              <a:t/>
            </a:r>
            <a:br>
              <a:rPr lang="en-GB" sz="2800" dirty="0" smtClean="0">
                <a:latin typeface="+mj-lt"/>
              </a:rPr>
            </a:br>
            <a:r>
              <a:rPr lang="en-GB" sz="2800" dirty="0" smtClean="0">
                <a:latin typeface="+mj-lt"/>
              </a:rPr>
              <a:t>Matt </a:t>
            </a:r>
            <a:r>
              <a:rPr lang="en-GB" sz="2800" dirty="0" err="1" smtClean="0">
                <a:latin typeface="+mj-lt"/>
              </a:rPr>
              <a:t>Fuchter</a:t>
            </a:r>
            <a:r>
              <a:rPr lang="en-GB" sz="2800" dirty="0" smtClean="0">
                <a:latin typeface="+mj-lt"/>
              </a:rPr>
              <a:t/>
            </a:r>
            <a:br>
              <a:rPr lang="en-GB" sz="2800" dirty="0" smtClean="0">
                <a:latin typeface="+mj-lt"/>
              </a:rPr>
            </a:br>
            <a:r>
              <a:rPr lang="en-GB" sz="2800" dirty="0" smtClean="0">
                <a:latin typeface="+mj-lt"/>
              </a:rPr>
              <a:t>Eric Lam</a:t>
            </a:r>
            <a:endParaRPr lang="en-GB" sz="2800" dirty="0" smtClean="0"/>
          </a:p>
          <a:p>
            <a:pPr indent="-457200">
              <a:buNone/>
            </a:pPr>
            <a:r>
              <a:rPr lang="en-GB" sz="3100" b="1" dirty="0" smtClean="0">
                <a:solidFill>
                  <a:srgbClr val="1B7D87"/>
                </a:solidFill>
              </a:rPr>
              <a:t>Chemistry Development Kit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2786051"/>
            <a:ext cx="1517154" cy="46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446px-Commons-logo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1241" y="1988840"/>
            <a:ext cx="569231" cy="764505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4005064"/>
            <a:ext cx="1333078" cy="65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Chris Reynolds\Desktop\Untitled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61248"/>
            <a:ext cx="1594651" cy="8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5229200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600" lvl="1" indent="-457200"/>
            <a:r>
              <a:rPr lang="en-GB" sz="2800" b="1" dirty="0">
                <a:solidFill>
                  <a:srgbClr val="FF0000"/>
                </a:solidFill>
                <a:latin typeface="+mj-lt"/>
              </a:rPr>
              <a:t>The 3DSIG </a:t>
            </a:r>
            <a:r>
              <a:rPr lang="en-GB" sz="2800" b="1" dirty="0" smtClean="0">
                <a:solidFill>
                  <a:srgbClr val="FF0000"/>
                </a:solidFill>
                <a:latin typeface="+mj-lt"/>
              </a:rPr>
              <a:t>organisers</a:t>
            </a:r>
          </a:p>
          <a:p>
            <a:pPr marL="273600" lvl="1" indent="-457200"/>
            <a:r>
              <a:rPr lang="en-GB" sz="2800" b="1" dirty="0" smtClean="0">
                <a:solidFill>
                  <a:srgbClr val="FF0000"/>
                </a:solidFill>
                <a:latin typeface="+mj-lt"/>
              </a:rPr>
              <a:t>All </a:t>
            </a:r>
            <a:r>
              <a:rPr lang="en-GB" sz="2800" b="1" dirty="0">
                <a:solidFill>
                  <a:srgbClr val="FF0000"/>
                </a:solidFill>
                <a:latin typeface="+mj-lt"/>
              </a:rPr>
              <a:t>of you for </a:t>
            </a:r>
            <a:r>
              <a:rPr lang="en-GB" sz="2800" b="1" dirty="0" smtClean="0">
                <a:solidFill>
                  <a:srgbClr val="FF0000"/>
                </a:solidFill>
                <a:latin typeface="+mj-lt"/>
              </a:rPr>
              <a:t>listening</a:t>
            </a:r>
            <a:endParaRPr lang="en-GB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68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/>
          <p:cNvSpPr/>
          <p:nvPr/>
        </p:nvSpPr>
        <p:spPr>
          <a:xfrm>
            <a:off x="-72008" y="-387424"/>
            <a:ext cx="9324528" cy="8388932"/>
          </a:xfrm>
          <a:prstGeom prst="hexagon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762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  <a:scene3d>
            <a:camera prst="perspectiveRelaxed" fov="3000000">
              <a:rot lat="7200000" lon="0" rev="0"/>
            </a:camera>
            <a:lightRig rig="threePt" dir="t">
              <a:rot lat="0" lon="0" rev="4800000"/>
            </a:lightRig>
          </a:scene3d>
          <a:sp3d extrusionH="298450" prstMaterial="clear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9816"/>
            <a:ext cx="8229600" cy="1143000"/>
          </a:xfrm>
        </p:spPr>
        <p:txBody>
          <a:bodyPr/>
          <a:lstStyle/>
          <a:p>
            <a:r>
              <a:rPr lang="en-GB" dirty="0" smtClean="0"/>
              <a:t>Questions?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2915816" y="1700808"/>
            <a:ext cx="3312368" cy="3312368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 l="-9500" t="-9500" r="-9500" b="-9500"/>
            </a:stretch>
          </a:blipFill>
          <a:ln w="2857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perspectiveHeroicExtremeLeftFacing">
              <a:rot lat="1200000" lon="1800000" rev="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6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Testing scaffold hopping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b="5714"/>
          <a:stretch>
            <a:fillRect/>
          </a:stretch>
        </p:blipFill>
        <p:spPr bwMode="auto">
          <a:xfrm>
            <a:off x="755576" y="1916832"/>
            <a:ext cx="777686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1233" y="6011996"/>
            <a:ext cx="223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% of ranked database</a:t>
            </a:r>
            <a:endParaRPr lang="en-GB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834086" y="3741448"/>
            <a:ext cx="295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% of known ligands retrieved</a:t>
            </a:r>
            <a:endParaRPr lang="en-GB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04" t="3218" r="983" b="8107"/>
          <a:stretch/>
        </p:blipFill>
        <p:spPr bwMode="auto">
          <a:xfrm>
            <a:off x="1043609" y="1916832"/>
            <a:ext cx="741682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90" t="3024" b="9281"/>
          <a:stretch>
            <a:fillRect/>
          </a:stretch>
        </p:blipFill>
        <p:spPr bwMode="auto">
          <a:xfrm>
            <a:off x="1043608" y="1916832"/>
            <a:ext cx="731711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Enrichment curves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771800" y="6163040"/>
            <a:ext cx="223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% of ranked database</a:t>
            </a:r>
            <a:endParaRPr lang="en-GB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680777" y="3713229"/>
            <a:ext cx="295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j-lt"/>
              </a:rPr>
              <a:t>% of known ligands retrieved</a:t>
            </a:r>
            <a:endParaRPr lang="en-GB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6334780"/>
            <a:ext cx="392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Results for LASSO and DOCK from (Reid et al. 2008), and results for </a:t>
            </a:r>
            <a:r>
              <a:rPr lang="en-US" sz="1400" dirty="0" err="1" smtClean="0">
                <a:latin typeface="+mj-lt"/>
              </a:rPr>
              <a:t>PharmaGist</a:t>
            </a:r>
            <a:r>
              <a:rPr lang="en-US" sz="1400" dirty="0" smtClean="0">
                <a:latin typeface="+mj-lt"/>
              </a:rPr>
              <a:t> from (</a:t>
            </a:r>
            <a:r>
              <a:rPr lang="en-US" sz="1400" dirty="0" err="1" smtClean="0">
                <a:latin typeface="+mj-lt"/>
              </a:rPr>
              <a:t>Dror</a:t>
            </a:r>
            <a:r>
              <a:rPr lang="en-US" sz="1400" dirty="0" smtClean="0">
                <a:latin typeface="+mj-lt"/>
              </a:rPr>
              <a:t> et al. 2009)</a:t>
            </a:r>
            <a:endParaRPr lang="en-GB" sz="1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Overview of the INDDEx process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420888"/>
            <a:ext cx="8974884" cy="2913112"/>
          </a:xfrm>
        </p:spPr>
      </p:pic>
    </p:spTree>
    <p:extLst>
      <p:ext uri="{BB962C8B-B14F-4D97-AF65-F5344CB8AC3E}">
        <p14:creationId xmlns:p14="http://schemas.microsoft.com/office/powerpoint/2010/main" val="26720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929802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Synthetic space is intractable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INDDEx – a logic-based drug-discovery tool</a:t>
            </a:r>
            <a:endParaRPr lang="en-GB" sz="2800" dirty="0">
              <a:cs typeface="Arial" pitchFamily="34" charset="0"/>
            </a:endParaRP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Virtual reactions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size of searchable synthetic space</a:t>
            </a:r>
          </a:p>
          <a:p>
            <a:pPr marL="0" indent="0">
              <a:buNone/>
            </a:pPr>
            <a:r>
              <a:rPr lang="en-GB" sz="2800" dirty="0">
                <a:cs typeface="Arial" pitchFamily="34" charset="0"/>
              </a:rPr>
              <a:t>Filtering search space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Estimating the power of the virtual reaction search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Case study of application to drug discovery</a:t>
            </a:r>
          </a:p>
          <a:p>
            <a:pPr marL="0" indent="0">
              <a:buNone/>
            </a:pPr>
            <a:r>
              <a:rPr lang="en-GB" sz="2800" dirty="0" smtClean="0">
                <a:cs typeface="Arial" pitchFamily="34" charset="0"/>
              </a:rPr>
              <a:t>Conclusion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1560" y="557808"/>
            <a:ext cx="42484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Summary</a:t>
            </a:r>
            <a:r>
              <a:rPr lang="en-GB" sz="5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dirty="0"/>
          </a:p>
        </p:txBody>
      </p:sp>
      <p:sp>
        <p:nvSpPr>
          <p:cNvPr id="4" name="Content Placeholder 9"/>
          <p:cNvSpPr txBox="1">
            <a:spLocks/>
          </p:cNvSpPr>
          <p:nvPr/>
        </p:nvSpPr>
        <p:spPr>
          <a:xfrm>
            <a:off x="448252" y="1929802"/>
            <a:ext cx="595356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  <a:endParaRPr lang="en-GB" sz="2800" dirty="0"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32272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6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6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6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6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6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effectLst/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The size of small molecule space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solidFill>
            <a:srgbClr val="FAFFFF">
              <a:alpha val="89804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r>
              <a:rPr lang="en-GB" dirty="0" smtClean="0"/>
              <a:t>Most </a:t>
            </a:r>
            <a:r>
              <a:rPr lang="en-GB" dirty="0"/>
              <a:t>frequently given </a:t>
            </a:r>
            <a:r>
              <a:rPr lang="en-GB" dirty="0" smtClean="0"/>
              <a:t>estimate for </a:t>
            </a:r>
            <a:r>
              <a:rPr lang="en-GB" dirty="0"/>
              <a:t>all possible small-molecules is around 10</a:t>
            </a:r>
            <a:r>
              <a:rPr lang="en-GB" baseline="30000" dirty="0"/>
              <a:t>60</a:t>
            </a:r>
          </a:p>
          <a:p>
            <a:pPr lvl="1"/>
            <a:r>
              <a:rPr lang="en-GB" dirty="0"/>
              <a:t>Drug-like molecules estimated between 10</a:t>
            </a:r>
            <a:r>
              <a:rPr lang="en-GB" baseline="30000" dirty="0"/>
              <a:t>14</a:t>
            </a:r>
            <a:r>
              <a:rPr lang="en-GB" dirty="0"/>
              <a:t> and 10</a:t>
            </a:r>
            <a:r>
              <a:rPr lang="en-GB" baseline="30000" dirty="0"/>
              <a:t>30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Synthetically accessible estimated at 10</a:t>
            </a:r>
            <a:r>
              <a:rPr lang="en-GB" baseline="30000" dirty="0"/>
              <a:t>13</a:t>
            </a:r>
            <a:endParaRPr lang="en-GB" dirty="0"/>
          </a:p>
          <a:p>
            <a:r>
              <a:rPr lang="en-GB" dirty="0"/>
              <a:t>Several publications and presentations have given estimates between 10</a:t>
            </a:r>
            <a:r>
              <a:rPr lang="en-GB" baseline="30000" dirty="0"/>
              <a:t>18</a:t>
            </a:r>
            <a:r>
              <a:rPr lang="en-GB" dirty="0"/>
              <a:t> and </a:t>
            </a:r>
            <a:r>
              <a:rPr lang="en-GB" dirty="0" smtClean="0"/>
              <a:t>10</a:t>
            </a:r>
            <a:r>
              <a:rPr lang="en-GB" baseline="30000" dirty="0" smtClean="0"/>
              <a:t>200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701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ZINC database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89120"/>
          </a:xfrm>
        </p:spPr>
        <p:txBody>
          <a:bodyPr/>
          <a:lstStyle/>
          <a:p>
            <a:r>
              <a:rPr lang="en-GB" dirty="0" smtClean="0">
                <a:latin typeface="+mj-lt"/>
              </a:rPr>
              <a:t>ZINC = </a:t>
            </a:r>
            <a:r>
              <a:rPr lang="en-GB" b="1" dirty="0" smtClean="0">
                <a:latin typeface="+mj-lt"/>
              </a:rPr>
              <a:t>Z</a:t>
            </a:r>
            <a:r>
              <a:rPr lang="en-GB" dirty="0" smtClean="0">
                <a:latin typeface="+mj-lt"/>
              </a:rPr>
              <a:t>inc </a:t>
            </a:r>
            <a:r>
              <a:rPr lang="en-GB" b="1" dirty="0" smtClean="0"/>
              <a:t>I</a:t>
            </a:r>
            <a:r>
              <a:rPr lang="en-GB" dirty="0" smtClean="0"/>
              <a:t>s </a:t>
            </a:r>
            <a:r>
              <a:rPr lang="en-GB" b="1" dirty="0" smtClean="0"/>
              <a:t>N</a:t>
            </a:r>
            <a:r>
              <a:rPr lang="en-GB" dirty="0" smtClean="0"/>
              <a:t>ot </a:t>
            </a:r>
            <a:r>
              <a:rPr lang="en-GB" b="1" dirty="0" smtClean="0"/>
              <a:t>C</a:t>
            </a:r>
            <a:r>
              <a:rPr lang="en-GB" dirty="0" smtClean="0"/>
              <a:t>ommercial</a:t>
            </a:r>
            <a:endParaRPr lang="en-GB" dirty="0" smtClean="0">
              <a:latin typeface="+mj-lt"/>
            </a:endParaRPr>
          </a:p>
          <a:p>
            <a:r>
              <a:rPr lang="en-GB" dirty="0" smtClean="0"/>
              <a:t>Publically available, free-to-use</a:t>
            </a:r>
          </a:p>
          <a:p>
            <a:r>
              <a:rPr lang="en-GB" dirty="0" smtClean="0">
                <a:latin typeface="+mj-lt"/>
              </a:rPr>
              <a:t>ZINC 12 contains the 3D structures of &gt; </a:t>
            </a:r>
            <a:r>
              <a:rPr lang="en-GB" dirty="0" smtClean="0">
                <a:latin typeface="+mj-lt"/>
              </a:rPr>
              <a:t>35 million “purchasable” molecules.</a:t>
            </a:r>
            <a:endParaRPr lang="en-GB" dirty="0"/>
          </a:p>
          <a:p>
            <a:r>
              <a:rPr lang="en-GB" dirty="0" smtClean="0">
                <a:latin typeface="+mj-lt"/>
              </a:rPr>
              <a:t>Divided into subsets of </a:t>
            </a:r>
            <a:br>
              <a:rPr lang="en-GB" dirty="0" smtClean="0">
                <a:latin typeface="+mj-lt"/>
              </a:rPr>
            </a:br>
            <a:r>
              <a:rPr lang="en-GB" dirty="0" smtClean="0">
                <a:latin typeface="+mj-lt"/>
              </a:rPr>
              <a:t>fragment-like molecules,</a:t>
            </a:r>
            <a:br>
              <a:rPr lang="en-GB" dirty="0" smtClean="0">
                <a:latin typeface="+mj-lt"/>
              </a:rPr>
            </a:br>
            <a:r>
              <a:rPr lang="en-GB" dirty="0" smtClean="0">
                <a:latin typeface="+mj-lt"/>
              </a:rPr>
              <a:t>purchasable molecules,</a:t>
            </a:r>
            <a:br>
              <a:rPr lang="en-GB" dirty="0" smtClean="0">
                <a:latin typeface="+mj-lt"/>
              </a:rPr>
            </a:br>
            <a:r>
              <a:rPr lang="en-GB" dirty="0" smtClean="0">
                <a:latin typeface="+mj-lt"/>
              </a:rPr>
              <a:t>etc.</a:t>
            </a:r>
          </a:p>
        </p:txBody>
      </p:sp>
      <p:pic>
        <p:nvPicPr>
          <p:cNvPr id="4" name="Picture 3" descr="glowing_chem_structu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573016"/>
            <a:ext cx="4224469" cy="3168352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224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55968</TotalTime>
  <Words>2283</Words>
  <Application>Microsoft Office PowerPoint</Application>
  <PresentationFormat>On-screen Show (4:3)</PresentationFormat>
  <Paragraphs>517</Paragraphs>
  <Slides>69</Slides>
  <Notes>6</Notes>
  <HiddenSlides>12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ＭＳ Ｐゴシック</vt:lpstr>
      <vt:lpstr>Arial</vt:lpstr>
      <vt:lpstr>Arial Rounded MT Bold</vt:lpstr>
      <vt:lpstr>Calibri</vt:lpstr>
      <vt:lpstr>Calibri </vt:lpstr>
      <vt:lpstr>Constantia</vt:lpstr>
      <vt:lpstr>DejaVu LGC Sans</vt:lpstr>
      <vt:lpstr>Times New Roman</vt:lpstr>
      <vt:lpstr>Wingdings</vt:lpstr>
      <vt:lpstr>Wingdings 2</vt:lpstr>
      <vt:lpstr>Flow</vt:lpstr>
      <vt:lpstr>1_Flow</vt:lpstr>
      <vt:lpstr>PowerPoint Presentation</vt:lpstr>
      <vt:lpstr>In silico lead discovery by integrating ligand screening and chemical synthesis rules</vt:lpstr>
      <vt:lpstr>PowerPoint Presentation</vt:lpstr>
      <vt:lpstr>PowerPoint Presentation</vt:lpstr>
      <vt:lpstr>PowerPoint Presentation</vt:lpstr>
      <vt:lpstr>PowerPoint Presentation</vt:lpstr>
      <vt:lpstr>Summary </vt:lpstr>
      <vt:lpstr>The size of small molecule space</vt:lpstr>
      <vt:lpstr>ZINC database</vt:lpstr>
      <vt:lpstr>PowerPoint Presentation</vt:lpstr>
      <vt:lpstr>PowerPoint Presentation</vt:lpstr>
      <vt:lpstr>Summary </vt:lpstr>
      <vt:lpstr>INDDEx™ </vt:lpstr>
      <vt:lpstr>Understandable rules</vt:lpstr>
      <vt:lpstr>Deriving logical rules</vt:lpstr>
      <vt:lpstr>Example ILP rules</vt:lpstr>
      <vt:lpstr>Example rules</vt:lpstr>
      <vt:lpstr>Example of a negative rule</vt:lpstr>
      <vt:lpstr>INDDEx process</vt:lpstr>
      <vt:lpstr>Directory of Useful Decoys</vt:lpstr>
      <vt:lpstr>Enrichment Factors on screening the Directory of Useful Decoys</vt:lpstr>
      <vt:lpstr>Summary </vt:lpstr>
      <vt:lpstr>Overview of modification process</vt:lpstr>
      <vt:lpstr>Carrying out a virtual reaction</vt:lpstr>
      <vt:lpstr>SMIRKS reaction</vt:lpstr>
      <vt:lpstr>ChemAxon rules</vt:lpstr>
      <vt:lpstr>Predicted molecule</vt:lpstr>
      <vt:lpstr>Summary </vt:lpstr>
      <vt:lpstr>INDDEx with virtual reactions </vt:lpstr>
      <vt:lpstr>Virtual reactions open up search space</vt:lpstr>
      <vt:lpstr>Virtual reactions open up search space</vt:lpstr>
      <vt:lpstr>PowerPoint Presentation</vt:lpstr>
      <vt:lpstr>Summary </vt:lpstr>
      <vt:lpstr>Filtering search space</vt:lpstr>
      <vt:lpstr>Matching unfulfilled fragments</vt:lpstr>
      <vt:lpstr>Summary </vt:lpstr>
      <vt:lpstr>Similarity – Tanimoto Coefficient</vt:lpstr>
      <vt:lpstr>PowerPoint Presentation</vt:lpstr>
      <vt:lpstr>Benchmarking</vt:lpstr>
      <vt:lpstr>PowerPoint Presentation</vt:lpstr>
      <vt:lpstr>Benchmarking</vt:lpstr>
      <vt:lpstr>PowerPoint Presentation</vt:lpstr>
      <vt:lpstr>PowerPoint Presentation</vt:lpstr>
      <vt:lpstr>PowerPoint Presentation</vt:lpstr>
      <vt:lpstr>Virtual compounds similar to known actives for the COX-2 target</vt:lpstr>
      <vt:lpstr>Virtual compounds similar to known actives for the PPAR γ target</vt:lpstr>
      <vt:lpstr>Summary of results</vt:lpstr>
      <vt:lpstr>McNemar’s Test</vt:lpstr>
      <vt:lpstr>Mann–Whitney U test</vt:lpstr>
      <vt:lpstr>Amount of synthetic space explored</vt:lpstr>
      <vt:lpstr>Case studies of the virtual products</vt:lpstr>
      <vt:lpstr>Virtual product formed</vt:lpstr>
      <vt:lpstr>Case studies of the virtual products</vt:lpstr>
      <vt:lpstr>Virtual product formed</vt:lpstr>
      <vt:lpstr>Speed and timing testing</vt:lpstr>
      <vt:lpstr>Summary </vt:lpstr>
      <vt:lpstr>Case study: SIRT2 inhibition</vt:lpstr>
      <vt:lpstr>Molecules found by in vitro tests to have some low activity against SIRT2</vt:lpstr>
      <vt:lpstr>PowerPoint Presentation</vt:lpstr>
      <vt:lpstr>SIRT2 results – Screening</vt:lpstr>
      <vt:lpstr>SIRT2 results – Screening</vt:lpstr>
      <vt:lpstr>SIRT2 results – Virtual reactions</vt:lpstr>
      <vt:lpstr>Summary </vt:lpstr>
      <vt:lpstr>Conclusion</vt:lpstr>
      <vt:lpstr>Acknowledgments</vt:lpstr>
      <vt:lpstr>Questions?</vt:lpstr>
      <vt:lpstr>Testing scaffold hopping</vt:lpstr>
      <vt:lpstr>Enrichment curves</vt:lpstr>
      <vt:lpstr>Overview of the INDDEx process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Reynolds</dc:creator>
  <cp:lastModifiedBy>Reynolds, Christopher R</cp:lastModifiedBy>
  <cp:revision>1661</cp:revision>
  <dcterms:created xsi:type="dcterms:W3CDTF">2011-03-18T04:14:23Z</dcterms:created>
  <dcterms:modified xsi:type="dcterms:W3CDTF">2015-07-17T15:11:07Z</dcterms:modified>
</cp:coreProperties>
</file>