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8"/>
  </p:notesMasterIdLst>
  <p:sldIdLst>
    <p:sldId id="488" r:id="rId2"/>
    <p:sldId id="4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491" r:id="rId31"/>
    <p:sldId id="284" r:id="rId32"/>
    <p:sldId id="285" r:id="rId33"/>
    <p:sldId id="434" r:id="rId34"/>
    <p:sldId id="286" r:id="rId35"/>
    <p:sldId id="441" r:id="rId36"/>
    <p:sldId id="442" r:id="rId37"/>
    <p:sldId id="287" r:id="rId38"/>
    <p:sldId id="288" r:id="rId39"/>
    <p:sldId id="443" r:id="rId40"/>
    <p:sldId id="444" r:id="rId41"/>
    <p:sldId id="289" r:id="rId42"/>
    <p:sldId id="290" r:id="rId43"/>
    <p:sldId id="445" r:id="rId44"/>
    <p:sldId id="446" r:id="rId45"/>
    <p:sldId id="291" r:id="rId46"/>
    <p:sldId id="489" r:id="rId47"/>
    <p:sldId id="292" r:id="rId48"/>
    <p:sldId id="490" r:id="rId49"/>
    <p:sldId id="493" r:id="rId50"/>
    <p:sldId id="4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1" r:id="rId59"/>
    <p:sldId id="494" r:id="rId60"/>
    <p:sldId id="302" r:id="rId61"/>
    <p:sldId id="303" r:id="rId62"/>
    <p:sldId id="304" r:id="rId63"/>
    <p:sldId id="305" r:id="rId64"/>
    <p:sldId id="307" r:id="rId65"/>
    <p:sldId id="306" r:id="rId66"/>
    <p:sldId id="447" r:id="rId67"/>
    <p:sldId id="308" r:id="rId68"/>
    <p:sldId id="309" r:id="rId69"/>
    <p:sldId id="553" r:id="rId70"/>
    <p:sldId id="310" r:id="rId71"/>
    <p:sldId id="552" r:id="rId72"/>
    <p:sldId id="495" r:id="rId73"/>
    <p:sldId id="311" r:id="rId74"/>
    <p:sldId id="312" r:id="rId75"/>
    <p:sldId id="468" r:id="rId76"/>
    <p:sldId id="313" r:id="rId77"/>
    <p:sldId id="314" r:id="rId78"/>
    <p:sldId id="469" r:id="rId79"/>
    <p:sldId id="315" r:id="rId80"/>
    <p:sldId id="316" r:id="rId81"/>
    <p:sldId id="317" r:id="rId82"/>
    <p:sldId id="496" r:id="rId83"/>
    <p:sldId id="318" r:id="rId84"/>
    <p:sldId id="319" r:id="rId85"/>
    <p:sldId id="320" r:id="rId86"/>
    <p:sldId id="322" r:id="rId87"/>
    <p:sldId id="321" r:id="rId88"/>
    <p:sldId id="323" r:id="rId89"/>
    <p:sldId id="324" r:id="rId90"/>
    <p:sldId id="326" r:id="rId91"/>
    <p:sldId id="325" r:id="rId92"/>
    <p:sldId id="327" r:id="rId93"/>
    <p:sldId id="328" r:id="rId94"/>
    <p:sldId id="457" r:id="rId95"/>
    <p:sldId id="329" r:id="rId96"/>
    <p:sldId id="347" r:id="rId97"/>
    <p:sldId id="503" r:id="rId98"/>
    <p:sldId id="539" r:id="rId99"/>
    <p:sldId id="540" r:id="rId100"/>
    <p:sldId id="477" r:id="rId101"/>
    <p:sldId id="360" r:id="rId102"/>
    <p:sldId id="361" r:id="rId103"/>
    <p:sldId id="362" r:id="rId104"/>
    <p:sldId id="542" r:id="rId105"/>
    <p:sldId id="363" r:id="rId106"/>
    <p:sldId id="551" r:id="rId107"/>
    <p:sldId id="544" r:id="rId108"/>
    <p:sldId id="414" r:id="rId109"/>
    <p:sldId id="545" r:id="rId110"/>
    <p:sldId id="415" r:id="rId111"/>
    <p:sldId id="416" r:id="rId112"/>
    <p:sldId id="417" r:id="rId113"/>
    <p:sldId id="548" r:id="rId114"/>
    <p:sldId id="432" r:id="rId115"/>
    <p:sldId id="549" r:id="rId116"/>
    <p:sldId id="466" r:id="rId117"/>
    <p:sldId id="467" r:id="rId118"/>
    <p:sldId id="554" r:id="rId119"/>
    <p:sldId id="550" r:id="rId120"/>
    <p:sldId id="536" r:id="rId121"/>
    <p:sldId id="538" r:id="rId122"/>
    <p:sldId id="420" r:id="rId123"/>
    <p:sldId id="421" r:id="rId124"/>
    <p:sldId id="520" r:id="rId125"/>
    <p:sldId id="521" r:id="rId126"/>
    <p:sldId id="522" r:id="rId127"/>
    <p:sldId id="523" r:id="rId128"/>
    <p:sldId id="524" r:id="rId129"/>
    <p:sldId id="525" r:id="rId130"/>
    <p:sldId id="526" r:id="rId131"/>
    <p:sldId id="527" r:id="rId132"/>
    <p:sldId id="528" r:id="rId133"/>
    <p:sldId id="529" r:id="rId134"/>
    <p:sldId id="530" r:id="rId135"/>
    <p:sldId id="531" r:id="rId136"/>
    <p:sldId id="532" r:id="rId137"/>
    <p:sldId id="533" r:id="rId138"/>
    <p:sldId id="534" r:id="rId139"/>
    <p:sldId id="535" r:id="rId140"/>
    <p:sldId id="509" r:id="rId141"/>
    <p:sldId id="510" r:id="rId142"/>
    <p:sldId id="511" r:id="rId143"/>
    <p:sldId id="512" r:id="rId144"/>
    <p:sldId id="485" r:id="rId145"/>
    <p:sldId id="486" r:id="rId146"/>
    <p:sldId id="423" r:id="rId147"/>
    <p:sldId id="424" r:id="rId148"/>
    <p:sldId id="425" r:id="rId149"/>
    <p:sldId id="426" r:id="rId150"/>
    <p:sldId id="427" r:id="rId151"/>
    <p:sldId id="428" r:id="rId152"/>
    <p:sldId id="429" r:id="rId153"/>
    <p:sldId id="430" r:id="rId154"/>
    <p:sldId id="431" r:id="rId155"/>
    <p:sldId id="448" r:id="rId156"/>
    <p:sldId id="449" r:id="rId157"/>
    <p:sldId id="451" r:id="rId158"/>
    <p:sldId id="452" r:id="rId159"/>
    <p:sldId id="453" r:id="rId160"/>
    <p:sldId id="454" r:id="rId161"/>
    <p:sldId id="455" r:id="rId162"/>
    <p:sldId id="456" r:id="rId163"/>
    <p:sldId id="458" r:id="rId164"/>
    <p:sldId id="459" r:id="rId165"/>
    <p:sldId id="460" r:id="rId166"/>
    <p:sldId id="461" r:id="rId167"/>
    <p:sldId id="462" r:id="rId168"/>
    <p:sldId id="463" r:id="rId169"/>
    <p:sldId id="464" r:id="rId170"/>
    <p:sldId id="465" r:id="rId171"/>
    <p:sldId id="470" r:id="rId172"/>
    <p:sldId id="471" r:id="rId173"/>
    <p:sldId id="472" r:id="rId174"/>
    <p:sldId id="473" r:id="rId175"/>
    <p:sldId id="474" r:id="rId176"/>
    <p:sldId id="475" r:id="rId177"/>
    <p:sldId id="476" r:id="rId178"/>
    <p:sldId id="482" r:id="rId179"/>
    <p:sldId id="483" r:id="rId180"/>
    <p:sldId id="484" r:id="rId181"/>
    <p:sldId id="497" r:id="rId182"/>
    <p:sldId id="498" r:id="rId183"/>
    <p:sldId id="504" r:id="rId184"/>
    <p:sldId id="505" r:id="rId185"/>
    <p:sldId id="506" r:id="rId186"/>
    <p:sldId id="507" r:id="rId187"/>
    <p:sldId id="508" r:id="rId188"/>
    <p:sldId id="513" r:id="rId189"/>
    <p:sldId id="514" r:id="rId190"/>
    <p:sldId id="515" r:id="rId191"/>
    <p:sldId id="516" r:id="rId192"/>
    <p:sldId id="517" r:id="rId193"/>
    <p:sldId id="518" r:id="rId194"/>
    <p:sldId id="519" r:id="rId195"/>
    <p:sldId id="546" r:id="rId196"/>
    <p:sldId id="547" r:id="rId1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29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notesMaster" Target="notesMasters/notesMaster1.xml"/><Relationship Id="rId199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presProps" Target="presProps.xml"/><Relationship Id="rId201" Type="http://schemas.openxmlformats.org/officeDocument/2006/relationships/viewProps" Target="viewProps.xml"/><Relationship Id="rId202" Type="http://schemas.openxmlformats.org/officeDocument/2006/relationships/theme" Target="theme/theme1.xml"/><Relationship Id="rId20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924A3-7C01-F54C-97F3-309D67632A15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77BC-2393-D640-9CCB-FF7B5C20B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protein is reduced</a:t>
            </a:r>
            <a:r>
              <a:rPr lang="en-GB" baseline="0" dirty="0" smtClean="0"/>
              <a:t> to a string of </a:t>
            </a:r>
            <a:r>
              <a:rPr lang="en-GB" baseline="0" dirty="0" err="1" smtClean="0"/>
              <a:t>Calpha</a:t>
            </a:r>
            <a:r>
              <a:rPr lang="en-GB" baseline="0" dirty="0" smtClean="0"/>
              <a:t> beads with sidechain </a:t>
            </a:r>
            <a:r>
              <a:rPr lang="en-GB" baseline="0" dirty="0" err="1" smtClean="0"/>
              <a:t>centroid</a:t>
            </a:r>
            <a:r>
              <a:rPr lang="en-GB" baseline="0" dirty="0" smtClean="0"/>
              <a:t> particles attached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Most forces</a:t>
            </a:r>
            <a:r>
              <a:rPr lang="en-GB" baseline="0" dirty="0" smtClean="0"/>
              <a:t> in the model are simple </a:t>
            </a:r>
            <a:r>
              <a:rPr lang="en-GB" b="1" baseline="0" dirty="0" smtClean="0"/>
              <a:t>linear elastic springs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two particles are too far apart, forces act to gradually bring them together.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If they are too close, forces act to push them apart.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157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</a:t>
            </a:r>
            <a:r>
              <a:rPr lang="en-GB" baseline="0" dirty="0" smtClean="0"/>
              <a:t> is the </a:t>
            </a:r>
            <a:r>
              <a:rPr lang="en-GB" b="1" baseline="0" dirty="0" smtClean="0"/>
              <a:t>formula</a:t>
            </a:r>
            <a:r>
              <a:rPr lang="en-GB" baseline="0" dirty="0" smtClean="0"/>
              <a:t> for calculating the acceleration which is at the centre of </a:t>
            </a:r>
            <a:r>
              <a:rPr lang="en-GB" baseline="0" dirty="0" err="1" smtClean="0"/>
              <a:t>Langevin</a:t>
            </a:r>
            <a:r>
              <a:rPr lang="en-GB" baseline="0" dirty="0" smtClean="0"/>
              <a:t> modelling.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is mostly just a </a:t>
            </a:r>
            <a:r>
              <a:rPr lang="en-GB" b="1" baseline="0" dirty="0" smtClean="0"/>
              <a:t>rearrangement</a:t>
            </a:r>
            <a:r>
              <a:rPr lang="en-GB" baseline="0" dirty="0" smtClean="0"/>
              <a:t> of F=ma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addition to a force-field, this is a </a:t>
            </a:r>
            <a:r>
              <a:rPr lang="en-GB" b="1" baseline="0" dirty="0" smtClean="0"/>
              <a:t>drag factor </a:t>
            </a:r>
            <a:r>
              <a:rPr lang="en-GB" baseline="0" dirty="0" smtClean="0"/>
              <a:t>opposing the current motion of the particle, simulating the drag of solvent.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 is a randomly distributed vector which simulates the </a:t>
            </a:r>
            <a:r>
              <a:rPr lang="en-GB" b="1" baseline="0" dirty="0" smtClean="0"/>
              <a:t>thermal input </a:t>
            </a:r>
            <a:r>
              <a:rPr lang="en-GB" baseline="0" dirty="0" smtClean="0"/>
              <a:t>from the solvent</a:t>
            </a:r>
          </a:p>
          <a:p>
            <a:endParaRPr lang="en-GB" baseline="0" dirty="0" smtClean="0"/>
          </a:p>
          <a:p>
            <a:r>
              <a:rPr lang="en-GB" baseline="0" dirty="0" smtClean="0"/>
              <a:t>m is the </a:t>
            </a:r>
            <a:r>
              <a:rPr lang="en-GB" b="1" baseline="0" dirty="0" smtClean="0"/>
              <a:t>mass</a:t>
            </a:r>
            <a:r>
              <a:rPr lang="en-GB" baseline="0" dirty="0" smtClean="0"/>
              <a:t> of the particle, so larger particles have a lower acceleration than small ones, for a given set of forces.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158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</a:t>
            </a:r>
            <a:r>
              <a:rPr lang="en-GB" b="1" baseline="0" dirty="0" smtClean="0"/>
              <a:t>not enough time </a:t>
            </a:r>
            <a:r>
              <a:rPr lang="en-GB" baseline="0" dirty="0" smtClean="0"/>
              <a:t>to give the other details of the model.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Suffice to say it has all the </a:t>
            </a:r>
            <a:r>
              <a:rPr lang="en-GB" b="1" baseline="0" dirty="0" smtClean="0"/>
              <a:t>usual features </a:t>
            </a:r>
            <a:r>
              <a:rPr lang="en-GB" baseline="0" dirty="0" smtClean="0"/>
              <a:t>you’d expect in a model for protein structure.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Springs keep the </a:t>
            </a:r>
            <a:r>
              <a:rPr lang="en-GB" b="1" baseline="0" dirty="0" smtClean="0"/>
              <a:t>backbone</a:t>
            </a:r>
            <a:r>
              <a:rPr lang="en-GB" baseline="0" dirty="0" smtClean="0"/>
              <a:t> together, and in a conformation which agrees with predicted or assigned </a:t>
            </a:r>
            <a:r>
              <a:rPr lang="en-GB" b="1" baseline="0" dirty="0" smtClean="0"/>
              <a:t>secondary structure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="1" baseline="0" dirty="0" err="1" smtClean="0"/>
              <a:t>Sidechains</a:t>
            </a:r>
            <a:r>
              <a:rPr lang="en-GB" baseline="0" dirty="0" smtClean="0"/>
              <a:t> are attached to the backbone, in the correct orientation, and kept away from each other by a </a:t>
            </a:r>
            <a:r>
              <a:rPr lang="en-GB" b="1" baseline="0" dirty="0" err="1" smtClean="0"/>
              <a:t>steric</a:t>
            </a:r>
            <a:r>
              <a:rPr lang="en-GB" b="1" baseline="0" dirty="0" smtClean="0"/>
              <a:t> force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Our model for the </a:t>
            </a:r>
            <a:r>
              <a:rPr lang="en-GB" b="1" baseline="0" dirty="0" smtClean="0"/>
              <a:t>water is somewhat novel</a:t>
            </a:r>
            <a:r>
              <a:rPr lang="en-GB" baseline="0" dirty="0" smtClean="0"/>
              <a:t>, and may be the feature of a future publication.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</a:t>
            </a:r>
            <a:r>
              <a:rPr lang="en-GB" b="1" baseline="0" dirty="0" smtClean="0"/>
              <a:t>hydrophobic effect </a:t>
            </a:r>
            <a:r>
              <a:rPr lang="en-GB" baseline="0" dirty="0" smtClean="0"/>
              <a:t>is part of the solvent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159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160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</a:t>
            </a:r>
            <a:r>
              <a:rPr lang="en-GB" b="1" baseline="0" dirty="0" smtClean="0"/>
              <a:t>not enough time </a:t>
            </a:r>
            <a:r>
              <a:rPr lang="en-GB" baseline="0" dirty="0" smtClean="0"/>
              <a:t>to give the other details of the model.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Suffice to say it has all the </a:t>
            </a:r>
            <a:r>
              <a:rPr lang="en-GB" b="1" baseline="0" dirty="0" smtClean="0"/>
              <a:t>usual features </a:t>
            </a:r>
            <a:r>
              <a:rPr lang="en-GB" baseline="0" dirty="0" smtClean="0"/>
              <a:t>you’d expect in a model for protein structure.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Springs keep the </a:t>
            </a:r>
            <a:r>
              <a:rPr lang="en-GB" b="1" baseline="0" dirty="0" smtClean="0"/>
              <a:t>backbone</a:t>
            </a:r>
            <a:r>
              <a:rPr lang="en-GB" baseline="0" dirty="0" smtClean="0"/>
              <a:t> together, and in a conformation which agrees with predicted or assigned </a:t>
            </a:r>
            <a:r>
              <a:rPr lang="en-GB" b="1" baseline="0" dirty="0" smtClean="0"/>
              <a:t>secondary structure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="1" baseline="0" dirty="0" err="1" smtClean="0"/>
              <a:t>Sidechains</a:t>
            </a:r>
            <a:r>
              <a:rPr lang="en-GB" baseline="0" dirty="0" smtClean="0"/>
              <a:t> are attached to the backbone, in the correct orientation, and kept away from each other by a </a:t>
            </a:r>
            <a:r>
              <a:rPr lang="en-GB" b="1" baseline="0" dirty="0" err="1" smtClean="0"/>
              <a:t>steric</a:t>
            </a:r>
            <a:r>
              <a:rPr lang="en-GB" b="1" baseline="0" dirty="0" smtClean="0"/>
              <a:t> force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Our model for the </a:t>
            </a:r>
            <a:r>
              <a:rPr lang="en-GB" b="1" baseline="0" dirty="0" smtClean="0"/>
              <a:t>water is somewhat novel</a:t>
            </a:r>
            <a:r>
              <a:rPr lang="en-GB" baseline="0" dirty="0" smtClean="0"/>
              <a:t>, and may be the feature of a future publication.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</a:t>
            </a:r>
            <a:r>
              <a:rPr lang="en-GB" b="1" baseline="0" dirty="0" smtClean="0"/>
              <a:t>hydrophobic effect </a:t>
            </a:r>
            <a:r>
              <a:rPr lang="en-GB" baseline="0" dirty="0" smtClean="0"/>
              <a:t>is part of the solvent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161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VCF,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batch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pre-computed predictions all of human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 interpretation 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english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language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lots more options - currently under active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devlopment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EBF0-87B5-F84E-8F22-84CEAE217620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9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set submitted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submitted to polyphony and sift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submitted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mutassessor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fathom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systems chosen because they can accept batch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popular ones: snap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snps&amp;go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published work these perform comparably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mutassessor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filtered to remove any training data leaving: 13k neutral and 5k pathogenic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about 30k, ended up testing on 20k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DEBF0-87B5-F84E-8F22-84CEAE217620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7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00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8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297574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77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4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9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0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1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8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F80F3-FD1A-0C4B-9828-04013ACF0E06}" type="datetimeFigureOut">
              <a:rPr lang="en-US" smtClean="0"/>
              <a:t>13/04/15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7" r:id="rId16"/>
    <p:sldLayoutId id="214748366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7.tif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72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7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3.emf"/><Relationship Id="rId3" Type="http://schemas.openxmlformats.org/officeDocument/2006/relationships/image" Target="../media/image7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7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Edinburgh users – log in as normal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Non-Edinburgh users,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rab </a:t>
            </a:r>
            <a:r>
              <a:rPr lang="en-US" dirty="0" smtClean="0">
                <a:solidFill>
                  <a:srgbClr val="FF0000"/>
                </a:solidFill>
              </a:rPr>
              <a:t>a guest </a:t>
            </a:r>
            <a:r>
              <a:rPr lang="en-US" dirty="0" smtClean="0">
                <a:solidFill>
                  <a:srgbClr val="FF0000"/>
                </a:solidFill>
              </a:rPr>
              <a:t>account from me.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Google Chrome </a:t>
            </a:r>
            <a:r>
              <a:rPr lang="en-US" dirty="0" smtClean="0"/>
              <a:t>recommended for Phyre2 (anything but Internet Explorer really!)</a:t>
            </a:r>
          </a:p>
          <a:p>
            <a:r>
              <a:rPr lang="en-US" dirty="0" smtClean="0"/>
              <a:t>Go to main </a:t>
            </a:r>
            <a:r>
              <a:rPr lang="en-US" dirty="0" smtClean="0"/>
              <a:t>Phyre2 </a:t>
            </a:r>
            <a:r>
              <a:rPr lang="en-US" dirty="0" smtClean="0"/>
              <a:t>page, click on ‘fully booked’ then on ‘Workshop tutorial for attendees’ for </a:t>
            </a:r>
            <a:r>
              <a:rPr lang="en-US" dirty="0" smtClean="0"/>
              <a:t>schedule, feedback form and these slides to follow along with.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9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40998" y="3455265"/>
            <a:ext cx="5339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Search the 30 million known sequences for homologues using PSI-Blast.</a:t>
            </a:r>
            <a:endParaRPr lang="en-US" sz="32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4575" y="1176228"/>
            <a:ext cx="234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Homologous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0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0" y="274638"/>
            <a:ext cx="4241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7" y="2521126"/>
            <a:ext cx="8229600" cy="3842986"/>
          </a:xfrm>
        </p:spPr>
        <p:txBody>
          <a:bodyPr/>
          <a:lstStyle/>
          <a:p>
            <a:r>
              <a:rPr lang="en-US" dirty="0"/>
              <a:t>What parts of a model are reliable?</a:t>
            </a:r>
          </a:p>
          <a:p>
            <a:r>
              <a:rPr lang="en-US" dirty="0"/>
              <a:t>What parts may be functionally important? (guide mutagenesis, understand mutants/SNPs)</a:t>
            </a:r>
          </a:p>
          <a:p>
            <a:r>
              <a:rPr lang="en-US" dirty="0" smtClean="0"/>
              <a:t>What </a:t>
            </a:r>
            <a:r>
              <a:rPr lang="en-US" dirty="0"/>
              <a:t>residues are </a:t>
            </a:r>
            <a:r>
              <a:rPr lang="en-US" dirty="0" smtClean="0"/>
              <a:t>involved in interactions with other proteins?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74638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Clashes</a:t>
            </a:r>
          </a:p>
          <a:p>
            <a:r>
              <a:rPr lang="en-US" sz="2400" dirty="0" err="1"/>
              <a:t>Rotamer</a:t>
            </a:r>
            <a:r>
              <a:rPr lang="en-US" sz="2400" dirty="0"/>
              <a:t> outliers</a:t>
            </a:r>
          </a:p>
          <a:p>
            <a:r>
              <a:rPr lang="en-US" sz="2400" dirty="0" err="1"/>
              <a:t>Ramachandran</a:t>
            </a:r>
            <a:r>
              <a:rPr lang="en-US" sz="2400" dirty="0"/>
              <a:t> outliers</a:t>
            </a:r>
          </a:p>
          <a:p>
            <a:r>
              <a:rPr lang="en-US" sz="2400" dirty="0"/>
              <a:t>ProQ2 model quality </a:t>
            </a:r>
            <a:r>
              <a:rPr lang="en-US" sz="2400" dirty="0" smtClean="0"/>
              <a:t>assessment</a:t>
            </a:r>
            <a:endParaRPr lang="en-US" sz="2400" dirty="0"/>
          </a:p>
          <a:p>
            <a:r>
              <a:rPr lang="en-US" sz="2400" dirty="0"/>
              <a:t>Alignment confidence (</a:t>
            </a:r>
            <a:r>
              <a:rPr lang="en-US" sz="2400" dirty="0" err="1"/>
              <a:t>HHsearch</a:t>
            </a:r>
            <a:r>
              <a:rPr lang="en-US" sz="2400" dirty="0"/>
              <a:t>)</a:t>
            </a:r>
          </a:p>
          <a:p>
            <a:r>
              <a:rPr lang="en-US" sz="2400" dirty="0"/>
              <a:t>Conservation/evolutionary trace (Jenson-Shannon divergence –far faster and just as accurate as ET)</a:t>
            </a:r>
          </a:p>
          <a:p>
            <a:r>
              <a:rPr lang="en-US" sz="2400" dirty="0"/>
              <a:t>Catalytic Site Atlas</a:t>
            </a:r>
          </a:p>
          <a:p>
            <a:r>
              <a:rPr lang="en-US" sz="2400" dirty="0"/>
              <a:t>Disorder</a:t>
            </a:r>
          </a:p>
          <a:p>
            <a:r>
              <a:rPr lang="en-US" sz="2400" dirty="0"/>
              <a:t>Pocket detection (</a:t>
            </a:r>
            <a:r>
              <a:rPr lang="en-US" sz="2400" dirty="0" err="1"/>
              <a:t>Fpocket</a:t>
            </a:r>
            <a:r>
              <a:rPr lang="en-US" sz="2400" dirty="0"/>
              <a:t>)</a:t>
            </a:r>
          </a:p>
          <a:p>
            <a:r>
              <a:rPr lang="en-US" sz="2400" dirty="0"/>
              <a:t>Protein interface residues (PI-Site, </a:t>
            </a:r>
            <a:r>
              <a:rPr lang="en-US" sz="2400" dirty="0" err="1"/>
              <a:t>ProtinDB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Conserved Domain Database ‘conserved features’ for NCBI-curated domains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645" y="838200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6260" y="2549407"/>
            <a:ext cx="7324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Will a SNP effect my protein’s function?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New method: </a:t>
            </a:r>
            <a:r>
              <a:rPr lang="en-US" sz="3200" dirty="0" err="1" smtClean="0"/>
              <a:t>SuSPect</a:t>
            </a:r>
            <a:r>
              <a:rPr lang="en-US" sz="3200" dirty="0" smtClean="0"/>
              <a:t> by Chris Yates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Integrated into </a:t>
            </a:r>
            <a:r>
              <a:rPr lang="en-US" sz="3200" dirty="0" err="1" smtClean="0"/>
              <a:t>Phyre</a:t>
            </a:r>
            <a:r>
              <a:rPr lang="en-US" sz="3200" dirty="0" smtClean="0"/>
              <a:t> Investigator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Also standalone server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127000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953735"/>
                </a:solidFill>
                <a:latin typeface="+mj-lt"/>
                <a:ea typeface="ＭＳ Ｐゴシック" charset="-128"/>
                <a:cs typeface="Arial" charset="0"/>
              </a:rPr>
              <a:t>Effect of Mutations?</a:t>
            </a:r>
            <a:endParaRPr lang="en-US" sz="3600" dirty="0">
              <a:solidFill>
                <a:srgbClr val="953735"/>
              </a:solidFill>
              <a:latin typeface="+mj-lt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08.5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9144000" cy="2412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62700" y="2793999"/>
            <a:ext cx="1638300" cy="990601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4-09-07 at 14.1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1" y="979311"/>
            <a:ext cx="7634111" cy="57338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28699" y="5432776"/>
            <a:ext cx="2160411" cy="990601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2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12-13 at 19.20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937"/>
          <a:stretch>
            <a:fillRect/>
          </a:stretch>
        </p:blipFill>
        <p:spPr>
          <a:xfrm>
            <a:off x="0" y="838200"/>
            <a:ext cx="9144000" cy="5028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1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953735"/>
                </a:solidFill>
              </a:rPr>
              <a:t>Future</a:t>
            </a:r>
            <a:endParaRPr lang="en-US" sz="5400" b="1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256" y="1527661"/>
            <a:ext cx="85332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New paper in Nature Protocols:</a:t>
            </a:r>
          </a:p>
          <a:p>
            <a:r>
              <a:rPr lang="en-US" sz="2800" b="1" dirty="0"/>
              <a:t>The Phyre2 web portal for protein </a:t>
            </a:r>
            <a:r>
              <a:rPr lang="en-US" sz="2800" b="1" dirty="0" err="1"/>
              <a:t>modelling</a:t>
            </a:r>
            <a:r>
              <a:rPr lang="en-US" sz="2800" b="1" dirty="0"/>
              <a:t>, prediction </a:t>
            </a:r>
            <a:endParaRPr lang="en-US" sz="2800" b="1" dirty="0" smtClean="0"/>
          </a:p>
          <a:p>
            <a:r>
              <a:rPr lang="en-US" sz="2800" b="1" dirty="0" smtClean="0"/>
              <a:t>and </a:t>
            </a:r>
            <a:r>
              <a:rPr lang="en-US" sz="2800" b="1" dirty="0"/>
              <a:t>analysis </a:t>
            </a:r>
            <a:r>
              <a:rPr lang="en-US" sz="2800" i="1" dirty="0" smtClean="0"/>
              <a:t>(Kelley, </a:t>
            </a:r>
            <a:r>
              <a:rPr lang="en-US" sz="2800" i="1" dirty="0" err="1" smtClean="0"/>
              <a:t>Mezulis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Wass</a:t>
            </a:r>
            <a:r>
              <a:rPr lang="en-US" sz="2800" i="1" dirty="0" smtClean="0"/>
              <a:t>, Yates &amp; Sternberg)</a:t>
            </a:r>
            <a:endParaRPr lang="en-US" sz="2800" i="1" dirty="0"/>
          </a:p>
          <a:p>
            <a:endParaRPr lang="en-US" sz="2800" dirty="0" smtClean="0"/>
          </a:p>
          <a:p>
            <a:r>
              <a:rPr lang="en-US" sz="2800" dirty="0" smtClean="0"/>
              <a:t>Awaiting proofs, should be out in a few weeks at most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642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69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2015: Complex building</a:t>
            </a:r>
            <a:br>
              <a:rPr lang="en-US" dirty="0" smtClean="0">
                <a:solidFill>
                  <a:srgbClr val="953735"/>
                </a:solidFill>
              </a:rPr>
            </a:b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1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69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2015: Complex building</a:t>
            </a:r>
            <a:br>
              <a:rPr lang="en-US" dirty="0" smtClean="0">
                <a:solidFill>
                  <a:srgbClr val="953735"/>
                </a:solidFill>
              </a:rPr>
            </a:b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379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953735"/>
                </a:solidFill>
              </a:rPr>
              <a:t/>
            </a:r>
            <a:br>
              <a:rPr lang="en-US" sz="4000" dirty="0" smtClean="0">
                <a:solidFill>
                  <a:srgbClr val="953735"/>
                </a:solidFill>
              </a:rPr>
            </a:br>
            <a:r>
              <a:rPr lang="en-US" sz="4000" dirty="0" err="1" smtClean="0">
                <a:solidFill>
                  <a:srgbClr val="953735"/>
                </a:solidFill>
              </a:rPr>
              <a:t>Phyre</a:t>
            </a:r>
            <a:r>
              <a:rPr lang="en-US" sz="4000" dirty="0" smtClean="0">
                <a:solidFill>
                  <a:srgbClr val="953735"/>
                </a:solidFill>
              </a:rPr>
              <a:t> Assembly Point</a:t>
            </a:r>
            <a:br>
              <a:rPr lang="en-US" sz="4000" dirty="0" smtClean="0">
                <a:solidFill>
                  <a:srgbClr val="953735"/>
                </a:solidFill>
              </a:rPr>
            </a:br>
            <a:endParaRPr lang="en-US" sz="4000" dirty="0">
              <a:solidFill>
                <a:srgbClr val="953735"/>
              </a:solidFill>
            </a:endParaRPr>
          </a:p>
        </p:txBody>
      </p:sp>
      <p:pic>
        <p:nvPicPr>
          <p:cNvPr id="6" name="Picture 5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88" y="252253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8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14400" y="1078095"/>
            <a:ext cx="711200" cy="67310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44700" y="1446395"/>
            <a:ext cx="3771900" cy="381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36800" y="950063"/>
            <a:ext cx="305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 via sequence or structure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91574" y="1599995"/>
            <a:ext cx="30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gainst database of complexes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7776" y="1784661"/>
            <a:ext cx="173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model/</a:t>
            </a:r>
          </a:p>
          <a:p>
            <a:r>
              <a:rPr lang="en-US" dirty="0" smtClean="0"/>
              <a:t>Crystal structure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0770" y="3225037"/>
            <a:ext cx="3268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Matches between your structure</a:t>
            </a:r>
          </a:p>
          <a:p>
            <a:r>
              <a:rPr lang="en-US" dirty="0" smtClean="0"/>
              <a:t>And complexes containing a </a:t>
            </a:r>
          </a:p>
          <a:p>
            <a:r>
              <a:rPr lang="en-US" dirty="0" smtClean="0"/>
              <a:t>homologous</a:t>
            </a:r>
          </a:p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Complex building</a:t>
            </a:r>
            <a:endParaRPr lang="en-US" sz="3400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26221" y="4179863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547556" y="950063"/>
            <a:ext cx="2342444" cy="21420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Database of known complexes</a:t>
            </a:r>
          </a:p>
          <a:p>
            <a:pPr algn="ctr"/>
            <a:r>
              <a:rPr lang="en-US" sz="2400" dirty="0" smtClean="0"/>
              <a:t>(homo and hetero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697645" y="2850444"/>
            <a:ext cx="1424688" cy="2540000"/>
            <a:chOff x="5930900" y="1014595"/>
            <a:chExt cx="2146300" cy="3911600"/>
          </a:xfrm>
        </p:grpSpPr>
        <p:sp>
          <p:nvSpPr>
            <p:cNvPr id="21" name="Oval 20"/>
            <p:cNvSpPr/>
            <p:nvPr/>
          </p:nvSpPr>
          <p:spPr>
            <a:xfrm>
              <a:off x="7366000" y="4253095"/>
              <a:ext cx="711200" cy="673100"/>
            </a:xfrm>
            <a:prstGeom prst="ellipse">
              <a:avLst/>
            </a:prstGeom>
            <a:pattFill prst="dkDnDiag">
              <a:fgClr>
                <a:schemeClr val="accent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54800" y="4253095"/>
              <a:ext cx="711200" cy="6731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930900" y="4253095"/>
              <a:ext cx="711200" cy="673100"/>
            </a:xfrm>
            <a:prstGeom prst="ellipse">
              <a:avLst/>
            </a:prstGeom>
            <a:pattFill prst="dkDnDiag">
              <a:fgClr>
                <a:schemeClr val="accent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099300" y="2868795"/>
              <a:ext cx="711200" cy="673100"/>
            </a:xfrm>
            <a:prstGeom prst="ellipse">
              <a:avLst/>
            </a:prstGeom>
            <a:pattFill prst="dkDnDiag">
              <a:fgClr>
                <a:schemeClr val="accent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388100" y="2868795"/>
              <a:ext cx="711200" cy="6731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8100" y="1719445"/>
              <a:ext cx="711200" cy="673100"/>
            </a:xfrm>
            <a:prstGeom prst="ellipse">
              <a:avLst/>
            </a:prstGeom>
            <a:pattFill prst="dkDnDiag">
              <a:fgClr>
                <a:schemeClr val="accent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972300" y="1281295"/>
              <a:ext cx="711200" cy="673100"/>
            </a:xfrm>
            <a:prstGeom prst="ellipse">
              <a:avLst/>
            </a:prstGeom>
            <a:pattFill prst="dkDnDiag">
              <a:fgClr>
                <a:schemeClr val="accent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286500" y="1014595"/>
              <a:ext cx="711200" cy="6731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Elbow Connector 30"/>
          <p:cNvCxnSpPr>
            <a:stCxn id="2" idx="2"/>
          </p:cNvCxnSpPr>
          <p:nvPr/>
        </p:nvCxnSpPr>
        <p:spPr>
          <a:xfrm rot="5400000">
            <a:off x="5861907" y="2623113"/>
            <a:ext cx="1387861" cy="2325883"/>
          </a:xfrm>
          <a:prstGeom prst="bent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55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9542" y="2035805"/>
            <a:ext cx="22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Markov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3241" y="3492619"/>
            <a:ext cx="64519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the mutational propensities at each position in the protein</a:t>
            </a:r>
          </a:p>
          <a:p>
            <a:endParaRPr lang="en-US" dirty="0" smtClean="0"/>
          </a:p>
          <a:p>
            <a:r>
              <a:rPr lang="en-US" sz="4000" dirty="0" smtClean="0"/>
              <a:t>An evolutionary fingerprint 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5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366000" y="4253095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54800" y="4253095"/>
            <a:ext cx="711200" cy="6731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30900" y="4253095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99300" y="2868795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88100" y="2868795"/>
            <a:ext cx="711200" cy="673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88100" y="1719445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72300" y="1281295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86500" y="1014595"/>
            <a:ext cx="711200" cy="6731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3046" y="2941731"/>
            <a:ext cx="37833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chooses which complex </a:t>
            </a:r>
          </a:p>
          <a:p>
            <a:r>
              <a:rPr lang="en-US" sz="2400" dirty="0" smtClean="0"/>
              <a:t>Is desired and which chains </a:t>
            </a:r>
          </a:p>
          <a:p>
            <a:r>
              <a:rPr lang="en-US" sz="2400" dirty="0" smtClean="0"/>
              <a:t>to substitute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endCxn id="27" idx="1"/>
          </p:cNvCxnSpPr>
          <p:nvPr/>
        </p:nvCxnSpPr>
        <p:spPr>
          <a:xfrm flipV="1">
            <a:off x="4065683" y="3252611"/>
            <a:ext cx="2114984" cy="63507"/>
          </a:xfrm>
          <a:prstGeom prst="straightConnector1">
            <a:avLst/>
          </a:prstGeom>
          <a:ln w="5715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Complex building</a:t>
            </a:r>
            <a:endParaRPr lang="en-US" sz="3400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80667" y="2568222"/>
            <a:ext cx="1896533" cy="136877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811432" y="1178288"/>
            <a:ext cx="711200" cy="673100"/>
          </a:xfrm>
          <a:prstGeom prst="ellipse">
            <a:avLst/>
          </a:prstGeom>
          <a:pattFill prst="dkDnDiag">
            <a:fgClr>
              <a:schemeClr val="accent2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0232" y="1178288"/>
            <a:ext cx="711200" cy="673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71032" y="1000488"/>
            <a:ext cx="711200" cy="67310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38432" y="1089388"/>
            <a:ext cx="711200" cy="67310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5432" y="1330688"/>
            <a:ext cx="377190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88632" y="1437953"/>
            <a:ext cx="3155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Rotate user model onto</a:t>
            </a:r>
          </a:p>
          <a:p>
            <a:r>
              <a:rPr lang="en-US" sz="2400" dirty="0" smtClean="0"/>
              <a:t>Structural homologue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19" idx="2"/>
          </p:cNvCxnSpPr>
          <p:nvPr/>
        </p:nvCxnSpPr>
        <p:spPr>
          <a:xfrm>
            <a:off x="6917266" y="2268950"/>
            <a:ext cx="21166" cy="125883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16132" y="3807188"/>
            <a:ext cx="711200" cy="673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54332" y="3718288"/>
            <a:ext cx="711200" cy="67310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49858" y="4682456"/>
            <a:ext cx="251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Crude</a:t>
            </a:r>
          </a:p>
          <a:p>
            <a:pPr algn="ctr"/>
            <a:r>
              <a:rPr lang="en-US" sz="2400" dirty="0" smtClean="0"/>
              <a:t>Predicted complex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9132" y="2292949"/>
            <a:ext cx="16094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Remove </a:t>
            </a:r>
          </a:p>
          <a:p>
            <a:r>
              <a:rPr lang="en-US" sz="2400" dirty="0" smtClean="0"/>
              <a:t>Structural</a:t>
            </a:r>
          </a:p>
          <a:p>
            <a:r>
              <a:rPr lang="en-US" sz="2400" dirty="0" smtClean="0"/>
              <a:t>homologue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391832" y="4213588"/>
            <a:ext cx="336550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46197" y="3289015"/>
            <a:ext cx="3211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Refinement, clash check</a:t>
            </a:r>
          </a:p>
          <a:p>
            <a:r>
              <a:rPr lang="en-US" sz="2400" dirty="0" smtClean="0"/>
              <a:t>Interface quality check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32832" y="4437554"/>
            <a:ext cx="259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Final complex and</a:t>
            </a:r>
          </a:p>
          <a:p>
            <a:r>
              <a:rPr lang="en-US" sz="2400" dirty="0" smtClean="0"/>
              <a:t>Quality assessment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14111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Complex building</a:t>
            </a:r>
            <a:endParaRPr lang="en-US" sz="3400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8999" y="900172"/>
            <a:ext cx="1896533" cy="136877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832" y="3760632"/>
            <a:ext cx="711200" cy="673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44032" y="3704514"/>
            <a:ext cx="711200" cy="673100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8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64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Include Rosetta relax protocol for the complex</a:t>
            </a:r>
          </a:p>
          <a:p>
            <a:r>
              <a:rPr lang="en-US" dirty="0" smtClean="0"/>
              <a:t>Report clashes</a:t>
            </a:r>
          </a:p>
          <a:p>
            <a:r>
              <a:rPr lang="en-US" dirty="0" smtClean="0"/>
              <a:t>Report quality of interface – investigate existing scoring schemes</a:t>
            </a:r>
          </a:p>
          <a:p>
            <a:r>
              <a:rPr lang="en-US" dirty="0" err="1" smtClean="0"/>
              <a:t>Generalise</a:t>
            </a:r>
            <a:r>
              <a:rPr lang="en-US" dirty="0" smtClean="0"/>
              <a:t> to permit users to upload multiple structures</a:t>
            </a:r>
          </a:p>
          <a:p>
            <a:r>
              <a:rPr lang="en-US" dirty="0" smtClean="0"/>
              <a:t>Scan and find existing complexes that contain structural homologues of the input models in different combinations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Complex building</a:t>
            </a:r>
            <a:endParaRPr lang="en-US" sz="3400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08 at 10.05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9144000" cy="488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8612" y="372003"/>
            <a:ext cx="2327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PhaserPhyre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3607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/>
          <a:lstStyle/>
          <a:p>
            <a:r>
              <a:rPr lang="en-US" b="1" dirty="0" smtClean="0"/>
              <a:t>S</a:t>
            </a:r>
            <a:r>
              <a:rPr lang="en-US" dirty="0" smtClean="0"/>
              <a:t>earching </a:t>
            </a:r>
            <a:r>
              <a:rPr lang="en-US" b="1" dirty="0" smtClean="0"/>
              <a:t>To</a:t>
            </a:r>
            <a:r>
              <a:rPr lang="en-US" dirty="0" smtClean="0"/>
              <a:t>pology with </a:t>
            </a:r>
            <a:r>
              <a:rPr lang="en-US" b="1" dirty="0" smtClean="0"/>
              <a:t>R</a:t>
            </a:r>
            <a:r>
              <a:rPr lang="en-US" dirty="0" smtClean="0"/>
              <a:t>apid </a:t>
            </a:r>
            <a:r>
              <a:rPr lang="en-US" b="1" dirty="0" smtClean="0"/>
              <a:t>M</a:t>
            </a:r>
            <a:r>
              <a:rPr lang="en-US" dirty="0" smtClean="0"/>
              <a:t>atching</a:t>
            </a:r>
          </a:p>
          <a:p>
            <a:r>
              <a:rPr lang="en-US" dirty="0" smtClean="0"/>
              <a:t>Structural search and alignment of the </a:t>
            </a:r>
            <a:r>
              <a:rPr lang="en-US" b="1" dirty="0" smtClean="0"/>
              <a:t>entire</a:t>
            </a:r>
            <a:r>
              <a:rPr lang="en-US" dirty="0" smtClean="0"/>
              <a:t> PDB in under 1 minute.</a:t>
            </a:r>
          </a:p>
          <a:p>
            <a:r>
              <a:rPr lang="en-US" dirty="0" smtClean="0"/>
              <a:t>Go directly from a Phyre2 model and find all other similar structures rapidly.</a:t>
            </a:r>
          </a:p>
          <a:p>
            <a:r>
              <a:rPr lang="en-US" dirty="0" smtClean="0"/>
              <a:t>Beta release in 1-2 months. Interface under </a:t>
            </a:r>
            <a:r>
              <a:rPr lang="en-US" dirty="0" err="1" smtClean="0"/>
              <a:t>developement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PhyreStorm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29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/>
          <a:lstStyle/>
          <a:p>
            <a:r>
              <a:rPr lang="en-US" dirty="0" err="1" smtClean="0"/>
              <a:t>Jalview</a:t>
            </a:r>
            <a:r>
              <a:rPr lang="en-US" dirty="0" smtClean="0"/>
              <a:t> users can submit their sequence to Phyre2 directly within the </a:t>
            </a:r>
            <a:r>
              <a:rPr lang="en-US" dirty="0" err="1" smtClean="0"/>
              <a:t>Jalview</a:t>
            </a:r>
            <a:r>
              <a:rPr lang="en-US" dirty="0" smtClean="0"/>
              <a:t> desktop app or web applet</a:t>
            </a:r>
          </a:p>
          <a:p>
            <a:r>
              <a:rPr lang="en-US" dirty="0" smtClean="0"/>
              <a:t>Should be in place in 1-2 months</a:t>
            </a:r>
            <a:endParaRPr lang="en-US" dirty="0"/>
          </a:p>
          <a:p>
            <a:r>
              <a:rPr lang="en-US" dirty="0" smtClean="0"/>
              <a:t>Later, allow Phyre2 users to directly load their model and alignments into </a:t>
            </a:r>
            <a:r>
              <a:rPr lang="en-US" dirty="0" err="1" smtClean="0"/>
              <a:t>Jalview</a:t>
            </a:r>
            <a:endParaRPr lang="en-US" dirty="0" smtClean="0"/>
          </a:p>
          <a:p>
            <a:r>
              <a:rPr lang="en-US" dirty="0" smtClean="0"/>
              <a:t>Work with Geoff </a:t>
            </a:r>
            <a:r>
              <a:rPr lang="en-US" dirty="0"/>
              <a:t>B</a:t>
            </a:r>
            <a:r>
              <a:rPr lang="en-US" dirty="0" smtClean="0"/>
              <a:t>arton and Jim Procter, Dundee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Jalview</a:t>
            </a:r>
            <a:r>
              <a:rPr lang="en-US" sz="3600" dirty="0" smtClean="0"/>
              <a:t> Integration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2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Feedback welcome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Ease of use – what’s clear/unclear on the site?</a:t>
            </a:r>
          </a:p>
          <a:p>
            <a:r>
              <a:rPr lang="en-US" dirty="0" smtClean="0"/>
              <a:t>Functionality – is there something you wish it could do that it doesn’t?</a:t>
            </a:r>
          </a:p>
          <a:p>
            <a:r>
              <a:rPr lang="en-US" dirty="0" smtClean="0"/>
              <a:t>Contact:</a:t>
            </a:r>
          </a:p>
          <a:p>
            <a:pPr lvl="1"/>
            <a:r>
              <a:rPr lang="en-US" dirty="0"/>
              <a:t>Anonymous feedback </a:t>
            </a:r>
            <a:r>
              <a:rPr lang="en-US" dirty="0" smtClean="0"/>
              <a:t>on </a:t>
            </a:r>
            <a:r>
              <a:rPr lang="en-US"/>
              <a:t>Phyre2 </a:t>
            </a:r>
            <a:r>
              <a:rPr lang="en-US" smtClean="0"/>
              <a:t>Workshop </a:t>
            </a:r>
            <a:r>
              <a:rPr lang="en-US" dirty="0" smtClean="0"/>
              <a:t>page</a:t>
            </a:r>
          </a:p>
          <a:p>
            <a:pPr lvl="1"/>
            <a:r>
              <a:rPr lang="en-US" dirty="0"/>
              <a:t>Twitter (@phyre2server)</a:t>
            </a:r>
          </a:p>
          <a:p>
            <a:pPr lvl="1"/>
            <a:r>
              <a:rPr lang="en-US" dirty="0"/>
              <a:t>Google Groups (</a:t>
            </a:r>
            <a:r>
              <a:rPr lang="en-US" dirty="0" err="1"/>
              <a:t>groups.google.com</a:t>
            </a:r>
            <a:r>
              <a:rPr lang="en-US" dirty="0"/>
              <a:t>/group/</a:t>
            </a:r>
            <a:r>
              <a:rPr lang="en-US" dirty="0" err="1"/>
              <a:t>phyre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Email (</a:t>
            </a:r>
            <a:r>
              <a:rPr lang="en-US" dirty="0" err="1" smtClean="0"/>
              <a:t>l.a.kelley@imperial.ac.uk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9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/>
              <a:t>Thank You!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91517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6428"/>
            <a:ext cx="8229600" cy="4525963"/>
          </a:xfrm>
        </p:spPr>
        <p:txBody>
          <a:bodyPr/>
          <a:lstStyle/>
          <a:p>
            <a:r>
              <a:rPr lang="en-US" dirty="0" smtClean="0"/>
              <a:t>Main challenge is designing an intuitive user interface.</a:t>
            </a:r>
          </a:p>
          <a:p>
            <a:r>
              <a:rPr lang="en-US" dirty="0" smtClean="0"/>
              <a:t>Each complex displayed in browser, chains </a:t>
            </a:r>
            <a:r>
              <a:rPr lang="en-US" dirty="0" err="1" smtClean="0"/>
              <a:t>colour</a:t>
            </a:r>
            <a:r>
              <a:rPr lang="en-US" dirty="0" smtClean="0"/>
              <a:t> coded.</a:t>
            </a:r>
          </a:p>
          <a:p>
            <a:r>
              <a:rPr lang="en-US" dirty="0" smtClean="0"/>
              <a:t>Select chains to replace and with what input model via tick boxes.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Complex building</a:t>
            </a:r>
            <a:endParaRPr lang="en-US" sz="3400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3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/>
          <a:lstStyle/>
          <a:p>
            <a:r>
              <a:rPr lang="en-US" dirty="0" err="1" smtClean="0"/>
              <a:t>Wellcome</a:t>
            </a:r>
            <a:r>
              <a:rPr lang="en-US" dirty="0" smtClean="0"/>
              <a:t> Trust 5 year grant</a:t>
            </a:r>
          </a:p>
          <a:p>
            <a:r>
              <a:rPr lang="en-US" dirty="0" err="1" smtClean="0"/>
              <a:t>PhyreRisk</a:t>
            </a:r>
            <a:r>
              <a:rPr lang="en-US" dirty="0" smtClean="0"/>
              <a:t> – integrate disease networks, SNPs, GWAS, protein structure and complexes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PhyreRisk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3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4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PhyreRisk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3" name="Picture 12" descr="Screen Shot 2014-09-07 at 11.4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15254"/>
            <a:ext cx="8343900" cy="300990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4078111" y="5125154"/>
            <a:ext cx="1016000" cy="13236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792111"/>
            <a:ext cx="691444" cy="3344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80255" y="1055890"/>
            <a:ext cx="6198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Integrate </a:t>
            </a:r>
            <a:r>
              <a:rPr lang="en-US" sz="2800" dirty="0"/>
              <a:t>disease networks, SNPs, GWAS, </a:t>
            </a:r>
            <a:endParaRPr lang="en-US" sz="2800" dirty="0" smtClean="0"/>
          </a:p>
          <a:p>
            <a:pPr algn="ctr"/>
            <a:r>
              <a:rPr lang="en-US" sz="2800" dirty="0" smtClean="0"/>
              <a:t>protein </a:t>
            </a:r>
            <a:r>
              <a:rPr lang="en-US" sz="2800" dirty="0"/>
              <a:t>structure and complexes</a:t>
            </a:r>
          </a:p>
        </p:txBody>
      </p:sp>
    </p:spTree>
    <p:extLst>
      <p:ext uri="{BB962C8B-B14F-4D97-AF65-F5344CB8AC3E}">
        <p14:creationId xmlns:p14="http://schemas.microsoft.com/office/powerpoint/2010/main" val="222601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PhyreRisk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4-09-07 at 11.44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5" y="1006416"/>
            <a:ext cx="6366755" cy="58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976"/>
            <a:ext cx="8229600" cy="3944153"/>
          </a:xfrm>
        </p:spPr>
        <p:txBody>
          <a:bodyPr>
            <a:noAutofit/>
          </a:bodyPr>
          <a:lstStyle/>
          <a:p>
            <a:r>
              <a:rPr lang="en-US" sz="2400" dirty="0" smtClean="0"/>
              <a:t>User selection of templates for multiple template </a:t>
            </a:r>
            <a:r>
              <a:rPr lang="en-US" sz="2400" dirty="0" err="1" smtClean="0"/>
              <a:t>modelling</a:t>
            </a:r>
            <a:endParaRPr lang="en-US" sz="2400" dirty="0" smtClean="0"/>
          </a:p>
          <a:p>
            <a:r>
              <a:rPr lang="en-US" sz="2400" dirty="0" smtClean="0"/>
              <a:t>Integration with </a:t>
            </a:r>
            <a:r>
              <a:rPr lang="en-US" sz="2400" dirty="0" err="1" smtClean="0"/>
              <a:t>Jalview</a:t>
            </a:r>
            <a:endParaRPr lang="en-US" sz="2400" dirty="0" smtClean="0"/>
          </a:p>
          <a:p>
            <a:r>
              <a:rPr lang="en-US" sz="2400" dirty="0" smtClean="0"/>
              <a:t>Video tutorials for all aspects of the server</a:t>
            </a:r>
          </a:p>
          <a:p>
            <a:r>
              <a:rPr lang="en-US" sz="2400" dirty="0" smtClean="0"/>
              <a:t>Interactive tool to cluster and compare models</a:t>
            </a:r>
          </a:p>
          <a:p>
            <a:r>
              <a:rPr lang="en-US" sz="2400" dirty="0" smtClean="0"/>
              <a:t>Rosetta refinement </a:t>
            </a:r>
          </a:p>
          <a:p>
            <a:r>
              <a:rPr lang="en-US" sz="2400" dirty="0" smtClean="0"/>
              <a:t>Cn3D compatibility</a:t>
            </a:r>
          </a:p>
          <a:p>
            <a:r>
              <a:rPr lang="en-US" sz="2400" dirty="0" smtClean="0"/>
              <a:t>Cloud, faster version of Phyre2</a:t>
            </a:r>
          </a:p>
          <a:p>
            <a:r>
              <a:rPr lang="en-US" sz="2400" dirty="0" smtClean="0"/>
              <a:t>Fast structural search against the PDB</a:t>
            </a:r>
          </a:p>
          <a:p>
            <a:r>
              <a:rPr lang="en-US" sz="2400" dirty="0" smtClean="0"/>
              <a:t>User-</a:t>
            </a:r>
            <a:r>
              <a:rPr lang="en-US" sz="2400" dirty="0" err="1" smtClean="0"/>
              <a:t>uploadable</a:t>
            </a:r>
            <a:r>
              <a:rPr lang="en-US" sz="2400" dirty="0" smtClean="0"/>
              <a:t> genomes for processing for </a:t>
            </a:r>
            <a:r>
              <a:rPr lang="en-US" sz="2400" dirty="0" err="1" smtClean="0"/>
              <a:t>Backphyre</a:t>
            </a:r>
            <a:endParaRPr lang="en-US" sz="2400" dirty="0" smtClean="0"/>
          </a:p>
          <a:p>
            <a:r>
              <a:rPr lang="en-US" sz="2400" dirty="0" smtClean="0"/>
              <a:t>Building PTM’s using </a:t>
            </a:r>
            <a:r>
              <a:rPr lang="en-US" sz="2400" dirty="0" err="1" smtClean="0"/>
              <a:t>SidePRO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Enhancing and maintaining 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Stefans</a:t>
            </a:r>
            <a:r>
              <a:rPr lang="en-US" dirty="0" smtClean="0"/>
              <a:t> </a:t>
            </a:r>
            <a:r>
              <a:rPr lang="en-US" dirty="0" err="1" smtClean="0"/>
              <a:t>Mezulis</a:t>
            </a:r>
            <a:r>
              <a:rPr lang="en-US" dirty="0" smtClean="0"/>
              <a:t> : Core homology detection and </a:t>
            </a:r>
            <a:r>
              <a:rPr lang="en-US" dirty="0" err="1" smtClean="0"/>
              <a:t>modelling</a:t>
            </a:r>
            <a:endParaRPr lang="en-US" dirty="0" smtClean="0"/>
          </a:p>
          <a:p>
            <a:r>
              <a:rPr lang="en-US" dirty="0" err="1" smtClean="0"/>
              <a:t>Hongjiang</a:t>
            </a:r>
            <a:r>
              <a:rPr lang="en-US" dirty="0" smtClean="0"/>
              <a:t> Miao : Investigating contact prediction for structure prediction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Enhancing and maintaining 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8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7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Interface Enhancements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1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Interface Enhancements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 of Ajax and Google’s </a:t>
            </a:r>
            <a:r>
              <a:rPr lang="en-US" dirty="0" err="1" smtClean="0"/>
              <a:t>jQuery</a:t>
            </a:r>
            <a:r>
              <a:rPr lang="en-US" dirty="0" smtClean="0"/>
              <a:t> for more dynamic content in pages </a:t>
            </a:r>
          </a:p>
          <a:p>
            <a:r>
              <a:rPr lang="en-US" dirty="0" smtClean="0"/>
              <a:t>Job renewal without leaving the page</a:t>
            </a:r>
          </a:p>
          <a:p>
            <a:r>
              <a:rPr lang="en-US" dirty="0" smtClean="0"/>
              <a:t>Dynamic rendering of analysis history with </a:t>
            </a:r>
            <a:r>
              <a:rPr lang="en-US" dirty="0" err="1" smtClean="0"/>
              <a:t>Phyre</a:t>
            </a:r>
            <a:r>
              <a:rPr lang="en-US" dirty="0" smtClean="0"/>
              <a:t> Investigator (allows downloadable static pages but also with dynamic content)</a:t>
            </a:r>
          </a:p>
          <a:p>
            <a:r>
              <a:rPr lang="en-US" dirty="0" smtClean="0"/>
              <a:t>Improved help and FAQ</a:t>
            </a:r>
          </a:p>
          <a:p>
            <a:r>
              <a:rPr lang="en-US" dirty="0" smtClean="0"/>
              <a:t>Sequence finder</a:t>
            </a:r>
          </a:p>
          <a:p>
            <a:r>
              <a:rPr lang="en-US" dirty="0" smtClean="0"/>
              <a:t>Improved model comparison</a:t>
            </a:r>
          </a:p>
          <a:p>
            <a:r>
              <a:rPr lang="en-US" dirty="0" smtClean="0"/>
              <a:t>Shifting all pages from </a:t>
            </a:r>
            <a:r>
              <a:rPr lang="en-US" dirty="0" err="1" smtClean="0"/>
              <a:t>Jmol</a:t>
            </a:r>
            <a:r>
              <a:rPr lang="en-US" dirty="0" smtClean="0"/>
              <a:t> to </a:t>
            </a:r>
            <a:r>
              <a:rPr lang="en-US" dirty="0" err="1" smtClean="0"/>
              <a:t>Jsmol</a:t>
            </a:r>
            <a:endParaRPr lang="en-US" dirty="0" smtClean="0"/>
          </a:p>
          <a:p>
            <a:r>
              <a:rPr lang="en-US" dirty="0" smtClean="0"/>
              <a:t>Collapsible content for easier viewing</a:t>
            </a:r>
          </a:p>
          <a:p>
            <a:r>
              <a:rPr lang="en-US" dirty="0" smtClean="0"/>
              <a:t>Account page for password changes and batch limit increase requests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5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Interface Enhancements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28700"/>
          </a:xfrm>
        </p:spPr>
        <p:txBody>
          <a:bodyPr/>
          <a:lstStyle/>
          <a:p>
            <a:r>
              <a:rPr lang="en-US" dirty="0" smtClean="0"/>
              <a:t>Account manager</a:t>
            </a:r>
            <a:endParaRPr lang="en-US" dirty="0"/>
          </a:p>
        </p:txBody>
      </p:sp>
      <p:pic>
        <p:nvPicPr>
          <p:cNvPr id="5" name="Picture 4" descr="Screen Shot 2014-06-01 at 07.3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1"/>
            <a:ext cx="9144000" cy="29446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26300" y="2260600"/>
            <a:ext cx="1308100" cy="1282700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07.3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584200"/>
            <a:ext cx="78105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One-click job renewal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7.4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663700"/>
            <a:ext cx="5105400" cy="1981200"/>
          </a:xfrm>
          <a:prstGeom prst="rect">
            <a:avLst/>
          </a:prstGeom>
        </p:spPr>
      </p:pic>
      <p:pic>
        <p:nvPicPr>
          <p:cNvPr id="5" name="Picture 4" descr="Screen Shot 2014-06-01 at 07.45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02100"/>
            <a:ext cx="48768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4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FAQ and Collapsible analyses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7.54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300"/>
            <a:ext cx="9144000" cy="4695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400" y="5334000"/>
            <a:ext cx="2743200" cy="1282700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54500" y="3797300"/>
            <a:ext cx="1879600" cy="1282700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5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2" y="1579771"/>
            <a:ext cx="1049669" cy="106379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368176" y="963218"/>
            <a:ext cx="1269968" cy="61655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Molecular </a:t>
            </a:r>
            <a:r>
              <a:rPr lang="en-US" dirty="0" err="1" smtClean="0">
                <a:solidFill>
                  <a:srgbClr val="953735"/>
                </a:solidFill>
              </a:rPr>
              <a:t>visualisation</a:t>
            </a:r>
            <a:r>
              <a:rPr lang="en-US" dirty="0" smtClean="0">
                <a:solidFill>
                  <a:srgbClr val="953735"/>
                </a:solidFill>
              </a:rPr>
              <a:t> software FAQ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8.10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86" y="1557338"/>
            <a:ext cx="55592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Molecular </a:t>
            </a:r>
            <a:r>
              <a:rPr lang="en-US" dirty="0" err="1" smtClean="0">
                <a:solidFill>
                  <a:srgbClr val="953735"/>
                </a:solidFill>
              </a:rPr>
              <a:t>visualisation</a:t>
            </a:r>
            <a:r>
              <a:rPr lang="en-US" dirty="0" smtClean="0">
                <a:solidFill>
                  <a:srgbClr val="953735"/>
                </a:solidFill>
              </a:rPr>
              <a:t> software FAQ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8.1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91" y="1417638"/>
            <a:ext cx="5656950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4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Collapsible analyses to reduce clutter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Content Placeholder 3" descr="Screen Shot 2014-06-01 at 07.56.0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r="3266"/>
          <a:stretch/>
        </p:blipFill>
        <p:spPr>
          <a:xfrm>
            <a:off x="1034558" y="1866900"/>
            <a:ext cx="6979142" cy="3548063"/>
          </a:xfrm>
        </p:spPr>
      </p:pic>
    </p:spTree>
    <p:extLst>
      <p:ext uri="{BB962C8B-B14F-4D97-AF65-F5344CB8AC3E}">
        <p14:creationId xmlns:p14="http://schemas.microsoft.com/office/powerpoint/2010/main" val="272288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CDD sites and Context-specific help</a:t>
            </a:r>
            <a:br>
              <a:rPr lang="en-US" dirty="0" smtClean="0">
                <a:solidFill>
                  <a:srgbClr val="953735"/>
                </a:solidFill>
              </a:rPr>
            </a:br>
            <a:r>
              <a:rPr lang="en-US" dirty="0" smtClean="0">
                <a:solidFill>
                  <a:srgbClr val="953735"/>
                </a:solidFill>
              </a:rPr>
              <a:t>Pop-up video help coming soon</a:t>
            </a:r>
            <a:endParaRPr lang="en-US" dirty="0">
              <a:solidFill>
                <a:srgbClr val="95373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2082800"/>
            <a:ext cx="9144000" cy="3860800"/>
            <a:chOff x="0" y="1562100"/>
            <a:chExt cx="9144000" cy="3860800"/>
          </a:xfrm>
        </p:grpSpPr>
        <p:pic>
          <p:nvPicPr>
            <p:cNvPr id="4" name="Picture 3" descr="Screen Shot 2014-06-01 at 07.56.2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1800"/>
              <a:ext cx="9144000" cy="343149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0" y="1562100"/>
              <a:ext cx="1397000" cy="10287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8000"/>
              </a:schemeClr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787900" y="2832100"/>
              <a:ext cx="736600" cy="7874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8000"/>
              </a:schemeClr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765800" y="4140200"/>
              <a:ext cx="1244600" cy="12827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18000"/>
              </a:schemeClr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4"/>
              <a:endCxn id="7" idx="0"/>
            </p:cNvCxnSpPr>
            <p:nvPr/>
          </p:nvCxnSpPr>
          <p:spPr>
            <a:xfrm>
              <a:off x="5156200" y="3619500"/>
              <a:ext cx="1231900" cy="520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84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Context help – links to full help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6" name="Picture 5" descr="Screen Shot 2014-06-01 at 08.07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17638"/>
            <a:ext cx="4838700" cy="2133600"/>
          </a:xfrm>
          <a:prstGeom prst="rect">
            <a:avLst/>
          </a:prstGeom>
        </p:spPr>
      </p:pic>
      <p:pic>
        <p:nvPicPr>
          <p:cNvPr id="7" name="Picture 6" descr="Screen Shot 2014-06-01 at 08.0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3721100"/>
            <a:ext cx="4165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Conserved Domain Database scan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7.5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17700"/>
            <a:ext cx="3797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4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The Sequence Finder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8.15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3379755"/>
          </a:xfrm>
          <a:prstGeom prst="rect">
            <a:avLst/>
          </a:prstGeom>
        </p:spPr>
      </p:pic>
      <p:pic>
        <p:nvPicPr>
          <p:cNvPr id="5" name="Picture 4" descr="Screen Shot 2014-06-01 at 08.1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029200"/>
            <a:ext cx="7899400" cy="182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74900" y="3505200"/>
            <a:ext cx="2743200" cy="1282700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73700" y="4787900"/>
            <a:ext cx="2743200" cy="1282700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5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The Sequence Finder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8.16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89100"/>
            <a:ext cx="611853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The Sequence Finder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6" name="Picture 5" descr="Screen Shot 2014-06-01 at 15.1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42285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4313297"/>
            <a:ext cx="660400" cy="576204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2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Improved Model Comparison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9.00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409701"/>
            <a:ext cx="7508762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2" y="1579771"/>
            <a:ext cx="1049669" cy="106379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368176" y="963218"/>
            <a:ext cx="1269968" cy="61655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595222" y="2042906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52481" y="2042906"/>
            <a:ext cx="167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HAPTLVRDC…….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9208" y="1481721"/>
            <a:ext cx="178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sequence</a:t>
            </a:r>
          </a:p>
        </p:txBody>
      </p:sp>
    </p:spTree>
    <p:extLst>
      <p:ext uri="{BB962C8B-B14F-4D97-AF65-F5344CB8AC3E}">
        <p14:creationId xmlns:p14="http://schemas.microsoft.com/office/powerpoint/2010/main" val="124979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Fold Library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2.30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655"/>
            <a:ext cx="9144000" cy="27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Fold Library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 descr="Screen shot 2011-09-21 at 12.32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733"/>
            <a:ext cx="9144000" cy="51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7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NOT entire PDB (speed reasons)</a:t>
            </a:r>
          </a:p>
          <a:p>
            <a:r>
              <a:rPr lang="en-US"/>
              <a:t>80% identity and 80% coverage threshold</a:t>
            </a:r>
          </a:p>
          <a:p>
            <a:r>
              <a:rPr lang="en-US"/>
              <a:t>Updated every week by scanning sequences of new PDB structures against existing library</a:t>
            </a:r>
          </a:p>
          <a:p>
            <a:r>
              <a:rPr lang="en-US"/>
              <a:t>If you need a particular template, use One-to-One Threading</a:t>
            </a:r>
          </a:p>
          <a:p>
            <a:r>
              <a:rPr lang="en-US"/>
              <a:t>Can view any entry or search for PDB codes</a:t>
            </a:r>
          </a:p>
          <a:p>
            <a:r>
              <a:rPr lang="en-US"/>
              <a:t>Auto-fetch and BLAST against library to find nearest homologues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Fold Library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3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Naming conventions – may change…</a:t>
            </a:r>
          </a:p>
          <a:p>
            <a:r>
              <a:rPr lang="en-US"/>
              <a:t>Library built from Structural Classification of Proteins (SCOP) and supplemented by the PDB</a:t>
            </a:r>
          </a:p>
          <a:p>
            <a:r>
              <a:rPr lang="en-US"/>
              <a:t>SCOP updates lag behind the PDB</a:t>
            </a:r>
          </a:p>
          <a:p>
            <a:r>
              <a:rPr lang="en-US"/>
              <a:t>“</a:t>
            </a:r>
            <a:r>
              <a:rPr lang="en-US">
                <a:solidFill>
                  <a:srgbClr val="FF0000"/>
                </a:solidFill>
              </a:rPr>
              <a:t>d1abcA1</a:t>
            </a:r>
            <a:r>
              <a:rPr lang="en-US"/>
              <a:t>” – (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)omain from SCOP, PDB code </a:t>
            </a:r>
            <a:r>
              <a:rPr lang="en-US">
                <a:solidFill>
                  <a:srgbClr val="FF0000"/>
                </a:solidFill>
              </a:rPr>
              <a:t>1abc</a:t>
            </a:r>
            <a:r>
              <a:rPr lang="en-US"/>
              <a:t> chain </a:t>
            </a:r>
            <a:r>
              <a:rPr lang="en-US">
                <a:solidFill>
                  <a:srgbClr val="FF0000"/>
                </a:solidFill>
              </a:rPr>
              <a:t>A</a:t>
            </a:r>
            <a:r>
              <a:rPr lang="en-US"/>
              <a:t> and it is domain </a:t>
            </a:r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/>
              <a:t> from that chain.</a:t>
            </a:r>
          </a:p>
          <a:p>
            <a:r>
              <a:rPr lang="en-US"/>
              <a:t>“</a:t>
            </a:r>
            <a:r>
              <a:rPr lang="en-US">
                <a:solidFill>
                  <a:srgbClr val="FF0000"/>
                </a:solidFill>
              </a:rPr>
              <a:t>c1xyzD_</a:t>
            </a:r>
            <a:r>
              <a:rPr lang="en-US"/>
              <a:t>” – (</a:t>
            </a:r>
            <a:r>
              <a:rPr lang="en-US">
                <a:solidFill>
                  <a:srgbClr val="FF0000"/>
                </a:solidFill>
              </a:rPr>
              <a:t>c</a:t>
            </a:r>
            <a:r>
              <a:rPr lang="en-US"/>
              <a:t>)hain from PDB code </a:t>
            </a:r>
            <a:r>
              <a:rPr lang="en-US">
                <a:solidFill>
                  <a:srgbClr val="FF0000"/>
                </a:solidFill>
              </a:rPr>
              <a:t>1xyz</a:t>
            </a:r>
            <a:r>
              <a:rPr lang="en-US"/>
              <a:t>, chain 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Fold Library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4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Fold Library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9800" y="1417638"/>
            <a:ext cx="7581900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be a huge variation in resolution of structures for a given protein.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 the past we have chosen randomly – MISTAKE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To detect homology, sometimes you need a ‘remote’ profile and sometimes a ‘close’ profile – i.e. more/less iterative searches and more/less filtering for effective number of sequences: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urns out different regimes are good or bad depending on the difficulty/remoteness of the target from a known structure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6256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Fold Library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26" y="1429306"/>
            <a:ext cx="4449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Cluster PDB at 100% sequence </a:t>
            </a:r>
            <a:r>
              <a:rPr lang="en-US" sz="2400" dirty="0" err="1" smtClean="0"/>
              <a:t>i.d.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hreshold with </a:t>
            </a:r>
            <a:r>
              <a:rPr lang="en-US" sz="2400" dirty="0" err="1" smtClean="0"/>
              <a:t>Blastclust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1366" y="3358971"/>
            <a:ext cx="437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Choose </a:t>
            </a:r>
            <a:r>
              <a:rPr lang="en-US" sz="2400" b="1" dirty="0" smtClean="0"/>
              <a:t>highest resolution </a:t>
            </a:r>
            <a:r>
              <a:rPr lang="en-US" sz="2400" dirty="0" smtClean="0"/>
              <a:t>structure from each cluster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3226" y="5496529"/>
            <a:ext cx="4063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Re-cluster with CD-Hit down to </a:t>
            </a:r>
          </a:p>
          <a:p>
            <a:r>
              <a:rPr lang="en-US" sz="2400" dirty="0" smtClean="0"/>
              <a:t>95% sequence </a:t>
            </a:r>
            <a:r>
              <a:rPr lang="en-US" sz="2400" dirty="0" err="1" smtClean="0"/>
              <a:t>i.d.</a:t>
            </a:r>
            <a:r>
              <a:rPr lang="en-US" sz="2400" dirty="0" smtClean="0"/>
              <a:t> threshold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10565" y="5152598"/>
            <a:ext cx="35762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Gather sequence homologues using </a:t>
            </a:r>
            <a:r>
              <a:rPr lang="en-US" sz="2400" dirty="0" err="1" smtClean="0"/>
              <a:t>HHblits</a:t>
            </a:r>
            <a:r>
              <a:rPr lang="en-US" sz="2400" dirty="0" smtClean="0"/>
              <a:t> for </a:t>
            </a:r>
            <a:r>
              <a:rPr lang="en-US" sz="2400" b="1" dirty="0" smtClean="0"/>
              <a:t>2, 3 and 4 iterations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56565" y="2989640"/>
            <a:ext cx="38302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alignments based on </a:t>
            </a:r>
          </a:p>
          <a:p>
            <a:r>
              <a:rPr lang="en-US" sz="2400" b="1" dirty="0" smtClean="0"/>
              <a:t>effective number of sequences </a:t>
            </a:r>
            <a:r>
              <a:rPr lang="en-US" sz="2400" dirty="0" smtClean="0"/>
              <a:t>(Neff)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56565" y="1454706"/>
            <a:ext cx="383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 fold libraries </a:t>
            </a:r>
            <a:r>
              <a:rPr lang="en-US" sz="2400" dirty="0" smtClean="0"/>
              <a:t>(2,3,4 iterations x Neff 7,9,11)</a:t>
            </a:r>
            <a:endParaRPr lang="en-US" sz="2400" dirty="0"/>
          </a:p>
        </p:txBody>
      </p:sp>
      <p:sp>
        <p:nvSpPr>
          <p:cNvPr id="13" name="Down Arrow 12"/>
          <p:cNvSpPr/>
          <p:nvPr/>
        </p:nvSpPr>
        <p:spPr>
          <a:xfrm>
            <a:off x="1612900" y="2260303"/>
            <a:ext cx="584200" cy="10986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612900" y="4306331"/>
            <a:ext cx="584200" cy="11901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273690" y="5600700"/>
            <a:ext cx="716992" cy="444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286500" y="4403298"/>
            <a:ext cx="508000" cy="7493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286500" y="2202597"/>
            <a:ext cx="508000" cy="7493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Sliding Window searching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Multi-domain proteins can sometimes generate profiles biased towards particular domains</a:t>
            </a:r>
          </a:p>
          <a:p>
            <a:r>
              <a:rPr lang="en-US" dirty="0" smtClean="0"/>
              <a:t>This means a domain that is easily found when by itself can sometimes be missed when connected to other domains</a:t>
            </a:r>
          </a:p>
          <a:p>
            <a:r>
              <a:rPr lang="en-US" dirty="0" smtClean="0"/>
              <a:t>To avoid this, use a sliding window of the sequence and merge hits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0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Sliding Window searching</a:t>
            </a:r>
            <a:endParaRPr lang="en-US" dirty="0">
              <a:solidFill>
                <a:srgbClr val="953735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00200" y="1879600"/>
            <a:ext cx="5943600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689242"/>
            <a:ext cx="22098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89200" y="2828942"/>
            <a:ext cx="22098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41700" y="2968642"/>
            <a:ext cx="22098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46600" y="3171842"/>
            <a:ext cx="22098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41500" y="3352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4114800" y="3735864"/>
            <a:ext cx="673100" cy="1346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41500" y="5295900"/>
            <a:ext cx="5251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Merge hits, re-rank, renumber and </a:t>
            </a:r>
          </a:p>
          <a:p>
            <a:pPr algn="ctr"/>
            <a:r>
              <a:rPr lang="en-US" sz="2800" dirty="0" smtClean="0"/>
              <a:t>model build for input to </a:t>
            </a:r>
            <a:r>
              <a:rPr lang="en-US" sz="2800" dirty="0" err="1" smtClean="0"/>
              <a:t>Poing</a:t>
            </a:r>
            <a:endParaRPr lang="en-US" sz="2800" dirty="0"/>
          </a:p>
        </p:txBody>
      </p:sp>
      <p:sp>
        <p:nvSpPr>
          <p:cNvPr id="14" name="Left Brace 13"/>
          <p:cNvSpPr/>
          <p:nvPr/>
        </p:nvSpPr>
        <p:spPr>
          <a:xfrm rot="5400000">
            <a:off x="2479658" y="1358902"/>
            <a:ext cx="450884" cy="220980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1819258" y="2571784"/>
            <a:ext cx="450884" cy="88900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76500" y="186902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17330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5900" y="246767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 </a:t>
            </a:r>
          </a:p>
          <a:p>
            <a:r>
              <a:rPr lang="en-US" dirty="0" smtClean="0"/>
              <a:t>fragments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283200" y="3375042"/>
            <a:ext cx="22098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0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2" y="1579771"/>
            <a:ext cx="1049669" cy="106379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368176" y="963218"/>
            <a:ext cx="1269968" cy="61655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595222" y="2042906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52481" y="2042906"/>
            <a:ext cx="167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HAPTLVRDC…….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082592" y="4225491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0644" y="43763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82592" y="45287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39792" y="4682691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85789" y="4834704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rot="5400000">
            <a:off x="6828321" y="3076815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57847" y="2934149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79208" y="1481721"/>
            <a:ext cx="178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sequence</a:t>
            </a:r>
          </a:p>
        </p:txBody>
      </p:sp>
    </p:spTree>
    <p:extLst>
      <p:ext uri="{BB962C8B-B14F-4D97-AF65-F5344CB8AC3E}">
        <p14:creationId xmlns:p14="http://schemas.microsoft.com/office/powerpoint/2010/main" val="197305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Sliding window helps for hard targets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6" name="Picture 5" descr="Screen Shot 2014-06-01 at 16.0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377598"/>
            <a:ext cx="4967901" cy="51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685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Backend Improvements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5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Issues facing multiple template </a:t>
            </a:r>
            <a:r>
              <a:rPr lang="en-US" dirty="0" err="1" smtClean="0">
                <a:solidFill>
                  <a:srgbClr val="953735"/>
                </a:solidFill>
              </a:rPr>
              <a:t>modelling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Loss of information/detail by reducing representation to </a:t>
            </a:r>
            <a:r>
              <a:rPr lang="en-US" dirty="0" err="1" smtClean="0"/>
              <a:t>Calpha</a:t>
            </a:r>
            <a:r>
              <a:rPr lang="en-US" dirty="0" smtClean="0"/>
              <a:t> only</a:t>
            </a:r>
          </a:p>
          <a:p>
            <a:r>
              <a:rPr lang="en-US" dirty="0" smtClean="0"/>
              <a:t>How to pick templates?</a:t>
            </a:r>
            <a:endParaRPr lang="en-US" dirty="0"/>
          </a:p>
          <a:p>
            <a:r>
              <a:rPr lang="en-US" dirty="0" err="1" smtClean="0"/>
              <a:t>Maximise</a:t>
            </a:r>
            <a:r>
              <a:rPr lang="en-US" dirty="0" smtClean="0"/>
              <a:t> coverage</a:t>
            </a:r>
            <a:endParaRPr lang="en-US" dirty="0"/>
          </a:p>
          <a:p>
            <a:r>
              <a:rPr lang="en-US" dirty="0" err="1" smtClean="0"/>
              <a:t>Minimise</a:t>
            </a:r>
            <a:r>
              <a:rPr lang="en-US" dirty="0" smtClean="0"/>
              <a:t> distortion caused by combining inconsistent templates</a:t>
            </a:r>
            <a:endParaRPr lang="en-US" dirty="0"/>
          </a:p>
          <a:p>
            <a:r>
              <a:rPr lang="en-US" dirty="0" smtClean="0"/>
              <a:t>Weighing contribution of different templates</a:t>
            </a:r>
          </a:p>
          <a:p>
            <a:r>
              <a:rPr lang="en-US" dirty="0" smtClean="0"/>
              <a:t>Can Rosetta relax help?</a:t>
            </a:r>
          </a:p>
          <a:p>
            <a:r>
              <a:rPr lang="en-US" dirty="0" smtClean="0"/>
              <a:t>High accuracy problems in the past – clashes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Picking templates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and testing multiple methods for </a:t>
            </a:r>
            <a:r>
              <a:rPr lang="en-US" dirty="0" err="1" smtClean="0"/>
              <a:t>maximising</a:t>
            </a:r>
            <a:r>
              <a:rPr lang="en-US" dirty="0" smtClean="0"/>
              <a:t> coverage whilst avoiding degradation of good templates</a:t>
            </a:r>
          </a:p>
          <a:p>
            <a:r>
              <a:rPr lang="en-US" dirty="0" smtClean="0"/>
              <a:t>Most of the improvement comes from coverage (as initially said by </a:t>
            </a:r>
            <a:r>
              <a:rPr lang="en-US" dirty="0" err="1" smtClean="0"/>
              <a:t>Torsten</a:t>
            </a:r>
            <a:r>
              <a:rPr lang="en-US" dirty="0" smtClean="0"/>
              <a:t>)</a:t>
            </a:r>
          </a:p>
          <a:p>
            <a:r>
              <a:rPr lang="en-US" dirty="0" smtClean="0"/>
              <a:t>Only include multiple templates if you haven’t already got a confident one for a region</a:t>
            </a:r>
          </a:p>
          <a:p>
            <a:r>
              <a:rPr lang="en-US" dirty="0" smtClean="0"/>
              <a:t>Complex heuristic – I won’t bore you…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Combining </a:t>
            </a:r>
            <a:r>
              <a:rPr lang="en-US" dirty="0" err="1" smtClean="0">
                <a:solidFill>
                  <a:srgbClr val="953735"/>
                </a:solidFill>
              </a:rPr>
              <a:t>Poing</a:t>
            </a:r>
            <a:r>
              <a:rPr lang="en-US" dirty="0" smtClean="0">
                <a:solidFill>
                  <a:srgbClr val="953735"/>
                </a:solidFill>
              </a:rPr>
              <a:t> and </a:t>
            </a:r>
            <a:r>
              <a:rPr lang="en-US" dirty="0" err="1" smtClean="0">
                <a:solidFill>
                  <a:srgbClr val="953735"/>
                </a:solidFill>
              </a:rPr>
              <a:t>Modeller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1" y="1803400"/>
            <a:ext cx="65532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Stefans</a:t>
            </a:r>
            <a:r>
              <a:rPr lang="en-US" sz="2800" dirty="0" smtClean="0"/>
              <a:t> currently working on new </a:t>
            </a:r>
            <a:r>
              <a:rPr lang="en-US" sz="2800" dirty="0" err="1" smtClean="0"/>
              <a:t>Poing</a:t>
            </a:r>
            <a:r>
              <a:rPr lang="en-US" sz="2800" dirty="0" smtClean="0"/>
              <a:t> that includes the full backbone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Expect improvements especially in beta-sheets – a current shortcoming of </a:t>
            </a:r>
            <a:r>
              <a:rPr lang="en-US" sz="2800" dirty="0" err="1" smtClean="0"/>
              <a:t>Poing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Now have template springs weighted according to our confidence in them – some promising results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174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Future Additions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960" y="1787407"/>
            <a:ext cx="67074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summer: </a:t>
            </a:r>
            <a:r>
              <a:rPr lang="en-US" sz="3200" dirty="0" err="1" smtClean="0"/>
              <a:t>Phyre</a:t>
            </a:r>
            <a:r>
              <a:rPr lang="en-US" sz="3200" dirty="0" smtClean="0"/>
              <a:t> Investigator</a:t>
            </a:r>
          </a:p>
          <a:p>
            <a:r>
              <a:rPr lang="en-US" sz="2400" dirty="0" smtClean="0"/>
              <a:t>Allow interactive analysis of model quality and prediction of effect of single nucleotide polymorphisms</a:t>
            </a:r>
          </a:p>
          <a:p>
            <a:endParaRPr lang="en-US" sz="2400" dirty="0" smtClean="0"/>
          </a:p>
          <a:p>
            <a:r>
              <a:rPr lang="en-US" sz="3200" dirty="0" smtClean="0"/>
              <a:t>Winter 2013 – prediction of complexes:</a:t>
            </a:r>
          </a:p>
          <a:p>
            <a:r>
              <a:rPr lang="en-US" sz="2400" dirty="0" smtClean="0"/>
              <a:t>First homodimers, homomultimers and then hetero-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36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8 at 11.2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44809"/>
            <a:ext cx="8394144" cy="65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0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s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86" y="1336543"/>
            <a:ext cx="5385827" cy="4184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9027" y="1667645"/>
            <a:ext cx="3133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linear elastic springs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757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ev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2622"/>
            <a:ext cx="4127446" cy="1224024"/>
          </a:xfrm>
          <a:prstGeom prst="rect">
            <a:avLst/>
          </a:prstGeom>
        </p:spPr>
      </p:pic>
      <p:pic>
        <p:nvPicPr>
          <p:cNvPr id="6" name="Picture 5" descr="langevinDiagram.png"/>
          <p:cNvPicPr>
            <a:picLocks noChangeAspect="1"/>
          </p:cNvPicPr>
          <p:nvPr/>
        </p:nvPicPr>
        <p:blipFill>
          <a:blip r:embed="rId4"/>
          <a:srcRect r="50007"/>
          <a:stretch>
            <a:fillRect/>
          </a:stretch>
        </p:blipFill>
        <p:spPr>
          <a:xfrm>
            <a:off x="4572589" y="1493551"/>
            <a:ext cx="4571411" cy="4075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149735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 smtClean="0"/>
              <a:t>a: acceleration</a:t>
            </a:r>
          </a:p>
          <a:p>
            <a:pPr>
              <a:lnSpc>
                <a:spcPct val="150000"/>
              </a:lnSpc>
            </a:pPr>
            <a:r>
              <a:rPr lang="en-GB" sz="2200" dirty="0" smtClean="0"/>
              <a:t>F: net force (sum of many forces)</a:t>
            </a:r>
          </a:p>
          <a:p>
            <a:pPr>
              <a:lnSpc>
                <a:spcPct val="150000"/>
              </a:lnSpc>
            </a:pPr>
            <a:r>
              <a:rPr lang="en-GB" sz="2200" dirty="0" smtClean="0"/>
              <a:t>γ: drag factor</a:t>
            </a:r>
          </a:p>
          <a:p>
            <a:pPr>
              <a:lnSpc>
                <a:spcPct val="150000"/>
              </a:lnSpc>
            </a:pPr>
            <a:r>
              <a:rPr lang="en-GB" sz="2200" dirty="0" smtClean="0"/>
              <a:t>v: current particle velocity</a:t>
            </a:r>
          </a:p>
          <a:p>
            <a:pPr>
              <a:lnSpc>
                <a:spcPct val="150000"/>
              </a:lnSpc>
            </a:pPr>
            <a:r>
              <a:rPr lang="en-GB" sz="2200" dirty="0" smtClean="0"/>
              <a:t>R: randomly distributed vector</a:t>
            </a:r>
          </a:p>
          <a:p>
            <a:pPr>
              <a:lnSpc>
                <a:spcPct val="150000"/>
              </a:lnSpc>
            </a:pPr>
            <a:r>
              <a:rPr lang="en-GB" sz="2200" dirty="0" smtClean="0"/>
              <a:t>m: particle mass</a:t>
            </a:r>
            <a:endParaRPr lang="en-GB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773471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err="1" smtClean="0"/>
              <a:t>Langevin</a:t>
            </a:r>
            <a:r>
              <a:rPr lang="en-GB" sz="2800" b="1" dirty="0" smtClean="0"/>
              <a:t> dynamics </a:t>
            </a:r>
            <a:r>
              <a:rPr lang="en-GB" sz="2800" dirty="0" smtClean="0"/>
              <a:t>is </a:t>
            </a:r>
            <a:r>
              <a:rPr lang="en-GB" sz="2800" b="1" dirty="0" smtClean="0"/>
              <a:t>F = ma </a:t>
            </a:r>
            <a:r>
              <a:rPr lang="en-GB" sz="2800" dirty="0" smtClean="0"/>
              <a:t>... PLUS a model for solvent</a:t>
            </a:r>
            <a:endParaRPr lang="en-GB" sz="2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3395" y="2333139"/>
            <a:ext cx="216024" cy="15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94706" y="1810158"/>
            <a:ext cx="216024" cy="15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4866" y="1944649"/>
            <a:ext cx="216024" cy="15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9369" y="1810158"/>
            <a:ext cx="216024" cy="15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523152">
            <a:off x="5487508" y="2439912"/>
            <a:ext cx="1080120" cy="769445"/>
          </a:xfrm>
          <a:prstGeom prst="ellipse">
            <a:avLst/>
          </a:prstGeom>
          <a:noFill/>
          <a:ln>
            <a:solidFill>
              <a:srgbClr val="FF0000">
                <a:alpha val="7215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>
            <a:stCxn id="16" idx="7"/>
          </p:cNvCxnSpPr>
          <p:nvPr/>
        </p:nvCxnSpPr>
        <p:spPr>
          <a:xfrm rot="5400000" flipH="1" flipV="1">
            <a:off x="7390362" y="1816526"/>
            <a:ext cx="24892" cy="18272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484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minoAcidModel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780410"/>
            <a:ext cx="5724128" cy="3077590"/>
          </a:xfrm>
          <a:prstGeom prst="rect">
            <a:avLst/>
          </a:prstGeom>
        </p:spPr>
      </p:pic>
      <p:pic>
        <p:nvPicPr>
          <p:cNvPr id="10" name="Picture 9" descr="polarInteractionPoin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484784"/>
            <a:ext cx="2150256" cy="2034122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-6013176" y="2215230"/>
            <a:ext cx="8713998" cy="3950074"/>
            <a:chOff x="-5869160" y="980728"/>
            <a:chExt cx="8713998" cy="3950074"/>
          </a:xfrm>
        </p:grpSpPr>
        <p:pic>
          <p:nvPicPr>
            <p:cNvPr id="12" name="Picture 11" descr="solventMode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69160" y="980728"/>
              <a:ext cx="8713998" cy="39500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-279832" y="1772816"/>
              <a:ext cx="115212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1340768"/>
            <a:ext cx="321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Solvent model leads to</a:t>
            </a:r>
            <a:br>
              <a:rPr lang="en-GB" sz="2400" dirty="0" smtClean="0"/>
            </a:br>
            <a:r>
              <a:rPr lang="en-GB" sz="2400" dirty="0" smtClean="0"/>
              <a:t>hydrophobic collapse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563888" y="1023119"/>
            <a:ext cx="55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Secondary structure and hydrogen bonding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563888" y="361540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Sidechain size and shape</a:t>
            </a:r>
            <a:endParaRPr lang="en-GB" sz="2400" dirty="0"/>
          </a:p>
        </p:txBody>
      </p:sp>
      <p:pic>
        <p:nvPicPr>
          <p:cNvPr id="19" name="Picture 18" descr="fourmerSpring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1556792"/>
            <a:ext cx="1594303" cy="18860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87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2" y="1579771"/>
            <a:ext cx="1049669" cy="106379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368176" y="963218"/>
            <a:ext cx="1269968" cy="61655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595222" y="2042906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52481" y="2042906"/>
            <a:ext cx="167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HAPTLVRDC…….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44831" y="4227079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082592" y="4225491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0644" y="43763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82592" y="45287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39792" y="4682691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85789" y="4834704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rot="5400000">
            <a:off x="6828321" y="3076815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57847" y="2934149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10800000">
            <a:off x="5595222" y="4376303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85697" y="5291312"/>
            <a:ext cx="337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Markov model</a:t>
            </a:r>
          </a:p>
          <a:p>
            <a:r>
              <a:rPr lang="en-US" dirty="0" smtClean="0"/>
              <a:t>for sequence of KNOWN structure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79208" y="1481721"/>
            <a:ext cx="178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sequence</a:t>
            </a:r>
          </a:p>
        </p:txBody>
      </p:sp>
    </p:spTree>
    <p:extLst>
      <p:ext uri="{BB962C8B-B14F-4D97-AF65-F5344CB8AC3E}">
        <p14:creationId xmlns:p14="http://schemas.microsoft.com/office/powerpoint/2010/main" val="111894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3.tif"/>
          <p:cNvPicPr>
            <a:picLocks noChangeAspect="1"/>
          </p:cNvPicPr>
          <p:nvPr/>
        </p:nvPicPr>
        <p:blipFill>
          <a:blip r:embed="rId3" cstate="print">
            <a:lum bright="-13000" contrast="20000"/>
          </a:blip>
          <a:stretch>
            <a:fillRect/>
          </a:stretch>
        </p:blipFill>
        <p:spPr>
          <a:xfrm>
            <a:off x="1794524" y="0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215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minoAcidModel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780410"/>
            <a:ext cx="5724128" cy="3077590"/>
          </a:xfrm>
          <a:prstGeom prst="rect">
            <a:avLst/>
          </a:prstGeom>
        </p:spPr>
      </p:pic>
      <p:pic>
        <p:nvPicPr>
          <p:cNvPr id="10" name="Picture 9" descr="polarInteractionPoin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484784"/>
            <a:ext cx="2150256" cy="2034122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-6013176" y="2215230"/>
            <a:ext cx="8713998" cy="3950074"/>
            <a:chOff x="-5869160" y="980728"/>
            <a:chExt cx="8713998" cy="3950074"/>
          </a:xfrm>
        </p:grpSpPr>
        <p:pic>
          <p:nvPicPr>
            <p:cNvPr id="12" name="Picture 11" descr="solventMode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69160" y="980728"/>
              <a:ext cx="8713998" cy="39500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-279832" y="1772816"/>
              <a:ext cx="115212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1340768"/>
            <a:ext cx="321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Solvent model leads to</a:t>
            </a:r>
            <a:br>
              <a:rPr lang="en-GB" sz="2400" dirty="0" smtClean="0"/>
            </a:br>
            <a:r>
              <a:rPr lang="en-GB" sz="2400" dirty="0" smtClean="0"/>
              <a:t>hydrophobic collapse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563888" y="1023119"/>
            <a:ext cx="55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Secondary structure and hydrogen bonding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563888" y="361540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Sidechain size and shape</a:t>
            </a:r>
            <a:endParaRPr lang="en-GB" sz="2400" dirty="0"/>
          </a:p>
        </p:txBody>
      </p:sp>
      <p:pic>
        <p:nvPicPr>
          <p:cNvPr id="19" name="Picture 18" descr="fourmerSpring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1556792"/>
            <a:ext cx="1594303" cy="18860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28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Motivation: Modeller is good at combining multiple templates in cases of close homology.</a:t>
            </a:r>
          </a:p>
          <a:p>
            <a:r>
              <a:rPr lang="en-US"/>
              <a:t>Cannot handle </a:t>
            </a:r>
            <a:r>
              <a:rPr lang="en-US" i="1"/>
              <a:t>ab initio</a:t>
            </a:r>
            <a:r>
              <a:rPr lang="en-US"/>
              <a:t> folding or cases where there is substantial disagreement between input models</a:t>
            </a:r>
          </a:p>
          <a:p>
            <a:r>
              <a:rPr lang="en-US"/>
              <a:t>Poing can handle any case, but loses atomic detail in cases of close homology</a:t>
            </a:r>
          </a:p>
          <a:p>
            <a:r>
              <a:rPr lang="en-US"/>
              <a:t>Thus combine Poing and Modeller for best of both worlds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6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" y="1100667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Performance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4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386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Because of local </a:t>
            </a:r>
            <a:r>
              <a:rPr lang="en-US" dirty="0" smtClean="0"/>
              <a:t>alignment or novel domain combinations, </a:t>
            </a:r>
            <a:r>
              <a:rPr lang="en-US" dirty="0"/>
              <a:t>domains often </a:t>
            </a:r>
            <a:r>
              <a:rPr lang="en-US" dirty="0" err="1"/>
              <a:t>modelled</a:t>
            </a:r>
            <a:r>
              <a:rPr lang="en-US" dirty="0"/>
              <a:t> separately</a:t>
            </a:r>
          </a:p>
          <a:p>
            <a:r>
              <a:rPr lang="en-US" dirty="0"/>
              <a:t>Regions with no detectable homology to known structure </a:t>
            </a:r>
            <a:r>
              <a:rPr lang="en-US" dirty="0" err="1"/>
              <a:t>unmodelled</a:t>
            </a:r>
            <a:endParaRPr lang="en-US" dirty="0"/>
          </a:p>
          <a:p>
            <a:r>
              <a:rPr lang="en-US" dirty="0"/>
              <a:t>Does not use multiple templates which, when combined could result in better coverage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475111"/>
            <a:ext cx="8233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Thus need a system to fold a protein without templates</a:t>
            </a:r>
          </a:p>
          <a:p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and combine templates when we have them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</a:p>
        </p:txBody>
      </p:sp>
    </p:spTree>
    <p:extLst>
      <p:ext uri="{BB962C8B-B14F-4D97-AF65-F5344CB8AC3E}">
        <p14:creationId xmlns:p14="http://schemas.microsoft.com/office/powerpoint/2010/main" val="271520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953735"/>
                </a:solidFill>
              </a:rPr>
              <a:t>SuSPect</a:t>
            </a:r>
            <a:r>
              <a:rPr lang="en-US" sz="2800" dirty="0" smtClean="0">
                <a:solidFill>
                  <a:srgbClr val="953735"/>
                </a:solidFill>
              </a:rPr>
              <a:t>: Disease-</a:t>
            </a:r>
            <a:r>
              <a:rPr lang="en-US" sz="2800" b="1" dirty="0" smtClean="0">
                <a:solidFill>
                  <a:srgbClr val="953735"/>
                </a:solidFill>
              </a:rPr>
              <a:t>Su</a:t>
            </a:r>
            <a:r>
              <a:rPr lang="en-US" sz="2800" dirty="0" smtClean="0">
                <a:solidFill>
                  <a:srgbClr val="953735"/>
                </a:solidFill>
              </a:rPr>
              <a:t>sceptibility and </a:t>
            </a:r>
            <a:r>
              <a:rPr lang="en-US" sz="2800" b="1" dirty="0" smtClean="0">
                <a:solidFill>
                  <a:srgbClr val="953735"/>
                </a:solidFill>
              </a:rPr>
              <a:t>S</a:t>
            </a:r>
            <a:r>
              <a:rPr lang="en-US" sz="2800" dirty="0" smtClean="0">
                <a:solidFill>
                  <a:srgbClr val="953735"/>
                </a:solidFill>
              </a:rPr>
              <a:t>tructure for nsSNP Phenotype </a:t>
            </a:r>
            <a:r>
              <a:rPr lang="en-US" sz="2800" b="1" dirty="0" smtClean="0">
                <a:solidFill>
                  <a:srgbClr val="953735"/>
                </a:solidFill>
              </a:rPr>
              <a:t>P</a:t>
            </a:r>
            <a:r>
              <a:rPr lang="en-US" sz="2800" dirty="0" smtClean="0">
                <a:solidFill>
                  <a:srgbClr val="953735"/>
                </a:solidFill>
              </a:rPr>
              <a:t>r</a:t>
            </a:r>
            <a:r>
              <a:rPr lang="en-US" sz="2800" b="1" dirty="0" smtClean="0">
                <a:solidFill>
                  <a:srgbClr val="953735"/>
                </a:solidFill>
              </a:rPr>
              <a:t>e</a:t>
            </a:r>
            <a:r>
              <a:rPr lang="en-US" sz="2800" dirty="0" smtClean="0">
                <a:solidFill>
                  <a:srgbClr val="953735"/>
                </a:solidFill>
              </a:rPr>
              <a:t>di</a:t>
            </a:r>
            <a:r>
              <a:rPr lang="en-US" sz="2800" b="1" dirty="0" smtClean="0">
                <a:solidFill>
                  <a:srgbClr val="953735"/>
                </a:solidFill>
              </a:rPr>
              <a:t>ct</a:t>
            </a:r>
            <a:r>
              <a:rPr lang="en-US" sz="2800" dirty="0" smtClean="0">
                <a:solidFill>
                  <a:srgbClr val="953735"/>
                </a:solidFill>
              </a:rPr>
              <a:t>ion</a:t>
            </a:r>
            <a:endParaRPr lang="en-US" sz="2800" dirty="0">
              <a:solidFill>
                <a:srgbClr val="953735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98625" y="5215817"/>
            <a:ext cx="4161834" cy="276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2718859" y="5124678"/>
            <a:ext cx="2146300" cy="182277"/>
          </a:xfrm>
          <a:prstGeom prst="round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737909" y="5061178"/>
            <a:ext cx="342900" cy="30480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198625" y="53876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98625" y="55355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98625" y="56797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98625" y="58149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98625" y="59591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98625" y="61070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8625" y="62512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37909" y="5061178"/>
            <a:ext cx="342900" cy="13335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13037" b="4724"/>
          <a:stretch/>
        </p:blipFill>
        <p:spPr>
          <a:xfrm>
            <a:off x="1357728" y="1197794"/>
            <a:ext cx="3722867" cy="3437415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8" idx="0"/>
          </p:cNvCxnSpPr>
          <p:nvPr/>
        </p:nvCxnSpPr>
        <p:spPr>
          <a:xfrm flipV="1">
            <a:off x="2909359" y="4426178"/>
            <a:ext cx="279400" cy="63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1"/>
            <a:endCxn id="20" idx="2"/>
          </p:cNvCxnSpPr>
          <p:nvPr/>
        </p:nvCxnSpPr>
        <p:spPr>
          <a:xfrm flipH="1" flipV="1">
            <a:off x="1752871" y="4972278"/>
            <a:ext cx="985038" cy="755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7863" y="4602946"/>
            <a:ext cx="1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71094" y="1378178"/>
            <a:ext cx="136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Secondary structure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7631" y="3956615"/>
            <a:ext cx="136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Solvent accessibility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91793" y="4298841"/>
            <a:ext cx="8270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4407" y="3194671"/>
            <a:ext cx="12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Intrinsic</a:t>
            </a:r>
          </a:p>
          <a:p>
            <a:r>
              <a:rPr lang="en-US" dirty="0" smtClean="0"/>
              <a:t>disorder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637592" y="3798541"/>
            <a:ext cx="1081268" cy="4184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30504" y="6251232"/>
            <a:ext cx="3439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31559" y="6107055"/>
            <a:ext cx="34395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30504" y="5959132"/>
            <a:ext cx="343956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29449" y="5387632"/>
            <a:ext cx="3439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31559" y="5531809"/>
            <a:ext cx="343956" cy="0"/>
          </a:xfrm>
          <a:prstGeom prst="line">
            <a:avLst/>
          </a:prstGeom>
          <a:ln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3204" y="5679732"/>
            <a:ext cx="343956" cy="0"/>
          </a:xfrm>
          <a:prstGeom prst="line">
            <a:avLst/>
          </a:prstGeom>
          <a:ln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18859" y="5823909"/>
            <a:ext cx="343956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1" idx="2"/>
          </p:cNvCxnSpPr>
          <p:nvPr/>
        </p:nvCxnSpPr>
        <p:spPr>
          <a:xfrm flipH="1" flipV="1">
            <a:off x="2054502" y="2024509"/>
            <a:ext cx="315041" cy="5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66654" y="2430618"/>
            <a:ext cx="2696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Support Vector Machine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SuSPect Score: 0.93</a:t>
            </a:r>
            <a:endParaRPr lang="en-US" sz="2400" b="1" dirty="0"/>
          </a:p>
        </p:txBody>
      </p:sp>
      <p:sp>
        <p:nvSpPr>
          <p:cNvPr id="35" name="Down Arrow 34"/>
          <p:cNvSpPr/>
          <p:nvPr/>
        </p:nvSpPr>
        <p:spPr>
          <a:xfrm>
            <a:off x="7135798" y="3369163"/>
            <a:ext cx="524098" cy="11295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VariBench_Performance_13070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9375"/>
            <a:ext cx="55086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359829"/>
              </p:ext>
            </p:extLst>
          </p:nvPr>
        </p:nvGraphicFramePr>
        <p:xfrm>
          <a:off x="684213" y="1357313"/>
          <a:ext cx="29543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5" imgW="1346200" imgH="393700" progId="Equation.3">
                  <p:embed/>
                </p:oleObj>
              </mc:Choice>
              <mc:Fallback>
                <p:oleObj name="Equation" r:id="rId5" imgW="1346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57313"/>
                        <a:ext cx="295433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521790"/>
              </p:ext>
            </p:extLst>
          </p:nvPr>
        </p:nvGraphicFramePr>
        <p:xfrm>
          <a:off x="712788" y="2616200"/>
          <a:ext cx="2925762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7" imgW="1333500" imgH="393700" progId="Equation.3">
                  <p:embed/>
                </p:oleObj>
              </mc:Choice>
              <mc:Fallback>
                <p:oleObj name="Equation" r:id="rId7" imgW="1333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2616200"/>
                        <a:ext cx="2925762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953735"/>
                </a:solidFill>
              </a:rPr>
              <a:t>SuSPect</a:t>
            </a:r>
            <a:r>
              <a:rPr lang="en-US" sz="2800" dirty="0" smtClean="0">
                <a:solidFill>
                  <a:srgbClr val="953735"/>
                </a:solidFill>
              </a:rPr>
              <a:t>: Benchmarking against other systems (</a:t>
            </a:r>
            <a:r>
              <a:rPr lang="en-US" sz="2800" dirty="0" err="1" smtClean="0">
                <a:solidFill>
                  <a:srgbClr val="953735"/>
                </a:solidFill>
              </a:rPr>
              <a:t>Varibench</a:t>
            </a:r>
            <a:r>
              <a:rPr lang="en-US" sz="2800" dirty="0" smtClean="0">
                <a:solidFill>
                  <a:srgbClr val="953735"/>
                </a:solidFill>
              </a:rPr>
              <a:t>)</a:t>
            </a:r>
            <a:endParaRPr lang="en-US" sz="2800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4381500"/>
            <a:ext cx="3525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Benchmark consists of 20k SNPs </a:t>
            </a:r>
          </a:p>
          <a:p>
            <a:r>
              <a:rPr lang="en-US" sz="2000" dirty="0" smtClean="0"/>
              <a:t>(15k Neutral, 5k pathogenic)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630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SuSPect</a:t>
            </a:r>
            <a:r>
              <a:rPr lang="en-US" altLang="en-US" dirty="0" smtClean="0"/>
              <a:t> – Phenotypic effect of amino acid variants</a:t>
            </a:r>
          </a:p>
        </p:txBody>
      </p:sp>
      <p:sp>
        <p:nvSpPr>
          <p:cNvPr id="17410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556792"/>
            <a:ext cx="4392488" cy="44577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Sequence conservation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PSSM</a:t>
            </a:r>
          </a:p>
          <a:p>
            <a:pPr marL="0" indent="0">
              <a:buFontTx/>
              <a:buChar char="•"/>
            </a:pPr>
            <a:r>
              <a:rPr lang="en-US" altLang="en-US" sz="2400" dirty="0" err="1" smtClean="0">
                <a:solidFill>
                  <a:schemeClr val="tx1"/>
                </a:solidFill>
              </a:rPr>
              <a:t>Pfam</a:t>
            </a:r>
            <a:r>
              <a:rPr lang="en-US" altLang="en-US" sz="2400" dirty="0" smtClean="0">
                <a:solidFill>
                  <a:schemeClr val="tx1"/>
                </a:solidFill>
              </a:rPr>
              <a:t> domain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Jensen-Shannon entropy</a:t>
            </a:r>
          </a:p>
          <a:p>
            <a:pPr marL="0" indent="0">
              <a:buFontTx/>
              <a:buChar char="•"/>
            </a:pP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Structural features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Predicted solvent accessibility</a:t>
            </a:r>
          </a:p>
          <a:p>
            <a:pPr marL="0" indent="0">
              <a:buFontTx/>
              <a:buChar char="•"/>
            </a:pP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Network features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Protein-protein interaction (PPI) as domain centrality</a:t>
            </a:r>
          </a:p>
        </p:txBody>
      </p:sp>
      <p:pic>
        <p:nvPicPr>
          <p:cNvPr id="17411" name="Chart Placeholder 5" descr="Figure_For_PRD_Poster.pdf"/>
          <p:cNvPicPr>
            <a:picLocks noGrp="1" noChangeAspect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4" b="-6194"/>
          <a:stretch>
            <a:fillRect/>
          </a:stretch>
        </p:blipFill>
        <p:spPr>
          <a:xfrm>
            <a:off x="4427984" y="1124744"/>
            <a:ext cx="4548514" cy="5487046"/>
          </a:xfrm>
        </p:spPr>
      </p:pic>
      <p:sp>
        <p:nvSpPr>
          <p:cNvPr id="2" name="Rectangle 1"/>
          <p:cNvSpPr/>
          <p:nvPr/>
        </p:nvSpPr>
        <p:spPr>
          <a:xfrm>
            <a:off x="486003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26158" y="1856250"/>
            <a:ext cx="10801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900973" y="3537925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259897" y="3728594"/>
            <a:ext cx="936104" cy="39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1474665">
            <a:off x="5150364" y="3970619"/>
            <a:ext cx="1161420" cy="197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7" descr="yeast_p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5010" y="1564195"/>
            <a:ext cx="1444184" cy="14441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3030" y="1564195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Interactome</a:t>
            </a:r>
            <a:endParaRPr lang="en-GB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076056" y="2286287"/>
            <a:ext cx="864096" cy="7220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41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43800" cy="6381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SuSPect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– Results on 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non-training data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VariBench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9458" name="Picture 1" descr="VariBench_Performance_1307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6" y="1341172"/>
            <a:ext cx="55086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925026"/>
              </p:ext>
            </p:extLst>
          </p:nvPr>
        </p:nvGraphicFramePr>
        <p:xfrm>
          <a:off x="251520" y="2656544"/>
          <a:ext cx="2396201" cy="70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4" imgW="1346200" imgH="393700" progId="Equation.3">
                  <p:embed/>
                </p:oleObj>
              </mc:Choice>
              <mc:Fallback>
                <p:oleObj name="Equation" r:id="rId4" imgW="1346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656544"/>
                        <a:ext cx="2396201" cy="700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235100"/>
              </p:ext>
            </p:extLst>
          </p:nvPr>
        </p:nvGraphicFramePr>
        <p:xfrm>
          <a:off x="251520" y="3662890"/>
          <a:ext cx="2520280" cy="745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6" imgW="1333500" imgH="393700" progId="Equation.3">
                  <p:embed/>
                </p:oleObj>
              </mc:Choice>
              <mc:Fallback>
                <p:oleObj name="Equation" r:id="rId6" imgW="1333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662890"/>
                        <a:ext cx="2520280" cy="745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1328" y="1844824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>
                <a:solidFill>
                  <a:srgbClr val="FF3399"/>
                </a:solidFill>
              </a:rPr>
              <a:t>SuSPect</a:t>
            </a:r>
            <a:endParaRPr lang="en-GB" sz="2800" b="1" dirty="0">
              <a:solidFill>
                <a:srgbClr val="FF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9398" y="2471878"/>
            <a:ext cx="132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9933"/>
                </a:solidFill>
              </a:rPr>
              <a:t>Mutation</a:t>
            </a:r>
          </a:p>
          <a:p>
            <a:r>
              <a:rPr lang="en-GB" b="1" dirty="0" smtClean="0">
                <a:solidFill>
                  <a:srgbClr val="FF9933"/>
                </a:solidFill>
              </a:rPr>
              <a:t>Assessor</a:t>
            </a:r>
            <a:endParaRPr lang="en-GB" b="1" dirty="0">
              <a:solidFill>
                <a:srgbClr val="FF99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8321" y="335699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SIFT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249064" flipV="1">
            <a:off x="2989406" y="3895429"/>
            <a:ext cx="1580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Sensitivity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35955" y="6484274"/>
            <a:ext cx="1672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1 - Specificity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35955" y="40761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</a:rPr>
              <a:t>PolyPhen2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5285617"/>
            <a:ext cx="329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Benchmark consists of 20k SNPs </a:t>
            </a:r>
          </a:p>
          <a:p>
            <a:r>
              <a:rPr lang="en-US" dirty="0"/>
              <a:t>(15k Neutral, 5k pathogenic)</a:t>
            </a:r>
          </a:p>
        </p:txBody>
      </p:sp>
    </p:spTree>
    <p:extLst>
      <p:ext uri="{BB962C8B-B14F-4D97-AF65-F5344CB8AC3E}">
        <p14:creationId xmlns:p14="http://schemas.microsoft.com/office/powerpoint/2010/main" val="183065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Neonatal diabetes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 smtClean="0">
                <a:solidFill>
                  <a:schemeClr val="tx1"/>
                </a:solidFill>
              </a:rPr>
              <a:t>Arg</a:t>
            </a:r>
            <a:r>
              <a:rPr lang="en-GB" sz="2400" dirty="0" smtClean="0">
                <a:solidFill>
                  <a:schemeClr val="tx1"/>
                </a:solidFill>
              </a:rPr>
              <a:t> 201 His in </a:t>
            </a:r>
            <a:r>
              <a:rPr lang="fr-FR" sz="2400" dirty="0">
                <a:solidFill>
                  <a:schemeClr val="tx1"/>
                </a:solidFill>
              </a:rPr>
              <a:t>ATP-sensitive </a:t>
            </a:r>
            <a:r>
              <a:rPr lang="fr-FR" sz="2400" dirty="0" err="1">
                <a:solidFill>
                  <a:schemeClr val="tx1"/>
                </a:solidFill>
              </a:rPr>
              <a:t>inward</a:t>
            </a:r>
            <a:r>
              <a:rPr lang="fr-FR" sz="2400" dirty="0">
                <a:solidFill>
                  <a:schemeClr val="tx1"/>
                </a:solidFill>
              </a:rPr>
              <a:t> rectifier potassium </a:t>
            </a:r>
            <a:r>
              <a:rPr lang="fr-FR" sz="2400" dirty="0" err="1">
                <a:solidFill>
                  <a:schemeClr val="tx1"/>
                </a:solidFill>
              </a:rPr>
              <a:t>channel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smtClean="0">
                <a:solidFill>
                  <a:schemeClr val="tx1"/>
                </a:solidFill>
              </a:rPr>
              <a:t>11 (Kir6.6)</a:t>
            </a:r>
          </a:p>
          <a:p>
            <a:r>
              <a:rPr lang="fr-FR" sz="2400" dirty="0" err="1" smtClean="0">
                <a:solidFill>
                  <a:schemeClr val="tx1"/>
                </a:solidFill>
              </a:rPr>
              <a:t>SuSPect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gives</a:t>
            </a:r>
            <a:r>
              <a:rPr lang="fr-FR" sz="2400" dirty="0" smtClean="0">
                <a:solidFill>
                  <a:schemeClr val="tx1"/>
                </a:solidFill>
              </a:rPr>
              <a:t> score of 87/100 – high </a:t>
            </a:r>
            <a:r>
              <a:rPr lang="fr-FR" sz="2400" dirty="0" err="1" smtClean="0">
                <a:solidFill>
                  <a:schemeClr val="tx1"/>
                </a:solidFill>
              </a:rPr>
              <a:t>probability</a:t>
            </a:r>
            <a:r>
              <a:rPr lang="fr-FR" sz="2400" dirty="0" smtClean="0">
                <a:solidFill>
                  <a:schemeClr val="tx1"/>
                </a:solidFill>
              </a:rPr>
              <a:t> of </a:t>
            </a:r>
            <a:r>
              <a:rPr lang="fr-FR" sz="2400" dirty="0" err="1" smtClean="0">
                <a:solidFill>
                  <a:schemeClr val="tx1"/>
                </a:solidFill>
              </a:rPr>
              <a:t>disease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associated</a:t>
            </a:r>
            <a:endParaRPr lang="fr-FR" sz="2400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t="33463" r="33570" b="29920"/>
          <a:stretch/>
        </p:blipFill>
        <p:spPr bwMode="auto">
          <a:xfrm>
            <a:off x="3419872" y="3324460"/>
            <a:ext cx="5400600" cy="350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0" t="11482" r="48235" b="70856"/>
          <a:stretch/>
        </p:blipFill>
        <p:spPr bwMode="auto">
          <a:xfrm>
            <a:off x="850401" y="4149080"/>
            <a:ext cx="1915111" cy="166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17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20311" y="1435555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123509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74571" y="1429149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532938" y="1435555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77976" y="2534039"/>
            <a:ext cx="3674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hidden Markov models</a:t>
            </a:r>
            <a:endParaRPr lang="en-US" sz="2000" dirty="0"/>
          </a:p>
        </p:txBody>
      </p:sp>
      <p:sp>
        <p:nvSpPr>
          <p:cNvPr id="26" name="Right Arrow 25"/>
          <p:cNvSpPr/>
          <p:nvPr/>
        </p:nvSpPr>
        <p:spPr>
          <a:xfrm>
            <a:off x="3911133" y="2534039"/>
            <a:ext cx="957078" cy="400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7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Phyre2 yields model which suggest structural basis for disease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2" t="30882" r="23154" b="17853"/>
          <a:stretch/>
        </p:blipFill>
        <p:spPr bwMode="auto">
          <a:xfrm>
            <a:off x="323528" y="2969568"/>
            <a:ext cx="41754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:\Powerpoint\Talks_14\SNPS examples\final.casp.closeup.surfac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23" y="2010920"/>
            <a:ext cx="3884951" cy="343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5616791"/>
            <a:ext cx="4012637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GB" dirty="0" err="1" smtClean="0"/>
              <a:t>Arg</a:t>
            </a:r>
            <a:r>
              <a:rPr lang="en-GB" dirty="0" smtClean="0"/>
              <a:t> 201 forms H-bond with main chain O</a:t>
            </a:r>
          </a:p>
          <a:p>
            <a:endParaRPr lang="en-GB" dirty="0"/>
          </a:p>
          <a:p>
            <a:r>
              <a:rPr lang="en-GB" dirty="0" smtClean="0"/>
              <a:t>His in variant could not form </a:t>
            </a:r>
          </a:p>
          <a:p>
            <a:r>
              <a:rPr lang="en-GB" dirty="0" smtClean="0"/>
              <a:t>similar interaction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835696" y="2276872"/>
            <a:ext cx="2258640" cy="864096"/>
          </a:xfrm>
          <a:prstGeom prst="wedgeRoundRectCallout">
            <a:avLst>
              <a:gd name="adj1" fmla="val 37537"/>
              <a:gd name="adj2" fmla="val 136967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Most variants predict to be disease associated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21111" r="70276" b="58495"/>
          <a:stretch/>
        </p:blipFill>
        <p:spPr bwMode="auto">
          <a:xfrm>
            <a:off x="107504" y="1556792"/>
            <a:ext cx="1577930" cy="121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0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0372" y="2683020"/>
            <a:ext cx="2557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0111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SuSPect</a:t>
            </a:r>
            <a:r>
              <a:rPr lang="en-US" sz="2800" dirty="0" smtClean="0"/>
              <a:t>: Disease-</a:t>
            </a:r>
            <a:r>
              <a:rPr lang="en-US" sz="2800" b="1" dirty="0" smtClean="0"/>
              <a:t>Su</a:t>
            </a:r>
            <a:r>
              <a:rPr lang="en-US" sz="2800" dirty="0" smtClean="0"/>
              <a:t>sceptibility and </a:t>
            </a:r>
            <a:r>
              <a:rPr lang="en-US" sz="2800" b="1" dirty="0" smtClean="0"/>
              <a:t>S</a:t>
            </a:r>
            <a:r>
              <a:rPr lang="en-US" sz="2800" dirty="0" smtClean="0"/>
              <a:t>tructure for nsSNP Phenotype </a:t>
            </a:r>
            <a:r>
              <a:rPr lang="en-US" sz="2800" b="1" dirty="0" smtClean="0"/>
              <a:t>P</a:t>
            </a:r>
            <a:r>
              <a:rPr lang="en-US" sz="2800" dirty="0" smtClean="0"/>
              <a:t>r</a:t>
            </a:r>
            <a:r>
              <a:rPr lang="en-US" sz="2800" b="1" dirty="0" smtClean="0"/>
              <a:t>e</a:t>
            </a:r>
            <a:r>
              <a:rPr lang="en-US" sz="2800" dirty="0" smtClean="0"/>
              <a:t>di</a:t>
            </a:r>
            <a:r>
              <a:rPr lang="en-US" sz="2800" b="1" dirty="0" smtClean="0"/>
              <a:t>ct</a:t>
            </a:r>
            <a:r>
              <a:rPr lang="en-US" sz="2800" dirty="0" smtClean="0"/>
              <a:t>ion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98625" y="5215817"/>
            <a:ext cx="4161834" cy="2763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2718859" y="5124678"/>
            <a:ext cx="2146300" cy="182277"/>
          </a:xfrm>
          <a:prstGeom prst="round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737909" y="5061178"/>
            <a:ext cx="342900" cy="30480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198625" y="53876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98625" y="55355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98625" y="56797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98625" y="58149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98625" y="59591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98625" y="6107055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8625" y="6251232"/>
            <a:ext cx="4161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37909" y="5061178"/>
            <a:ext cx="342900" cy="13335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13037" b="4724"/>
          <a:stretch/>
        </p:blipFill>
        <p:spPr>
          <a:xfrm>
            <a:off x="1357728" y="1197794"/>
            <a:ext cx="3722867" cy="3437415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8" idx="0"/>
          </p:cNvCxnSpPr>
          <p:nvPr/>
        </p:nvCxnSpPr>
        <p:spPr>
          <a:xfrm flipV="1">
            <a:off x="2909359" y="4426178"/>
            <a:ext cx="279400" cy="63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1"/>
            <a:endCxn id="20" idx="2"/>
          </p:cNvCxnSpPr>
          <p:nvPr/>
        </p:nvCxnSpPr>
        <p:spPr>
          <a:xfrm flipH="1" flipV="1">
            <a:off x="1752871" y="4972278"/>
            <a:ext cx="985038" cy="755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7863" y="4602946"/>
            <a:ext cx="157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71094" y="1378178"/>
            <a:ext cx="136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Secondary structure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7631" y="3956615"/>
            <a:ext cx="136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Solvent accessibility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891793" y="4298841"/>
            <a:ext cx="8270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4407" y="3194671"/>
            <a:ext cx="12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Intrinsic</a:t>
            </a:r>
          </a:p>
          <a:p>
            <a:r>
              <a:rPr lang="en-US" dirty="0" smtClean="0"/>
              <a:t>disorder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637592" y="3798541"/>
            <a:ext cx="1081268" cy="4184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30504" y="6251232"/>
            <a:ext cx="3439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31559" y="6107055"/>
            <a:ext cx="34395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30504" y="5959132"/>
            <a:ext cx="343956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29449" y="5387632"/>
            <a:ext cx="3439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31559" y="5531809"/>
            <a:ext cx="343956" cy="0"/>
          </a:xfrm>
          <a:prstGeom prst="line">
            <a:avLst/>
          </a:prstGeom>
          <a:ln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3204" y="5679732"/>
            <a:ext cx="343956" cy="0"/>
          </a:xfrm>
          <a:prstGeom prst="line">
            <a:avLst/>
          </a:prstGeom>
          <a:ln>
            <a:solidFill>
              <a:srgbClr val="E46C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18859" y="5823909"/>
            <a:ext cx="343956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1" idx="2"/>
          </p:cNvCxnSpPr>
          <p:nvPr/>
        </p:nvCxnSpPr>
        <p:spPr>
          <a:xfrm flipH="1" flipV="1">
            <a:off x="2054502" y="2024509"/>
            <a:ext cx="315041" cy="546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66654" y="2430618"/>
            <a:ext cx="26961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Support Vector Machine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SuSPect Score: 0.93</a:t>
            </a:r>
            <a:endParaRPr lang="en-US" sz="2400" b="1" dirty="0"/>
          </a:p>
        </p:txBody>
      </p:sp>
      <p:sp>
        <p:nvSpPr>
          <p:cNvPr id="35" name="Down Arrow 34"/>
          <p:cNvSpPr/>
          <p:nvPr/>
        </p:nvSpPr>
        <p:spPr>
          <a:xfrm>
            <a:off x="7135798" y="3369163"/>
            <a:ext cx="524098" cy="11295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7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Default 100 jobs maximum (early adopters got 10)</a:t>
            </a:r>
          </a:p>
          <a:p>
            <a:r>
              <a:rPr lang="en-US"/>
              <a:t>Simply let me know if you want an upgrade</a:t>
            </a:r>
          </a:p>
          <a:p>
            <a:r>
              <a:rPr lang="en-US"/>
              <a:t>Only FASTA formatted sequences in a single file accepted currently</a:t>
            </a:r>
          </a:p>
          <a:p>
            <a:r>
              <a:rPr lang="en-US"/>
              <a:t>Only Normal mode for speed considerations</a:t>
            </a:r>
          </a:p>
          <a:p>
            <a:r>
              <a:rPr lang="en-US"/>
              <a:t>Sequences are processed more slowly than individual submissions to maintain user experience</a:t>
            </a:r>
          </a:p>
          <a:p>
            <a:r>
              <a:rPr lang="en-US"/>
              <a:t>Batch job progress can be monitored, view intermediate 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Batch Jobs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0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Memsat-SVM (Jones, UCL)</a:t>
            </a:r>
          </a:p>
          <a:p>
            <a:r>
              <a:rPr lang="en-US"/>
              <a:t>Machine-learning system (Support Vector Machine – SVM) trained on known TM helix containing proteins</a:t>
            </a:r>
          </a:p>
          <a:p>
            <a:r>
              <a:rPr lang="en-US"/>
              <a:t>Accuracy on topology benchmark: 89%</a:t>
            </a:r>
          </a:p>
          <a:p>
            <a:r>
              <a:rPr lang="en-US"/>
              <a:t>Not integral to Phyre2, added for convenience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Transmembrane helices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5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Job manager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6.13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404"/>
            <a:ext cx="9144000" cy="4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Picture 3" descr="Screen Shot 2014-06-01 at 08.5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9144000" cy="2412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62700" y="2793999"/>
            <a:ext cx="1638300" cy="990601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6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4" name="Content Placeholder 3" descr="Screen Shot 2013-12-13 at 19.20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9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6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Other upcoming work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Currently writing a Nature Protocols paper for Phyre2</a:t>
            </a:r>
          </a:p>
          <a:p>
            <a:r>
              <a:rPr lang="en-US" dirty="0" smtClean="0"/>
              <a:t>3DLigandSite – dynamic </a:t>
            </a:r>
            <a:r>
              <a:rPr lang="en-US" dirty="0" err="1" smtClean="0"/>
              <a:t>jQuery</a:t>
            </a:r>
            <a:r>
              <a:rPr lang="en-US" dirty="0" smtClean="0"/>
              <a:t>-based integration of 3DLigandsite predictions and downloadable models with chosen ligand and pose.</a:t>
            </a:r>
          </a:p>
        </p:txBody>
      </p:sp>
    </p:spTree>
    <p:extLst>
      <p:ext uri="{BB962C8B-B14F-4D97-AF65-F5344CB8AC3E}">
        <p14:creationId xmlns:p14="http://schemas.microsoft.com/office/powerpoint/2010/main" val="155344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Core algorithm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Currently participating in CASP as </a:t>
            </a:r>
            <a:r>
              <a:rPr lang="en-US" dirty="0" err="1" smtClean="0"/>
              <a:t>PhyreX</a:t>
            </a:r>
            <a:r>
              <a:rPr lang="en-US" dirty="0" smtClean="0"/>
              <a:t> – independent server from Phyre2 to prevent disruption for normal users</a:t>
            </a:r>
          </a:p>
          <a:p>
            <a:r>
              <a:rPr lang="en-US" dirty="0" smtClean="0"/>
              <a:t>New fold library construction pipeline</a:t>
            </a:r>
          </a:p>
          <a:p>
            <a:r>
              <a:rPr lang="en-US" dirty="0" smtClean="0"/>
              <a:t>New homology detection pipeline</a:t>
            </a:r>
          </a:p>
          <a:p>
            <a:r>
              <a:rPr lang="en-US" dirty="0" smtClean="0"/>
              <a:t>New scheme for multiple template </a:t>
            </a:r>
            <a:r>
              <a:rPr lang="en-US" dirty="0" err="1" smtClean="0"/>
              <a:t>modelling</a:t>
            </a:r>
            <a:endParaRPr lang="en-US" dirty="0" smtClean="0"/>
          </a:p>
          <a:p>
            <a:r>
              <a:rPr lang="en-US" dirty="0" smtClean="0"/>
              <a:t>New backbone </a:t>
            </a:r>
            <a:r>
              <a:rPr lang="en-US" dirty="0" err="1" smtClean="0"/>
              <a:t>resconstruction</a:t>
            </a:r>
            <a:r>
              <a:rPr lang="en-US" dirty="0" smtClean="0"/>
              <a:t> algorithm and replacement of previous </a:t>
            </a:r>
            <a:r>
              <a:rPr lang="en-US" dirty="0" err="1" smtClean="0"/>
              <a:t>sidechain</a:t>
            </a:r>
            <a:r>
              <a:rPr lang="en-US" dirty="0" smtClean="0"/>
              <a:t> </a:t>
            </a:r>
            <a:r>
              <a:rPr lang="en-US" dirty="0" err="1" smtClean="0"/>
              <a:t>modelling</a:t>
            </a:r>
            <a:r>
              <a:rPr lang="en-US" dirty="0" smtClean="0"/>
              <a:t> software (R3 -&gt; SCWRL4)</a:t>
            </a:r>
          </a:p>
        </p:txBody>
      </p:sp>
    </p:spTree>
    <p:extLst>
      <p:ext uri="{BB962C8B-B14F-4D97-AF65-F5344CB8AC3E}">
        <p14:creationId xmlns:p14="http://schemas.microsoft.com/office/powerpoint/2010/main" val="251987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911133" y="2534039"/>
            <a:ext cx="957078" cy="400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25885" y="1067464"/>
            <a:ext cx="3497013" cy="34648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Hidden Markov Model Database of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STRUCTURES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8538"/>
            <a:ext cx="8229600" cy="1143000"/>
          </a:xfrm>
        </p:spPr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9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Gather sequences with PSI-BLAST</a:t>
            </a:r>
          </a:p>
          <a:p>
            <a:r>
              <a:rPr lang="en-US"/>
              <a:t>Predict secondary structure and disorder</a:t>
            </a:r>
          </a:p>
          <a:p>
            <a:r>
              <a:rPr lang="en-US"/>
              <a:t>Build HMM</a:t>
            </a:r>
          </a:p>
          <a:p>
            <a:r>
              <a:rPr lang="en-US"/>
              <a:t>Scan HMM vs. library</a:t>
            </a:r>
          </a:p>
          <a:p>
            <a:r>
              <a:rPr lang="en-US"/>
              <a:t>Build crude backbone model</a:t>
            </a:r>
          </a:p>
          <a:p>
            <a:r>
              <a:rPr lang="en-US"/>
              <a:t>Model inserts and deletes with loop modelling</a:t>
            </a:r>
          </a:p>
          <a:p>
            <a:r>
              <a:rPr lang="en-US"/>
              <a:t>Add sidechains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Workflow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2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major systems blind-tested by Critical Assessment of Structure Prediction (CASP) every two years.</a:t>
            </a:r>
          </a:p>
          <a:p>
            <a:r>
              <a:rPr lang="en-US"/>
              <a:t>Always a “winner”, but usually no statistically significant difference amongst the top 5 or 10 servers.</a:t>
            </a:r>
          </a:p>
          <a:p>
            <a:r>
              <a:rPr lang="en-US"/>
              <a:t>Phyre2 consistently amongst top performers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Performance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4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13700" cy="364489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Model quality assessment</a:t>
            </a:r>
            <a:endParaRPr lang="en-US" dirty="0"/>
          </a:p>
          <a:p>
            <a:r>
              <a:rPr lang="en-US" dirty="0"/>
              <a:t>Location of functional sites </a:t>
            </a:r>
          </a:p>
          <a:p>
            <a:r>
              <a:rPr lang="en-US" dirty="0"/>
              <a:t>Effect of mutations on structure and function </a:t>
            </a:r>
          </a:p>
          <a:p>
            <a:r>
              <a:rPr lang="en-US" dirty="0"/>
              <a:t>Protein-protein Interface(s)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New: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7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0978"/>
            <a:ext cx="8229600" cy="3903133"/>
          </a:xfrm>
        </p:spPr>
        <p:txBody>
          <a:bodyPr/>
          <a:lstStyle/>
          <a:p>
            <a:r>
              <a:rPr lang="en-US" dirty="0"/>
              <a:t>Build  </a:t>
            </a:r>
            <a:r>
              <a:rPr lang="en-US" dirty="0" smtClean="0"/>
              <a:t>a tool that </a:t>
            </a:r>
            <a:r>
              <a:rPr lang="en-US" dirty="0"/>
              <a:t>helps researchers explore these questions by integrating a range of analysis tools in a </a:t>
            </a:r>
            <a:r>
              <a:rPr lang="en-US" b="1" dirty="0"/>
              <a:t>user-friendly </a:t>
            </a:r>
            <a:r>
              <a:rPr lang="en-US" dirty="0"/>
              <a:t>interface that people will </a:t>
            </a:r>
            <a:r>
              <a:rPr lang="en-US" b="1" dirty="0"/>
              <a:t>actually use</a:t>
            </a:r>
            <a:r>
              <a:rPr lang="en-US" dirty="0"/>
              <a:t>.</a:t>
            </a:r>
          </a:p>
          <a:p>
            <a:r>
              <a:rPr lang="en-US" dirty="0"/>
              <a:t>Avoid drowning in data.</a:t>
            </a:r>
          </a:p>
          <a:p>
            <a:r>
              <a:rPr lang="en-US" dirty="0"/>
              <a:t>Allow user to target their analysis based on what they want to know.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74638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53735"/>
                </a:solidFill>
              </a:rPr>
              <a:t>Sequence/Structure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is integrating user interaction at sequence and structure level simultaneously.</a:t>
            </a:r>
          </a:p>
          <a:p>
            <a:r>
              <a:rPr lang="en-US" dirty="0"/>
              <a:t>Use </a:t>
            </a:r>
            <a:r>
              <a:rPr lang="en-US" dirty="0" err="1"/>
              <a:t>javascript</a:t>
            </a:r>
            <a:r>
              <a:rPr lang="en-US" dirty="0"/>
              <a:t> to communicate between dynamic HTML for the sequence and </a:t>
            </a:r>
            <a:r>
              <a:rPr lang="en-US" dirty="0" err="1" smtClean="0"/>
              <a:t>Jsmol</a:t>
            </a:r>
            <a:r>
              <a:rPr lang="en-US" dirty="0" smtClean="0"/>
              <a:t>– </a:t>
            </a:r>
            <a:r>
              <a:rPr lang="en-US" dirty="0"/>
              <a:t>wasn’t easy!</a:t>
            </a:r>
          </a:p>
          <a:p>
            <a:r>
              <a:rPr lang="en-US" dirty="0"/>
              <a:t>Is now stable and highly flexible</a:t>
            </a:r>
          </a:p>
        </p:txBody>
      </p:sp>
    </p:spTree>
    <p:extLst>
      <p:ext uri="{BB962C8B-B14F-4D97-AF65-F5344CB8AC3E}">
        <p14:creationId xmlns:p14="http://schemas.microsoft.com/office/powerpoint/2010/main" val="221833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Clashes</a:t>
            </a:r>
          </a:p>
          <a:p>
            <a:r>
              <a:rPr lang="en-US" dirty="0" err="1"/>
              <a:t>Rotamer</a:t>
            </a:r>
            <a:r>
              <a:rPr lang="en-US" dirty="0"/>
              <a:t> outliers</a:t>
            </a:r>
          </a:p>
          <a:p>
            <a:r>
              <a:rPr lang="en-US" dirty="0" err="1"/>
              <a:t>Ramachandran</a:t>
            </a:r>
            <a:r>
              <a:rPr lang="en-US" dirty="0"/>
              <a:t> outliers</a:t>
            </a:r>
          </a:p>
          <a:p>
            <a:r>
              <a:rPr lang="en-US" dirty="0"/>
              <a:t>ProQ2 model quality </a:t>
            </a:r>
            <a:r>
              <a:rPr lang="en-US" dirty="0" smtClean="0"/>
              <a:t>assessment (</a:t>
            </a:r>
            <a:r>
              <a:rPr lang="en-US" dirty="0" err="1" smtClean="0"/>
              <a:t>Qmeans</a:t>
            </a:r>
            <a:r>
              <a:rPr lang="en-US" dirty="0" smtClean="0"/>
              <a:t> probably needs retraining as </a:t>
            </a:r>
            <a:r>
              <a:rPr lang="en-US" dirty="0" err="1" smtClean="0"/>
              <a:t>Torsten</a:t>
            </a:r>
            <a:r>
              <a:rPr lang="en-US" dirty="0" smtClean="0"/>
              <a:t> once said)</a:t>
            </a:r>
            <a:endParaRPr lang="en-US" dirty="0"/>
          </a:p>
          <a:p>
            <a:r>
              <a:rPr lang="en-US" dirty="0"/>
              <a:t>Alignment confidence (</a:t>
            </a:r>
            <a:r>
              <a:rPr lang="en-US" dirty="0" err="1"/>
              <a:t>HHsearch</a:t>
            </a:r>
            <a:r>
              <a:rPr lang="en-US" dirty="0"/>
              <a:t>)</a:t>
            </a:r>
          </a:p>
          <a:p>
            <a:r>
              <a:rPr lang="en-US" dirty="0"/>
              <a:t>Conservation/evolutionary trace (Jenson-Shannon divergence –far faster and just as accurate as ET)</a:t>
            </a:r>
          </a:p>
          <a:p>
            <a:r>
              <a:rPr lang="en-US" dirty="0"/>
              <a:t>Catalytic Site Atlas</a:t>
            </a:r>
          </a:p>
          <a:p>
            <a:r>
              <a:rPr lang="en-US" dirty="0"/>
              <a:t>Disorder</a:t>
            </a:r>
          </a:p>
          <a:p>
            <a:r>
              <a:rPr lang="en-US" dirty="0"/>
              <a:t>Pocket detection (</a:t>
            </a:r>
            <a:r>
              <a:rPr lang="en-US" dirty="0" err="1"/>
              <a:t>Fpocket</a:t>
            </a:r>
            <a:r>
              <a:rPr lang="en-US" dirty="0"/>
              <a:t>)</a:t>
            </a:r>
          </a:p>
          <a:p>
            <a:r>
              <a:rPr lang="en-US" dirty="0"/>
              <a:t>Protein interface residues (PI-Site, </a:t>
            </a:r>
            <a:r>
              <a:rPr lang="en-US" dirty="0" err="1"/>
              <a:t>ProtinDB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Conserved Domain Database ‘conserved features’ for NCBI-curated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8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10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 smtClean="0">
                <a:solidFill>
                  <a:srgbClr val="953735"/>
                </a:solidFill>
                <a:latin typeface="+mj-lt"/>
                <a:ea typeface="ＭＳ Ｐゴシック" charset="-128"/>
                <a:cs typeface="Arial" charset="0"/>
              </a:rPr>
              <a:t>Phyre</a:t>
            </a:r>
            <a:r>
              <a:rPr lang="en-US" sz="4400" dirty="0" smtClean="0">
                <a:solidFill>
                  <a:srgbClr val="953735"/>
                </a:solidFill>
                <a:latin typeface="+mj-lt"/>
                <a:ea typeface="ＭＳ Ｐゴシック" charset="-128"/>
                <a:cs typeface="Arial" charset="0"/>
              </a:rPr>
              <a:t> Investigator</a:t>
            </a:r>
            <a:endParaRPr lang="en-US" sz="4400" dirty="0">
              <a:solidFill>
                <a:srgbClr val="953735"/>
              </a:solidFill>
              <a:latin typeface="+mj-lt"/>
              <a:ea typeface="ＭＳ Ｐゴシック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260" y="2816107"/>
            <a:ext cx="73241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Will a SNP effect my protein’s function?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New method: </a:t>
            </a:r>
            <a:r>
              <a:rPr lang="en-US" sz="3200" dirty="0" err="1" smtClean="0"/>
              <a:t>SuSPect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Recently developed by Chris Yates in our lab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I</a:t>
            </a:r>
            <a:r>
              <a:rPr lang="en-US" sz="3200" dirty="0" smtClean="0"/>
              <a:t>ntegrated into </a:t>
            </a:r>
            <a:r>
              <a:rPr lang="en-US" sz="3200" dirty="0" err="1" smtClean="0"/>
              <a:t>Phyre</a:t>
            </a:r>
            <a:r>
              <a:rPr lang="en-US" sz="3200" dirty="0" smtClean="0"/>
              <a:t> Investigator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Also standalone server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2400" y="168910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953735"/>
                </a:solidFill>
                <a:latin typeface="+mj-lt"/>
                <a:ea typeface="ＭＳ Ｐゴシック" charset="-128"/>
                <a:cs typeface="Arial" charset="0"/>
              </a:rPr>
              <a:t>Effect of Mutations?</a:t>
            </a:r>
            <a:endParaRPr lang="en-US" sz="3600" dirty="0">
              <a:solidFill>
                <a:srgbClr val="953735"/>
              </a:solidFill>
              <a:latin typeface="+mj-lt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8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685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Growth and the community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5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Phyre2 Community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Process ~600 single user submissions per day</a:t>
            </a:r>
          </a:p>
          <a:p>
            <a:r>
              <a:rPr lang="en-US" dirty="0" smtClean="0"/>
              <a:t>In 2013, 200k single submissions, +80k in batch submissions</a:t>
            </a:r>
          </a:p>
          <a:p>
            <a:r>
              <a:rPr lang="en-US" dirty="0" err="1" smtClean="0"/>
              <a:t>Phyre</a:t>
            </a:r>
            <a:r>
              <a:rPr lang="en-US" dirty="0" smtClean="0"/>
              <a:t> Google Group: 2012: 300 members, 2014: 1,000 members </a:t>
            </a:r>
          </a:p>
          <a:p>
            <a:r>
              <a:rPr lang="en-US" dirty="0" smtClean="0"/>
              <a:t>Received &gt;1,000 letters of support for recent grant proposal</a:t>
            </a:r>
          </a:p>
          <a:p>
            <a:r>
              <a:rPr lang="en-US" dirty="0" smtClean="0"/>
              <a:t>Twitter starting to grow (60 followers) – useful to warn of server downtime and new features</a:t>
            </a:r>
          </a:p>
          <a:p>
            <a:r>
              <a:rPr lang="en-US" dirty="0" smtClean="0"/>
              <a:t>Two </a:t>
            </a:r>
            <a:r>
              <a:rPr lang="en-US" dirty="0" err="1" smtClean="0"/>
              <a:t>Phyre</a:t>
            </a:r>
            <a:r>
              <a:rPr lang="en-US" dirty="0" smtClean="0"/>
              <a:t> papers now cited &gt;2,100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5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9542" y="2035805"/>
            <a:ext cx="22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Markov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3241" y="3492619"/>
            <a:ext cx="64519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the mutational propensities at each position in the protein</a:t>
            </a:r>
          </a:p>
          <a:p>
            <a:endParaRPr lang="en-US" dirty="0" smtClean="0"/>
          </a:p>
          <a:p>
            <a:r>
              <a:rPr lang="en-US" sz="4000" dirty="0" smtClean="0"/>
              <a:t>An evolutionary fingerprint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818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Phyre2 Usage Growth</a:t>
            </a:r>
            <a:br>
              <a:rPr lang="en-US" dirty="0" smtClean="0">
                <a:solidFill>
                  <a:srgbClr val="953735"/>
                </a:solidFill>
              </a:rPr>
            </a:br>
            <a:r>
              <a:rPr lang="en-US" sz="3100" dirty="0" smtClean="0">
                <a:solidFill>
                  <a:srgbClr val="953735"/>
                </a:solidFill>
              </a:rPr>
              <a:t>(not cumulative)</a:t>
            </a:r>
            <a:endParaRPr lang="en-US" sz="3100" dirty="0">
              <a:solidFill>
                <a:srgbClr val="95373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2440"/>
            <a:ext cx="8144394" cy="3782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699" y="5575300"/>
            <a:ext cx="7788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new </a:t>
            </a:r>
            <a:r>
              <a:rPr lang="en-US" sz="2400" dirty="0" err="1" smtClean="0"/>
              <a:t>Phyre</a:t>
            </a:r>
            <a:r>
              <a:rPr lang="en-US" sz="2400" dirty="0" smtClean="0"/>
              <a:t> Investigator tool has been used ~ 4,000 times </a:t>
            </a:r>
          </a:p>
          <a:p>
            <a:pPr algn="ctr"/>
            <a:r>
              <a:rPr lang="en-US" sz="2400" dirty="0" smtClean="0"/>
              <a:t>since its launch on Jan 22,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790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685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Grant progress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1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Key grant proposals and where we are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531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Interface enhancements</a:t>
            </a:r>
          </a:p>
          <a:p>
            <a:r>
              <a:rPr lang="en-US" dirty="0" err="1" smtClean="0"/>
              <a:t>Modelling</a:t>
            </a:r>
            <a:r>
              <a:rPr lang="en-US" dirty="0" smtClean="0"/>
              <a:t> enhancements</a:t>
            </a:r>
          </a:p>
          <a:p>
            <a:r>
              <a:rPr lang="en-US" dirty="0" smtClean="0"/>
              <a:t>Model quality assessment</a:t>
            </a:r>
            <a:endParaRPr lang="en-US" dirty="0"/>
          </a:p>
          <a:p>
            <a:r>
              <a:rPr lang="en-US" dirty="0"/>
              <a:t>Location of functional sites </a:t>
            </a:r>
          </a:p>
          <a:p>
            <a:r>
              <a:rPr lang="en-US" dirty="0"/>
              <a:t>Effect of mutations on structure and function </a:t>
            </a:r>
          </a:p>
          <a:p>
            <a:r>
              <a:rPr lang="en-US" dirty="0"/>
              <a:t>Protein-protein Interface(s) </a:t>
            </a:r>
          </a:p>
          <a:p>
            <a:r>
              <a:rPr lang="en-US" dirty="0"/>
              <a:t>Interacting partners </a:t>
            </a:r>
          </a:p>
          <a:p>
            <a:r>
              <a:rPr lang="en-US" dirty="0"/>
              <a:t>Three-dimensional model of the protein </a:t>
            </a:r>
            <a:r>
              <a:rPr lang="en-US" dirty="0" err="1"/>
              <a:t>complexed</a:t>
            </a:r>
            <a:r>
              <a:rPr lang="en-US" dirty="0"/>
              <a:t> with its partners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0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Key grant proposals and where we are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905500" cy="36448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Interface enhancements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Modelling</a:t>
            </a:r>
            <a:r>
              <a:rPr lang="en-US" dirty="0" smtClean="0">
                <a:solidFill>
                  <a:srgbClr val="008000"/>
                </a:solidFill>
              </a:rPr>
              <a:t> enhancements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Model quality assessment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Location of functional sites </a:t>
            </a:r>
          </a:p>
          <a:p>
            <a:r>
              <a:rPr lang="en-US" dirty="0">
                <a:solidFill>
                  <a:srgbClr val="008000"/>
                </a:solidFill>
              </a:rPr>
              <a:t>Effect of mutations on structure and function </a:t>
            </a:r>
          </a:p>
          <a:p>
            <a:r>
              <a:rPr lang="en-US" dirty="0">
                <a:solidFill>
                  <a:srgbClr val="008000"/>
                </a:solidFill>
              </a:rPr>
              <a:t>Protein-protein Interface(s)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5930900" y="2641600"/>
            <a:ext cx="647700" cy="22733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08999" y="2959100"/>
            <a:ext cx="2417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Phyre</a:t>
            </a:r>
            <a:endParaRPr lang="en-US" sz="3600" dirty="0" smtClean="0"/>
          </a:p>
          <a:p>
            <a:r>
              <a:rPr lang="en-US" sz="3600" dirty="0" smtClean="0"/>
              <a:t>Investigator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322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Key grant proposals and where we are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325688"/>
            <a:ext cx="8229600" cy="18161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Interacting </a:t>
            </a:r>
            <a:r>
              <a:rPr lang="en-US" dirty="0">
                <a:solidFill>
                  <a:srgbClr val="0000FF"/>
                </a:solidFill>
              </a:rPr>
              <a:t>partners </a:t>
            </a:r>
          </a:p>
          <a:p>
            <a:r>
              <a:rPr lang="en-US" dirty="0">
                <a:solidFill>
                  <a:srgbClr val="0000FF"/>
                </a:solidFill>
              </a:rPr>
              <a:t>Three-dimensional model of the protein </a:t>
            </a:r>
            <a:r>
              <a:rPr lang="en-US" dirty="0" err="1">
                <a:solidFill>
                  <a:srgbClr val="0000FF"/>
                </a:solidFill>
              </a:rPr>
              <a:t>complexed</a:t>
            </a:r>
            <a:r>
              <a:rPr lang="en-US" dirty="0">
                <a:solidFill>
                  <a:srgbClr val="0000FF"/>
                </a:solidFill>
              </a:rPr>
              <a:t> with its partners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1400" y="4902200"/>
            <a:ext cx="65241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Preliminary work using 3DID database</a:t>
            </a:r>
          </a:p>
          <a:p>
            <a:r>
              <a:rPr lang="en-US" sz="3200" dirty="0" smtClean="0"/>
              <a:t>Primarily work for the final year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94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07 at 17.19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888" y="866423"/>
            <a:ext cx="8941914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  <a:p>
            <a:r>
              <a:rPr lang="en-US" sz="2400" dirty="0" smtClean="0"/>
              <a:t>12:</a:t>
            </a:r>
            <a:r>
              <a:rPr lang="en-US" sz="2400" dirty="0"/>
              <a:t>30-</a:t>
            </a:r>
            <a:r>
              <a:rPr lang="en-US" sz="2400" dirty="0" smtClean="0"/>
              <a:t>13:</a:t>
            </a:r>
            <a:r>
              <a:rPr lang="en-US" sz="2400" dirty="0"/>
              <a:t>30     </a:t>
            </a:r>
            <a:r>
              <a:rPr lang="en-US" sz="2400" dirty="0" smtClean="0"/>
              <a:t>Protein structure prediction and Phyre2 </a:t>
            </a:r>
            <a:endParaRPr lang="en-US" sz="2400" dirty="0"/>
          </a:p>
          <a:p>
            <a:r>
              <a:rPr lang="en-US" sz="2400" dirty="0" smtClean="0"/>
              <a:t>				</a:t>
            </a:r>
            <a:r>
              <a:rPr lang="en-US" sz="2400" i="1" dirty="0" smtClean="0"/>
              <a:t>Lawrence Kelley, Imperial</a:t>
            </a:r>
            <a:endParaRPr lang="en-US" sz="2400" i="1" dirty="0"/>
          </a:p>
          <a:p>
            <a:endParaRPr lang="en-US" sz="2400" dirty="0" smtClean="0"/>
          </a:p>
          <a:p>
            <a:r>
              <a:rPr lang="en-US" sz="2400" dirty="0" smtClean="0"/>
              <a:t>13:</a:t>
            </a:r>
            <a:r>
              <a:rPr lang="en-US" sz="2400" dirty="0"/>
              <a:t>30-</a:t>
            </a:r>
            <a:r>
              <a:rPr lang="en-US" sz="2400" dirty="0" smtClean="0"/>
              <a:t>14:</a:t>
            </a:r>
            <a:r>
              <a:rPr lang="en-US" sz="2400" dirty="0"/>
              <a:t>00     </a:t>
            </a:r>
            <a:r>
              <a:rPr lang="en-US" sz="2400" dirty="0" smtClean="0"/>
              <a:t>Investigating protein function with 3DLigandSite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smtClean="0"/>
              <a:t>Mark </a:t>
            </a:r>
            <a:r>
              <a:rPr lang="en-US" sz="2400" i="1" dirty="0" err="1" smtClean="0"/>
              <a:t>Wass</a:t>
            </a:r>
            <a:r>
              <a:rPr lang="en-US" sz="2400" i="1" dirty="0" smtClean="0"/>
              <a:t>, University of Kent</a:t>
            </a:r>
            <a:endParaRPr lang="en-US" sz="2400" i="1" dirty="0"/>
          </a:p>
          <a:p>
            <a:endParaRPr lang="en-US" sz="2400" dirty="0" smtClean="0"/>
          </a:p>
          <a:p>
            <a:r>
              <a:rPr lang="en-US" sz="2400" dirty="0" smtClean="0"/>
              <a:t>14:</a:t>
            </a:r>
            <a:r>
              <a:rPr lang="en-US" sz="2400" dirty="0"/>
              <a:t>00-</a:t>
            </a:r>
            <a:r>
              <a:rPr lang="en-US" sz="2400" dirty="0" smtClean="0"/>
              <a:t>14:</a:t>
            </a:r>
            <a:r>
              <a:rPr lang="en-US" sz="2400" dirty="0"/>
              <a:t>30     </a:t>
            </a:r>
            <a:r>
              <a:rPr lang="en-US" sz="2400" dirty="0" smtClean="0"/>
              <a:t>Using </a:t>
            </a:r>
            <a:r>
              <a:rPr lang="en-US" sz="2400" dirty="0" err="1" smtClean="0"/>
              <a:t>SuSPect</a:t>
            </a:r>
            <a:r>
              <a:rPr lang="en-US" sz="2400" dirty="0" smtClean="0"/>
              <a:t> to predict </a:t>
            </a:r>
            <a:r>
              <a:rPr lang="en-US" sz="2400" dirty="0"/>
              <a:t>phenotypic effects of </a:t>
            </a:r>
            <a:r>
              <a:rPr lang="en-US" sz="2400" dirty="0" smtClean="0"/>
              <a:t>missense 				variants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smtClean="0"/>
              <a:t>Chris Yates, UCL</a:t>
            </a:r>
            <a:endParaRPr lang="en-US" sz="2400" i="1" dirty="0"/>
          </a:p>
          <a:p>
            <a:endParaRPr lang="en-US" sz="2400" dirty="0" smtClean="0"/>
          </a:p>
          <a:p>
            <a:r>
              <a:rPr lang="en-US" sz="2400" dirty="0" smtClean="0"/>
              <a:t>14:30-14:50     </a:t>
            </a:r>
            <a:r>
              <a:rPr lang="en-US" sz="2400" i="1" dirty="0" smtClean="0"/>
              <a:t>Coffee/Tea</a:t>
            </a:r>
          </a:p>
          <a:p>
            <a:r>
              <a:rPr lang="en-US" sz="2800" b="1" dirty="0" smtClean="0"/>
              <a:t>Practical</a:t>
            </a:r>
            <a:endParaRPr lang="en-US" sz="2800" b="1" dirty="0"/>
          </a:p>
          <a:p>
            <a:r>
              <a:rPr lang="en-US" sz="2400" dirty="0" smtClean="0"/>
              <a:t>14:50-15:20     Hands on tour of Phyre2</a:t>
            </a:r>
            <a:endParaRPr lang="en-US" sz="2400" dirty="0"/>
          </a:p>
          <a:p>
            <a:r>
              <a:rPr lang="en-US" sz="2400" dirty="0" smtClean="0"/>
              <a:t>15:</a:t>
            </a:r>
            <a:r>
              <a:rPr lang="en-US" sz="2400" dirty="0"/>
              <a:t>2</a:t>
            </a:r>
            <a:r>
              <a:rPr lang="en-US" sz="2400" dirty="0" smtClean="0"/>
              <a:t>0</a:t>
            </a:r>
            <a:r>
              <a:rPr lang="en-US" sz="2400" dirty="0"/>
              <a:t>-</a:t>
            </a:r>
            <a:r>
              <a:rPr lang="en-US" sz="2400" dirty="0" smtClean="0"/>
              <a:t>16:</a:t>
            </a:r>
            <a:r>
              <a:rPr lang="en-US" sz="2400" dirty="0"/>
              <a:t>3</a:t>
            </a:r>
            <a:r>
              <a:rPr lang="en-US" sz="2400" dirty="0" smtClean="0"/>
              <a:t>0     Worked examples and help with your own proteins</a:t>
            </a:r>
          </a:p>
        </p:txBody>
      </p:sp>
    </p:spTree>
    <p:extLst>
      <p:ext uri="{BB962C8B-B14F-4D97-AF65-F5344CB8AC3E}">
        <p14:creationId xmlns:p14="http://schemas.microsoft.com/office/powerpoint/2010/main" val="41336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STRUCTURES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9452" y="5056367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Alignments of user sequence to known structures</a:t>
            </a:r>
          </a:p>
          <a:p>
            <a:r>
              <a:rPr lang="en-US" dirty="0" smtClean="0"/>
              <a:t>ranked by confidence.</a:t>
            </a:r>
            <a:endParaRPr lang="en-US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463703" y="5056367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ARDL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--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VIPM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IY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CGHGY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463703" y="5416729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Courier New" charset="0"/>
              </a:rPr>
              <a:t>AFDL</a:t>
            </a:r>
            <a:r>
              <a:rPr lang="en-GB" sz="2400" dirty="0">
                <a:latin typeface="Courier New" charset="0"/>
              </a:rPr>
              <a:t>CD</a:t>
            </a:r>
            <a:r>
              <a:rPr lang="en-GB" sz="2400" b="1" dirty="0">
                <a:latin typeface="Courier New" charset="0"/>
              </a:rPr>
              <a:t>LIPV</a:t>
            </a:r>
            <a:r>
              <a:rPr lang="en-GB" sz="2400" dirty="0">
                <a:latin typeface="Courier New" charset="0"/>
              </a:rPr>
              <a:t>--</a:t>
            </a:r>
            <a:r>
              <a:rPr lang="en-GB" sz="2400" b="1" dirty="0">
                <a:latin typeface="Courier New" charset="0"/>
              </a:rPr>
              <a:t>CGMAY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1040" y="5878394"/>
            <a:ext cx="293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of known structure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40043" y="2718705"/>
            <a:ext cx="2080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</a:p>
          <a:p>
            <a:r>
              <a:rPr lang="en-US" dirty="0"/>
              <a:t>(HHsearch, Soeding)</a:t>
            </a:r>
          </a:p>
        </p:txBody>
      </p:sp>
    </p:spTree>
    <p:extLst>
      <p:ext uri="{BB962C8B-B14F-4D97-AF65-F5344CB8AC3E}">
        <p14:creationId xmlns:p14="http://schemas.microsoft.com/office/powerpoint/2010/main" val="25433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STRUCTURES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40043" y="2718705"/>
            <a:ext cx="2080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</a:p>
          <a:p>
            <a:r>
              <a:rPr lang="en-US" dirty="0"/>
              <a:t>(HHsearch, Soeding)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463703" y="5056367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ARDL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--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VIPM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IY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CGHGY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463703" y="5416729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Courier New" charset="0"/>
              </a:rPr>
              <a:t>AFDL</a:t>
            </a:r>
            <a:r>
              <a:rPr lang="en-GB" sz="2400" dirty="0">
                <a:latin typeface="Courier New" charset="0"/>
              </a:rPr>
              <a:t>CD</a:t>
            </a:r>
            <a:r>
              <a:rPr lang="en-GB" sz="2400" b="1" dirty="0">
                <a:latin typeface="Courier New" charset="0"/>
              </a:rPr>
              <a:t>LIPV</a:t>
            </a:r>
            <a:r>
              <a:rPr lang="en-GB" sz="2400" dirty="0">
                <a:latin typeface="Courier New" charset="0"/>
              </a:rPr>
              <a:t>--</a:t>
            </a:r>
            <a:r>
              <a:rPr lang="en-GB" sz="2400" b="1" dirty="0">
                <a:latin typeface="Courier New" charset="0"/>
              </a:rPr>
              <a:t>CGMAY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1040" y="5878394"/>
            <a:ext cx="293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of known structure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97" y="4934250"/>
            <a:ext cx="1411071" cy="1430054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10800000">
            <a:off x="3671572" y="5416729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52" y="5416730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3D-Model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STRUCTURES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463703" y="5056367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ARDL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--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VIPM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IY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CGHGY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463703" y="5416729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Courier New" charset="0"/>
              </a:rPr>
              <a:t>AFDL</a:t>
            </a:r>
            <a:r>
              <a:rPr lang="en-GB" sz="2400" dirty="0">
                <a:latin typeface="Courier New" charset="0"/>
              </a:rPr>
              <a:t>CD</a:t>
            </a:r>
            <a:r>
              <a:rPr lang="en-GB" sz="2400" b="1" dirty="0">
                <a:latin typeface="Courier New" charset="0"/>
              </a:rPr>
              <a:t>LIPV</a:t>
            </a:r>
            <a:r>
              <a:rPr lang="en-GB" sz="2400" dirty="0">
                <a:latin typeface="Courier New" charset="0"/>
              </a:rPr>
              <a:t>--</a:t>
            </a:r>
            <a:r>
              <a:rPr lang="en-GB" sz="2400" b="1" dirty="0">
                <a:latin typeface="Courier New" charset="0"/>
              </a:rPr>
              <a:t>CGMAY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1040" y="5878394"/>
            <a:ext cx="293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of known structure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97" y="4934250"/>
            <a:ext cx="1411071" cy="1430054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10800000">
            <a:off x="3671572" y="5416729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52" y="2718705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Very powerful –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able to reliably detect extremely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remote homology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452" y="3910969"/>
            <a:ext cx="397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Routinely creates accurate models even </a:t>
            </a:r>
          </a:p>
          <a:p>
            <a:r>
              <a:rPr lang="en-US" b="1" dirty="0">
                <a:solidFill>
                  <a:srgbClr val="953735"/>
                </a:solidFill>
              </a:rPr>
              <a:t>w</a:t>
            </a:r>
            <a:r>
              <a:rPr lang="en-US" b="1" dirty="0" smtClean="0">
                <a:solidFill>
                  <a:srgbClr val="953735"/>
                </a:solidFill>
              </a:rPr>
              <a:t>hen sequence identity is &lt;15%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452" y="5416730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3D-Model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40043" y="2718705"/>
            <a:ext cx="2080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</a:p>
          <a:p>
            <a:r>
              <a:rPr lang="en-US" dirty="0"/>
              <a:t>(HHsearch, Soeding)</a:t>
            </a:r>
          </a:p>
        </p:txBody>
      </p:sp>
    </p:spTree>
    <p:extLst>
      <p:ext uri="{BB962C8B-B14F-4D97-AF65-F5344CB8AC3E}">
        <p14:creationId xmlns:p14="http://schemas.microsoft.com/office/powerpoint/2010/main" val="6669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95288" y="1989138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R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M</a:t>
            </a:r>
            <a:r>
              <a:rPr lang="en-GB" sz="2400">
                <a:latin typeface="Courier New" charset="0"/>
              </a:rPr>
              <a:t>IY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H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G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395288" y="2349500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F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CD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L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M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A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8789" name="Freeform 6"/>
          <p:cNvSpPr>
            <a:spLocks/>
          </p:cNvSpPr>
          <p:nvPr/>
        </p:nvSpPr>
        <p:spPr bwMode="auto">
          <a:xfrm>
            <a:off x="1258888" y="4292600"/>
            <a:ext cx="2771775" cy="1620838"/>
          </a:xfrm>
          <a:custGeom>
            <a:avLst/>
            <a:gdLst>
              <a:gd name="T0" fmla="*/ 2147483647 w 1746"/>
              <a:gd name="T1" fmla="*/ 2147483647 h 1021"/>
              <a:gd name="T2" fmla="*/ 2147483647 w 1746"/>
              <a:gd name="T3" fmla="*/ 2147483647 h 1021"/>
              <a:gd name="T4" fmla="*/ 2147483647 w 1746"/>
              <a:gd name="T5" fmla="*/ 2147483647 h 1021"/>
              <a:gd name="T6" fmla="*/ 2147483647 w 1746"/>
              <a:gd name="T7" fmla="*/ 2147483647 h 1021"/>
              <a:gd name="T8" fmla="*/ 2147483647 w 1746"/>
              <a:gd name="T9" fmla="*/ 2147483647 h 1021"/>
              <a:gd name="T10" fmla="*/ 2147483647 w 1746"/>
              <a:gd name="T11" fmla="*/ 2147483647 h 10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46"/>
              <a:gd name="T19" fmla="*/ 0 h 1021"/>
              <a:gd name="T20" fmla="*/ 1746 w 1746"/>
              <a:gd name="T21" fmla="*/ 1021 h 10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46" h="1021">
                <a:moveTo>
                  <a:pt x="68" y="877"/>
                </a:moveTo>
                <a:cubicBezTo>
                  <a:pt x="34" y="949"/>
                  <a:pt x="0" y="1021"/>
                  <a:pt x="113" y="877"/>
                </a:cubicBezTo>
                <a:cubicBezTo>
                  <a:pt x="226" y="733"/>
                  <a:pt x="604" y="30"/>
                  <a:pt x="748" y="15"/>
                </a:cubicBezTo>
                <a:cubicBezTo>
                  <a:pt x="892" y="0"/>
                  <a:pt x="846" y="748"/>
                  <a:pt x="975" y="786"/>
                </a:cubicBezTo>
                <a:cubicBezTo>
                  <a:pt x="1104" y="824"/>
                  <a:pt x="1392" y="287"/>
                  <a:pt x="1520" y="242"/>
                </a:cubicBezTo>
                <a:cubicBezTo>
                  <a:pt x="1648" y="197"/>
                  <a:pt x="1697" y="355"/>
                  <a:pt x="1746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239838" y="52482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92275" y="4437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2627313" y="436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8793" name="Text Box 10"/>
          <p:cNvSpPr txBox="1">
            <a:spLocks noChangeArrowheads="1"/>
          </p:cNvSpPr>
          <p:nvPr/>
        </p:nvSpPr>
        <p:spPr bwMode="auto">
          <a:xfrm>
            <a:off x="2051050" y="40767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8794" name="Text Box 11"/>
          <p:cNvSpPr txBox="1">
            <a:spLocks noChangeArrowheads="1"/>
          </p:cNvSpPr>
          <p:nvPr/>
        </p:nvSpPr>
        <p:spPr bwMode="auto">
          <a:xfrm>
            <a:off x="2268538" y="48688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8795" name="Text Box 12"/>
          <p:cNvSpPr txBox="1">
            <a:spLocks noChangeArrowheads="1"/>
          </p:cNvSpPr>
          <p:nvPr/>
        </p:nvSpPr>
        <p:spPr bwMode="auto">
          <a:xfrm>
            <a:off x="2987675" y="52292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8796" name="Text Box 13"/>
          <p:cNvSpPr txBox="1">
            <a:spLocks noChangeArrowheads="1"/>
          </p:cNvSpPr>
          <p:nvPr/>
        </p:nvSpPr>
        <p:spPr bwMode="auto">
          <a:xfrm>
            <a:off x="2627313" y="55895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8797" name="Text Box 14"/>
          <p:cNvSpPr txBox="1">
            <a:spLocks noChangeArrowheads="1"/>
          </p:cNvSpPr>
          <p:nvPr/>
        </p:nvSpPr>
        <p:spPr bwMode="auto">
          <a:xfrm>
            <a:off x="3132138" y="4724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</a:t>
            </a:r>
          </a:p>
        </p:txBody>
      </p:sp>
      <p:sp>
        <p:nvSpPr>
          <p:cNvPr id="118798" name="Text Box 15"/>
          <p:cNvSpPr txBox="1">
            <a:spLocks noChangeArrowheads="1"/>
          </p:cNvSpPr>
          <p:nvPr/>
        </p:nvSpPr>
        <p:spPr bwMode="auto">
          <a:xfrm>
            <a:off x="3924300" y="45815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8799" name="Text Box 16"/>
          <p:cNvSpPr txBox="1">
            <a:spLocks noChangeArrowheads="1"/>
          </p:cNvSpPr>
          <p:nvPr/>
        </p:nvSpPr>
        <p:spPr bwMode="auto">
          <a:xfrm>
            <a:off x="3492500" y="4292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V</a:t>
            </a:r>
          </a:p>
        </p:txBody>
      </p:sp>
      <p:sp>
        <p:nvSpPr>
          <p:cNvPr id="118800" name="Text Box 17"/>
          <p:cNvSpPr txBox="1">
            <a:spLocks noChangeArrowheads="1"/>
          </p:cNvSpPr>
          <p:nvPr/>
        </p:nvSpPr>
        <p:spPr bwMode="auto">
          <a:xfrm>
            <a:off x="3708400" y="508476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G</a:t>
            </a:r>
          </a:p>
        </p:txBody>
      </p:sp>
      <p:sp>
        <p:nvSpPr>
          <p:cNvPr id="118801" name="Text Box 18"/>
          <p:cNvSpPr txBox="1">
            <a:spLocks noChangeArrowheads="1"/>
          </p:cNvSpPr>
          <p:nvPr/>
        </p:nvSpPr>
        <p:spPr bwMode="auto">
          <a:xfrm>
            <a:off x="4716463" y="48688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8802" name="Text Box 19"/>
          <p:cNvSpPr txBox="1">
            <a:spLocks noChangeArrowheads="1"/>
          </p:cNvSpPr>
          <p:nvPr/>
        </p:nvSpPr>
        <p:spPr bwMode="auto">
          <a:xfrm>
            <a:off x="4067175" y="55895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</a:t>
            </a:r>
          </a:p>
        </p:txBody>
      </p:sp>
      <p:sp>
        <p:nvSpPr>
          <p:cNvPr id="118803" name="Text Box 20"/>
          <p:cNvSpPr txBox="1">
            <a:spLocks noChangeArrowheads="1"/>
          </p:cNvSpPr>
          <p:nvPr/>
        </p:nvSpPr>
        <p:spPr bwMode="auto">
          <a:xfrm>
            <a:off x="4572000" y="54451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8804" name="Text Box 21"/>
          <p:cNvSpPr txBox="1">
            <a:spLocks noChangeArrowheads="1"/>
          </p:cNvSpPr>
          <p:nvPr/>
        </p:nvSpPr>
        <p:spPr bwMode="auto">
          <a:xfrm>
            <a:off x="1476375" y="48688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F</a:t>
            </a:r>
          </a:p>
        </p:txBody>
      </p:sp>
      <p:sp>
        <p:nvSpPr>
          <p:cNvPr id="118805" name="Freeform 22"/>
          <p:cNvSpPr>
            <a:spLocks/>
          </p:cNvSpPr>
          <p:nvPr/>
        </p:nvSpPr>
        <p:spPr bwMode="auto">
          <a:xfrm>
            <a:off x="3995738" y="4508500"/>
            <a:ext cx="1800225" cy="1042988"/>
          </a:xfrm>
          <a:custGeom>
            <a:avLst/>
            <a:gdLst>
              <a:gd name="T0" fmla="*/ 0 w 1134"/>
              <a:gd name="T1" fmla="*/ 2147483647 h 657"/>
              <a:gd name="T2" fmla="*/ 2147483647 w 1134"/>
              <a:gd name="T3" fmla="*/ 2147483647 h 657"/>
              <a:gd name="T4" fmla="*/ 2147483647 w 1134"/>
              <a:gd name="T5" fmla="*/ 2147483647 h 657"/>
              <a:gd name="T6" fmla="*/ 2147483647 w 1134"/>
              <a:gd name="T7" fmla="*/ 2147483647 h 657"/>
              <a:gd name="T8" fmla="*/ 2147483647 w 1134"/>
              <a:gd name="T9" fmla="*/ 2147483647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4"/>
              <a:gd name="T16" fmla="*/ 0 h 657"/>
              <a:gd name="T17" fmla="*/ 1134 w 1134"/>
              <a:gd name="T18" fmla="*/ 657 h 6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4" h="657">
                <a:moveTo>
                  <a:pt x="0" y="377"/>
                </a:moveTo>
                <a:cubicBezTo>
                  <a:pt x="34" y="509"/>
                  <a:pt x="69" y="641"/>
                  <a:pt x="182" y="649"/>
                </a:cubicBezTo>
                <a:cubicBezTo>
                  <a:pt x="295" y="657"/>
                  <a:pt x="575" y="521"/>
                  <a:pt x="681" y="423"/>
                </a:cubicBezTo>
                <a:cubicBezTo>
                  <a:pt x="787" y="325"/>
                  <a:pt x="742" y="120"/>
                  <a:pt x="817" y="60"/>
                </a:cubicBezTo>
                <a:cubicBezTo>
                  <a:pt x="892" y="0"/>
                  <a:pt x="1013" y="30"/>
                  <a:pt x="1134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6" name="Oval 23"/>
          <p:cNvSpPr>
            <a:spLocks noChangeArrowheads="1"/>
          </p:cNvSpPr>
          <p:nvPr/>
        </p:nvSpPr>
        <p:spPr bwMode="auto">
          <a:xfrm>
            <a:off x="1476375" y="55165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7" name="Oval 24"/>
          <p:cNvSpPr>
            <a:spLocks noChangeArrowheads="1"/>
          </p:cNvSpPr>
          <p:nvPr/>
        </p:nvSpPr>
        <p:spPr bwMode="auto">
          <a:xfrm>
            <a:off x="1692275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8" name="Oval 25"/>
          <p:cNvSpPr>
            <a:spLocks noChangeArrowheads="1"/>
          </p:cNvSpPr>
          <p:nvPr/>
        </p:nvSpPr>
        <p:spPr bwMode="auto">
          <a:xfrm>
            <a:off x="1908175" y="4724400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9" name="Oval 26"/>
          <p:cNvSpPr>
            <a:spLocks noChangeArrowheads="1"/>
          </p:cNvSpPr>
          <p:nvPr/>
        </p:nvSpPr>
        <p:spPr bwMode="auto">
          <a:xfrm>
            <a:off x="2195513" y="43656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0" name="Oval 27"/>
          <p:cNvSpPr>
            <a:spLocks noChangeArrowheads="1"/>
          </p:cNvSpPr>
          <p:nvPr/>
        </p:nvSpPr>
        <p:spPr bwMode="auto">
          <a:xfrm>
            <a:off x="27003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1" name="Oval 28"/>
          <p:cNvSpPr>
            <a:spLocks noChangeArrowheads="1"/>
          </p:cNvSpPr>
          <p:nvPr/>
        </p:nvSpPr>
        <p:spPr bwMode="auto">
          <a:xfrm>
            <a:off x="3059113" y="51577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2" name="Oval 29"/>
          <p:cNvSpPr>
            <a:spLocks noChangeArrowheads="1"/>
          </p:cNvSpPr>
          <p:nvPr/>
        </p:nvSpPr>
        <p:spPr bwMode="auto">
          <a:xfrm>
            <a:off x="3348038" y="49418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3" name="Oval 30"/>
          <p:cNvSpPr>
            <a:spLocks noChangeArrowheads="1"/>
          </p:cNvSpPr>
          <p:nvPr/>
        </p:nvSpPr>
        <p:spPr bwMode="auto">
          <a:xfrm>
            <a:off x="3635375" y="45815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4" name="Oval 31"/>
          <p:cNvSpPr>
            <a:spLocks noChangeArrowheads="1"/>
          </p:cNvSpPr>
          <p:nvPr/>
        </p:nvSpPr>
        <p:spPr bwMode="auto">
          <a:xfrm>
            <a:off x="3851275" y="47974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5" name="Oval 32"/>
          <p:cNvSpPr>
            <a:spLocks noChangeArrowheads="1"/>
          </p:cNvSpPr>
          <p:nvPr/>
        </p:nvSpPr>
        <p:spPr bwMode="auto">
          <a:xfrm>
            <a:off x="4643438" y="53006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6" name="Oval 33"/>
          <p:cNvSpPr>
            <a:spLocks noChangeArrowheads="1"/>
          </p:cNvSpPr>
          <p:nvPr/>
        </p:nvSpPr>
        <p:spPr bwMode="auto">
          <a:xfrm>
            <a:off x="42116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7" name="Oval 34"/>
          <p:cNvSpPr>
            <a:spLocks noChangeArrowheads="1"/>
          </p:cNvSpPr>
          <p:nvPr/>
        </p:nvSpPr>
        <p:spPr bwMode="auto">
          <a:xfrm>
            <a:off x="5003800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8" name="Oval 35"/>
          <p:cNvSpPr>
            <a:spLocks noChangeArrowheads="1"/>
          </p:cNvSpPr>
          <p:nvPr/>
        </p:nvSpPr>
        <p:spPr bwMode="auto">
          <a:xfrm>
            <a:off x="3995738" y="50847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9" name="Text Box 37"/>
          <p:cNvSpPr txBox="1">
            <a:spLocks noChangeArrowheads="1"/>
          </p:cNvSpPr>
          <p:nvPr/>
        </p:nvSpPr>
        <p:spPr bwMode="auto">
          <a:xfrm>
            <a:off x="3781425" y="1936750"/>
            <a:ext cx="2369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Query (your sequence)</a:t>
            </a:r>
          </a:p>
        </p:txBody>
      </p:sp>
      <p:sp>
        <p:nvSpPr>
          <p:cNvPr id="118820" name="Text Box 38"/>
          <p:cNvSpPr txBox="1">
            <a:spLocks noChangeArrowheads="1"/>
          </p:cNvSpPr>
          <p:nvPr/>
        </p:nvSpPr>
        <p:spPr bwMode="auto">
          <a:xfrm>
            <a:off x="3727450" y="2400300"/>
            <a:ext cx="121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folHlink"/>
                </a:solidFill>
              </a:rPr>
              <a:t>Known </a:t>
            </a:r>
          </a:p>
          <a:p>
            <a:r>
              <a:rPr lang="en-GB" b="1">
                <a:solidFill>
                  <a:schemeClr val="folHlink"/>
                </a:solidFill>
              </a:rPr>
              <a:t>Structure</a:t>
            </a:r>
          </a:p>
        </p:txBody>
      </p:sp>
      <p:sp>
        <p:nvSpPr>
          <p:cNvPr id="118821" name="Text Box 39"/>
          <p:cNvSpPr txBox="1">
            <a:spLocks noChangeArrowheads="1"/>
          </p:cNvSpPr>
          <p:nvPr/>
        </p:nvSpPr>
        <p:spPr bwMode="auto">
          <a:xfrm>
            <a:off x="5813425" y="5156200"/>
            <a:ext cx="3082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chemeClr val="folHlink"/>
                </a:solidFill>
              </a:rPr>
              <a:t>Known 3D</a:t>
            </a:r>
          </a:p>
          <a:p>
            <a:r>
              <a:rPr lang="en-GB" sz="2400">
                <a:solidFill>
                  <a:schemeClr val="folHlink"/>
                </a:solidFill>
              </a:rPr>
              <a:t>Structure coordinates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From alignment to crude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2490786" y="4516438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2563018" y="50133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395288" y="1989138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R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M</a:t>
            </a:r>
            <a:r>
              <a:rPr lang="en-GB" sz="2400">
                <a:latin typeface="Courier New" charset="0"/>
              </a:rPr>
              <a:t>IY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H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G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95288" y="2349500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F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CD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L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M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A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1258888" y="4292600"/>
            <a:ext cx="2771775" cy="1620838"/>
          </a:xfrm>
          <a:custGeom>
            <a:avLst/>
            <a:gdLst>
              <a:gd name="T0" fmla="*/ 2147483647 w 1746"/>
              <a:gd name="T1" fmla="*/ 2147483647 h 1021"/>
              <a:gd name="T2" fmla="*/ 2147483647 w 1746"/>
              <a:gd name="T3" fmla="*/ 2147483647 h 1021"/>
              <a:gd name="T4" fmla="*/ 2147483647 w 1746"/>
              <a:gd name="T5" fmla="*/ 2147483647 h 1021"/>
              <a:gd name="T6" fmla="*/ 2147483647 w 1746"/>
              <a:gd name="T7" fmla="*/ 2147483647 h 1021"/>
              <a:gd name="T8" fmla="*/ 2147483647 w 1746"/>
              <a:gd name="T9" fmla="*/ 2147483647 h 1021"/>
              <a:gd name="T10" fmla="*/ 2147483647 w 1746"/>
              <a:gd name="T11" fmla="*/ 2147483647 h 10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46"/>
              <a:gd name="T19" fmla="*/ 0 h 1021"/>
              <a:gd name="T20" fmla="*/ 1746 w 1746"/>
              <a:gd name="T21" fmla="*/ 1021 h 10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46" h="1021">
                <a:moveTo>
                  <a:pt x="68" y="877"/>
                </a:moveTo>
                <a:cubicBezTo>
                  <a:pt x="34" y="949"/>
                  <a:pt x="0" y="1021"/>
                  <a:pt x="113" y="877"/>
                </a:cubicBezTo>
                <a:cubicBezTo>
                  <a:pt x="226" y="733"/>
                  <a:pt x="604" y="30"/>
                  <a:pt x="748" y="15"/>
                </a:cubicBezTo>
                <a:cubicBezTo>
                  <a:pt x="892" y="0"/>
                  <a:pt x="846" y="748"/>
                  <a:pt x="975" y="786"/>
                </a:cubicBezTo>
                <a:cubicBezTo>
                  <a:pt x="1104" y="824"/>
                  <a:pt x="1392" y="287"/>
                  <a:pt x="1520" y="242"/>
                </a:cubicBezTo>
                <a:cubicBezTo>
                  <a:pt x="1648" y="197"/>
                  <a:pt x="1697" y="355"/>
                  <a:pt x="1746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239838" y="52482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692275" y="4437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9816" name="Text Box 9"/>
          <p:cNvSpPr txBox="1">
            <a:spLocks noChangeArrowheads="1"/>
          </p:cNvSpPr>
          <p:nvPr/>
        </p:nvSpPr>
        <p:spPr bwMode="auto">
          <a:xfrm>
            <a:off x="2051050" y="40767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9817" name="Text Box 11"/>
          <p:cNvSpPr txBox="1">
            <a:spLocks noChangeArrowheads="1"/>
          </p:cNvSpPr>
          <p:nvPr/>
        </p:nvSpPr>
        <p:spPr bwMode="auto">
          <a:xfrm>
            <a:off x="2987675" y="52292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2627313" y="55895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V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3132138" y="4724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</a:t>
            </a:r>
          </a:p>
        </p:txBody>
      </p:sp>
      <p:sp>
        <p:nvSpPr>
          <p:cNvPr id="119820" name="Text Box 14"/>
          <p:cNvSpPr txBox="1">
            <a:spLocks noChangeArrowheads="1"/>
          </p:cNvSpPr>
          <p:nvPr/>
        </p:nvSpPr>
        <p:spPr bwMode="auto">
          <a:xfrm>
            <a:off x="3924300" y="45815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9821" name="Text Box 15"/>
          <p:cNvSpPr txBox="1">
            <a:spLocks noChangeArrowheads="1"/>
          </p:cNvSpPr>
          <p:nvPr/>
        </p:nvSpPr>
        <p:spPr bwMode="auto">
          <a:xfrm>
            <a:off x="3492500" y="42926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119822" name="Text Box 16"/>
          <p:cNvSpPr txBox="1">
            <a:spLocks noChangeArrowheads="1"/>
          </p:cNvSpPr>
          <p:nvPr/>
        </p:nvSpPr>
        <p:spPr bwMode="auto">
          <a:xfrm>
            <a:off x="3708400" y="508476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G</a:t>
            </a:r>
          </a:p>
        </p:txBody>
      </p:sp>
      <p:sp>
        <p:nvSpPr>
          <p:cNvPr id="119823" name="Text Box 17"/>
          <p:cNvSpPr txBox="1">
            <a:spLocks noChangeArrowheads="1"/>
          </p:cNvSpPr>
          <p:nvPr/>
        </p:nvSpPr>
        <p:spPr bwMode="auto">
          <a:xfrm>
            <a:off x="4716463" y="48688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9824" name="Text Box 18"/>
          <p:cNvSpPr txBox="1">
            <a:spLocks noChangeArrowheads="1"/>
          </p:cNvSpPr>
          <p:nvPr/>
        </p:nvSpPr>
        <p:spPr bwMode="auto">
          <a:xfrm>
            <a:off x="4067175" y="55895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</a:t>
            </a:r>
          </a:p>
        </p:txBody>
      </p:sp>
      <p:sp>
        <p:nvSpPr>
          <p:cNvPr id="119825" name="Text Box 19"/>
          <p:cNvSpPr txBox="1">
            <a:spLocks noChangeArrowheads="1"/>
          </p:cNvSpPr>
          <p:nvPr/>
        </p:nvSpPr>
        <p:spPr bwMode="auto">
          <a:xfrm>
            <a:off x="4572000" y="54451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9826" name="Text Box 20"/>
          <p:cNvSpPr txBox="1">
            <a:spLocks noChangeArrowheads="1"/>
          </p:cNvSpPr>
          <p:nvPr/>
        </p:nvSpPr>
        <p:spPr bwMode="auto">
          <a:xfrm>
            <a:off x="1476375" y="4868863"/>
            <a:ext cx="31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C0504D"/>
                </a:solidFill>
              </a:rPr>
              <a:t>R</a:t>
            </a:r>
          </a:p>
        </p:txBody>
      </p:sp>
      <p:sp>
        <p:nvSpPr>
          <p:cNvPr id="119827" name="Freeform 21"/>
          <p:cNvSpPr>
            <a:spLocks/>
          </p:cNvSpPr>
          <p:nvPr/>
        </p:nvSpPr>
        <p:spPr bwMode="auto">
          <a:xfrm>
            <a:off x="3995738" y="4508500"/>
            <a:ext cx="1800225" cy="1042988"/>
          </a:xfrm>
          <a:custGeom>
            <a:avLst/>
            <a:gdLst>
              <a:gd name="T0" fmla="*/ 0 w 1134"/>
              <a:gd name="T1" fmla="*/ 2147483647 h 657"/>
              <a:gd name="T2" fmla="*/ 2147483647 w 1134"/>
              <a:gd name="T3" fmla="*/ 2147483647 h 657"/>
              <a:gd name="T4" fmla="*/ 2147483647 w 1134"/>
              <a:gd name="T5" fmla="*/ 2147483647 h 657"/>
              <a:gd name="T6" fmla="*/ 2147483647 w 1134"/>
              <a:gd name="T7" fmla="*/ 2147483647 h 657"/>
              <a:gd name="T8" fmla="*/ 2147483647 w 1134"/>
              <a:gd name="T9" fmla="*/ 2147483647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4"/>
              <a:gd name="T16" fmla="*/ 0 h 657"/>
              <a:gd name="T17" fmla="*/ 1134 w 1134"/>
              <a:gd name="T18" fmla="*/ 657 h 6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4" h="657">
                <a:moveTo>
                  <a:pt x="0" y="377"/>
                </a:moveTo>
                <a:cubicBezTo>
                  <a:pt x="34" y="509"/>
                  <a:pt x="69" y="641"/>
                  <a:pt x="182" y="649"/>
                </a:cubicBezTo>
                <a:cubicBezTo>
                  <a:pt x="295" y="657"/>
                  <a:pt x="575" y="521"/>
                  <a:pt x="681" y="423"/>
                </a:cubicBezTo>
                <a:cubicBezTo>
                  <a:pt x="787" y="325"/>
                  <a:pt x="742" y="120"/>
                  <a:pt x="817" y="60"/>
                </a:cubicBezTo>
                <a:cubicBezTo>
                  <a:pt x="892" y="0"/>
                  <a:pt x="1013" y="30"/>
                  <a:pt x="1134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8" name="Line 23"/>
          <p:cNvSpPr>
            <a:spLocks noChangeShapeType="1"/>
          </p:cNvSpPr>
          <p:nvPr/>
        </p:nvSpPr>
        <p:spPr bwMode="auto">
          <a:xfrm>
            <a:off x="827088" y="2852738"/>
            <a:ext cx="649287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9" name="Line 24"/>
          <p:cNvSpPr>
            <a:spLocks noChangeShapeType="1"/>
          </p:cNvSpPr>
          <p:nvPr/>
        </p:nvSpPr>
        <p:spPr bwMode="auto">
          <a:xfrm>
            <a:off x="1476375" y="2852738"/>
            <a:ext cx="1223963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0" name="Rectangle 25"/>
          <p:cNvSpPr>
            <a:spLocks noChangeArrowheads="1"/>
          </p:cNvSpPr>
          <p:nvPr/>
        </p:nvSpPr>
        <p:spPr bwMode="auto">
          <a:xfrm>
            <a:off x="2411413" y="4581525"/>
            <a:ext cx="431800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/>
              <a:t>Del</a:t>
            </a:r>
          </a:p>
        </p:txBody>
      </p:sp>
      <p:sp>
        <p:nvSpPr>
          <p:cNvPr id="119831" name="Freeform 27"/>
          <p:cNvSpPr>
            <a:spLocks/>
          </p:cNvSpPr>
          <p:nvPr/>
        </p:nvSpPr>
        <p:spPr bwMode="auto">
          <a:xfrm>
            <a:off x="3840163" y="3921125"/>
            <a:ext cx="708025" cy="660400"/>
          </a:xfrm>
          <a:custGeom>
            <a:avLst/>
            <a:gdLst>
              <a:gd name="T0" fmla="*/ 2147483647 w 446"/>
              <a:gd name="T1" fmla="*/ 2147483647 h 416"/>
              <a:gd name="T2" fmla="*/ 2147483647 w 446"/>
              <a:gd name="T3" fmla="*/ 2147483647 h 416"/>
              <a:gd name="T4" fmla="*/ 2147483647 w 446"/>
              <a:gd name="T5" fmla="*/ 2147483647 h 416"/>
              <a:gd name="T6" fmla="*/ 2147483647 w 446"/>
              <a:gd name="T7" fmla="*/ 2147483647 h 416"/>
              <a:gd name="T8" fmla="*/ 2147483647 w 446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6"/>
              <a:gd name="T16" fmla="*/ 0 h 416"/>
              <a:gd name="T17" fmla="*/ 446 w 446"/>
              <a:gd name="T18" fmla="*/ 416 h 4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6" h="416">
                <a:moveTo>
                  <a:pt x="7" y="416"/>
                </a:moveTo>
                <a:cubicBezTo>
                  <a:pt x="3" y="314"/>
                  <a:pt x="0" y="212"/>
                  <a:pt x="53" y="144"/>
                </a:cubicBezTo>
                <a:cubicBezTo>
                  <a:pt x="106" y="76"/>
                  <a:pt x="265" y="0"/>
                  <a:pt x="325" y="8"/>
                </a:cubicBezTo>
                <a:cubicBezTo>
                  <a:pt x="385" y="16"/>
                  <a:pt x="446" y="121"/>
                  <a:pt x="416" y="189"/>
                </a:cubicBezTo>
                <a:cubicBezTo>
                  <a:pt x="386" y="257"/>
                  <a:pt x="264" y="336"/>
                  <a:pt x="143" y="4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2" name="Text Box 28"/>
          <p:cNvSpPr txBox="1">
            <a:spLocks noChangeArrowheads="1"/>
          </p:cNvSpPr>
          <p:nvPr/>
        </p:nvSpPr>
        <p:spPr bwMode="auto">
          <a:xfrm>
            <a:off x="4427538" y="42211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9833" name="Text Box 29"/>
          <p:cNvSpPr txBox="1">
            <a:spLocks noChangeArrowheads="1"/>
          </p:cNvSpPr>
          <p:nvPr/>
        </p:nvSpPr>
        <p:spPr bwMode="auto">
          <a:xfrm>
            <a:off x="3851275" y="36449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9834" name="Oval 30"/>
          <p:cNvSpPr>
            <a:spLocks noChangeArrowheads="1"/>
          </p:cNvSpPr>
          <p:nvPr/>
        </p:nvSpPr>
        <p:spPr bwMode="auto">
          <a:xfrm>
            <a:off x="1476375" y="55165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5" name="Oval 31"/>
          <p:cNvSpPr>
            <a:spLocks noChangeArrowheads="1"/>
          </p:cNvSpPr>
          <p:nvPr/>
        </p:nvSpPr>
        <p:spPr bwMode="auto">
          <a:xfrm>
            <a:off x="1692275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6" name="Oval 32"/>
          <p:cNvSpPr>
            <a:spLocks noChangeArrowheads="1"/>
          </p:cNvSpPr>
          <p:nvPr/>
        </p:nvSpPr>
        <p:spPr bwMode="auto">
          <a:xfrm>
            <a:off x="1908175" y="4724400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7" name="Oval 33"/>
          <p:cNvSpPr>
            <a:spLocks noChangeArrowheads="1"/>
          </p:cNvSpPr>
          <p:nvPr/>
        </p:nvSpPr>
        <p:spPr bwMode="auto">
          <a:xfrm>
            <a:off x="2195513" y="43656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8" name="Oval 34"/>
          <p:cNvSpPr>
            <a:spLocks noChangeArrowheads="1"/>
          </p:cNvSpPr>
          <p:nvPr/>
        </p:nvSpPr>
        <p:spPr bwMode="auto">
          <a:xfrm>
            <a:off x="27003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9" name="Oval 35"/>
          <p:cNvSpPr>
            <a:spLocks noChangeArrowheads="1"/>
          </p:cNvSpPr>
          <p:nvPr/>
        </p:nvSpPr>
        <p:spPr bwMode="auto">
          <a:xfrm>
            <a:off x="3059113" y="51577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0" name="Oval 36"/>
          <p:cNvSpPr>
            <a:spLocks noChangeArrowheads="1"/>
          </p:cNvSpPr>
          <p:nvPr/>
        </p:nvSpPr>
        <p:spPr bwMode="auto">
          <a:xfrm>
            <a:off x="3348038" y="49418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1" name="Oval 37"/>
          <p:cNvSpPr>
            <a:spLocks noChangeArrowheads="1"/>
          </p:cNvSpPr>
          <p:nvPr/>
        </p:nvSpPr>
        <p:spPr bwMode="auto">
          <a:xfrm>
            <a:off x="3635375" y="45815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2" name="Oval 38"/>
          <p:cNvSpPr>
            <a:spLocks noChangeArrowheads="1"/>
          </p:cNvSpPr>
          <p:nvPr/>
        </p:nvSpPr>
        <p:spPr bwMode="auto">
          <a:xfrm>
            <a:off x="3995738" y="39338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3" name="Oval 39"/>
          <p:cNvSpPr>
            <a:spLocks noChangeArrowheads="1"/>
          </p:cNvSpPr>
          <p:nvPr/>
        </p:nvSpPr>
        <p:spPr bwMode="auto">
          <a:xfrm>
            <a:off x="4356100" y="42211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4" name="Oval 40"/>
          <p:cNvSpPr>
            <a:spLocks noChangeArrowheads="1"/>
          </p:cNvSpPr>
          <p:nvPr/>
        </p:nvSpPr>
        <p:spPr bwMode="auto">
          <a:xfrm>
            <a:off x="3851275" y="47974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5" name="Oval 41"/>
          <p:cNvSpPr>
            <a:spLocks noChangeArrowheads="1"/>
          </p:cNvSpPr>
          <p:nvPr/>
        </p:nvSpPr>
        <p:spPr bwMode="auto">
          <a:xfrm>
            <a:off x="4643438" y="53006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6" name="Oval 42"/>
          <p:cNvSpPr>
            <a:spLocks noChangeArrowheads="1"/>
          </p:cNvSpPr>
          <p:nvPr/>
        </p:nvSpPr>
        <p:spPr bwMode="auto">
          <a:xfrm>
            <a:off x="42116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7" name="Oval 43"/>
          <p:cNvSpPr>
            <a:spLocks noChangeArrowheads="1"/>
          </p:cNvSpPr>
          <p:nvPr/>
        </p:nvSpPr>
        <p:spPr bwMode="auto">
          <a:xfrm>
            <a:off x="5003800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8" name="Oval 44"/>
          <p:cNvSpPr>
            <a:spLocks noChangeArrowheads="1"/>
          </p:cNvSpPr>
          <p:nvPr/>
        </p:nvSpPr>
        <p:spPr bwMode="auto">
          <a:xfrm>
            <a:off x="3995738" y="50847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9" name="Text Box 45"/>
          <p:cNvSpPr txBox="1">
            <a:spLocks noChangeArrowheads="1"/>
          </p:cNvSpPr>
          <p:nvPr/>
        </p:nvSpPr>
        <p:spPr bwMode="auto">
          <a:xfrm>
            <a:off x="4572000" y="3573463"/>
            <a:ext cx="298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Insertion </a:t>
            </a:r>
            <a:r>
              <a:rPr lang="en-GB" sz="1200"/>
              <a:t>(handled by loop modelling)</a:t>
            </a:r>
          </a:p>
        </p:txBody>
      </p:sp>
      <p:sp>
        <p:nvSpPr>
          <p:cNvPr id="119850" name="Text Box 46"/>
          <p:cNvSpPr txBox="1">
            <a:spLocks noChangeArrowheads="1"/>
          </p:cNvSpPr>
          <p:nvPr/>
        </p:nvSpPr>
        <p:spPr bwMode="auto">
          <a:xfrm>
            <a:off x="5435600" y="2060575"/>
            <a:ext cx="327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Re-label the known structure</a:t>
            </a:r>
          </a:p>
          <a:p>
            <a:r>
              <a:rPr lang="en-GB"/>
              <a:t>according to the mapping from</a:t>
            </a:r>
          </a:p>
          <a:p>
            <a:r>
              <a:rPr lang="en-GB"/>
              <a:t>the alignment.</a:t>
            </a:r>
          </a:p>
        </p:txBody>
      </p:sp>
      <p:sp>
        <p:nvSpPr>
          <p:cNvPr id="119851" name="Text Box 47"/>
          <p:cNvSpPr txBox="1">
            <a:spLocks noChangeArrowheads="1"/>
          </p:cNvSpPr>
          <p:nvPr/>
        </p:nvSpPr>
        <p:spPr bwMode="auto">
          <a:xfrm>
            <a:off x="5435600" y="5516563"/>
            <a:ext cx="28590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accent2"/>
                </a:solidFill>
              </a:rPr>
              <a:t>Homology model</a:t>
            </a:r>
          </a:p>
        </p:txBody>
      </p:sp>
      <p:sp>
        <p:nvSpPr>
          <p:cNvPr id="119852" name="Text Box 48"/>
          <p:cNvSpPr txBox="1">
            <a:spLocks noChangeArrowheads="1"/>
          </p:cNvSpPr>
          <p:nvPr/>
        </p:nvSpPr>
        <p:spPr bwMode="auto">
          <a:xfrm>
            <a:off x="3781425" y="19367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Query</a:t>
            </a:r>
          </a:p>
        </p:txBody>
      </p:sp>
      <p:sp>
        <p:nvSpPr>
          <p:cNvPr id="119853" name="Text Box 49"/>
          <p:cNvSpPr txBox="1">
            <a:spLocks noChangeArrowheads="1"/>
          </p:cNvSpPr>
          <p:nvPr/>
        </p:nvSpPr>
        <p:spPr bwMode="auto">
          <a:xfrm>
            <a:off x="3727450" y="2400300"/>
            <a:ext cx="111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folHlink"/>
                </a:solidFill>
              </a:rPr>
              <a:t>Known</a:t>
            </a:r>
          </a:p>
          <a:p>
            <a:r>
              <a:rPr lang="en-GB" b="1">
                <a:solidFill>
                  <a:schemeClr val="folHlink"/>
                </a:solidFill>
              </a:rPr>
              <a:t>Structure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From alignment to crude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8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0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1" y="1476947"/>
            <a:ext cx="7751704" cy="50519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832593" y="2107259"/>
            <a:ext cx="771407" cy="1599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3075" y="1737927"/>
            <a:ext cx="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6963" y="1028890"/>
            <a:ext cx="112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ARDAKQH</a:t>
            </a:r>
          </a:p>
        </p:txBody>
      </p:sp>
      <p:sp>
        <p:nvSpPr>
          <p:cNvPr id="19" name="Freeform 18"/>
          <p:cNvSpPr/>
          <p:nvPr/>
        </p:nvSpPr>
        <p:spPr>
          <a:xfrm>
            <a:off x="5211704" y="1191605"/>
            <a:ext cx="865481" cy="520543"/>
          </a:xfrm>
          <a:custGeom>
            <a:avLst/>
            <a:gdLst>
              <a:gd name="connsiteX0" fmla="*/ 0 w 865481"/>
              <a:gd name="connsiteY0" fmla="*/ 50173 h 520543"/>
              <a:gd name="connsiteX1" fmla="*/ 573852 w 865481"/>
              <a:gd name="connsiteY1" fmla="*/ 78395 h 520543"/>
              <a:gd name="connsiteX2" fmla="*/ 865481 w 865481"/>
              <a:gd name="connsiteY2" fmla="*/ 520543 h 52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5481" h="520543">
                <a:moveTo>
                  <a:pt x="0" y="50173"/>
                </a:moveTo>
                <a:cubicBezTo>
                  <a:pt x="214802" y="25086"/>
                  <a:pt x="429605" y="0"/>
                  <a:pt x="573852" y="78395"/>
                </a:cubicBezTo>
                <a:cubicBezTo>
                  <a:pt x="718099" y="156790"/>
                  <a:pt x="865481" y="520543"/>
                  <a:pt x="865481" y="520543"/>
                </a:cubicBezTo>
              </a:path>
            </a:pathLst>
          </a:cu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0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4" y="975484"/>
            <a:ext cx="7476611" cy="55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Insertions and deletions relative to template </a:t>
            </a:r>
            <a:r>
              <a:rPr lang="en-US" dirty="0" err="1"/>
              <a:t>modelled</a:t>
            </a:r>
            <a:r>
              <a:rPr lang="en-US" dirty="0"/>
              <a:t> by a loop library up to 15 </a:t>
            </a:r>
            <a:r>
              <a:rPr lang="en-US" dirty="0" err="1"/>
              <a:t>aa’s</a:t>
            </a:r>
            <a:r>
              <a:rPr lang="en-US" dirty="0"/>
              <a:t> in length</a:t>
            </a:r>
          </a:p>
          <a:p>
            <a:r>
              <a:rPr lang="en-US" dirty="0"/>
              <a:t>Short loops (&lt;=5) good. Longer loops less trustworthy</a:t>
            </a:r>
            <a:endParaRPr lang="en-US" i="1" dirty="0"/>
          </a:p>
          <a:p>
            <a:r>
              <a:rPr lang="en-US" dirty="0"/>
              <a:t>Be wary of basing any interpretation of the </a:t>
            </a:r>
            <a:r>
              <a:rPr lang="en-US" b="1" dirty="0"/>
              <a:t>structural</a:t>
            </a:r>
            <a:r>
              <a:rPr lang="en-US" dirty="0"/>
              <a:t> effects of point </a:t>
            </a:r>
            <a:r>
              <a:rPr lang="en-US" dirty="0" smtClean="0"/>
              <a:t>mutations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1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0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4" y="975484"/>
            <a:ext cx="7476611" cy="55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23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03" y="1091259"/>
            <a:ext cx="6951564" cy="54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4343"/>
            <a:ext cx="7772400" cy="1470025"/>
          </a:xfrm>
        </p:spPr>
        <p:txBody>
          <a:bodyPr/>
          <a:lstStyle/>
          <a:p>
            <a:r>
              <a:rPr lang="en-US" dirty="0" smtClean="0"/>
              <a:t>Using Phyre2 to predict protein structure on the web.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5880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April 2015</a:t>
            </a:r>
            <a:endParaRPr lang="en-US" dirty="0"/>
          </a:p>
          <a:p>
            <a:r>
              <a:rPr lang="en-US" dirty="0" smtClean="0"/>
              <a:t>Dr. Lawrence Kelley</a:t>
            </a:r>
          </a:p>
          <a:p>
            <a:r>
              <a:rPr lang="en-US" dirty="0" smtClean="0"/>
              <a:t>Mr. </a:t>
            </a:r>
            <a:r>
              <a:rPr lang="en-US" dirty="0" err="1" smtClean="0"/>
              <a:t>Stefans</a:t>
            </a:r>
            <a:r>
              <a:rPr lang="en-US" dirty="0" smtClean="0"/>
              <a:t> </a:t>
            </a:r>
            <a:r>
              <a:rPr lang="en-US" dirty="0" err="1" smtClean="0"/>
              <a:t>Mezulis</a:t>
            </a:r>
            <a:endParaRPr lang="en-US" dirty="0" smtClean="0"/>
          </a:p>
          <a:p>
            <a:r>
              <a:rPr lang="en-US" dirty="0" smtClean="0"/>
              <a:t>Prof. Michael Sternberg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2" y="5717879"/>
            <a:ext cx="1856902" cy="605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99" y="5622579"/>
            <a:ext cx="1584788" cy="700812"/>
          </a:xfrm>
          <a:prstGeom prst="rect">
            <a:avLst/>
          </a:prstGeom>
        </p:spPr>
      </p:pic>
      <p:pic>
        <p:nvPicPr>
          <p:cNvPr id="6" name="Picture 88" descr="IMP_ML_2CS_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332" y="4511563"/>
            <a:ext cx="2456404" cy="72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199" y="5724750"/>
            <a:ext cx="2726818" cy="3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23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549" y="1091259"/>
            <a:ext cx="5094105" cy="4019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556" y="1368778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Optimisation</a:t>
            </a:r>
            <a:r>
              <a:rPr lang="en-US" sz="3200" b="1" dirty="0" smtClean="0"/>
              <a:t> problem</a:t>
            </a:r>
          </a:p>
          <a:p>
            <a:endParaRPr lang="en-US" sz="3200" b="1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Fit most probable</a:t>
            </a:r>
          </a:p>
          <a:p>
            <a:r>
              <a:rPr lang="en-US" sz="3200" dirty="0" err="1"/>
              <a:t>r</a:t>
            </a:r>
            <a:r>
              <a:rPr lang="en-US" sz="3200" dirty="0" err="1" smtClean="0"/>
              <a:t>otamer</a:t>
            </a:r>
            <a:r>
              <a:rPr lang="en-US" sz="3200" dirty="0" smtClean="0"/>
              <a:t> at each position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According to given </a:t>
            </a:r>
          </a:p>
          <a:p>
            <a:r>
              <a:rPr lang="en-US" sz="3200" dirty="0" smtClean="0"/>
              <a:t>backbone angles</a:t>
            </a:r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Whilst avoiding clashes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Sidechains</a:t>
            </a:r>
            <a:r>
              <a:rPr lang="en-US" dirty="0"/>
              <a:t> will be </a:t>
            </a:r>
            <a:r>
              <a:rPr lang="en-US" dirty="0" err="1"/>
              <a:t>modelled</a:t>
            </a:r>
            <a:r>
              <a:rPr lang="en-US" dirty="0"/>
              <a:t> with ~80% accuracy IF……the backbone is correct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Clashes *will* </a:t>
            </a:r>
            <a:r>
              <a:rPr lang="en-US" dirty="0" smtClean="0"/>
              <a:t>sometimes occur </a:t>
            </a:r>
            <a:r>
              <a:rPr lang="en-US" dirty="0"/>
              <a:t>and if frequent, indicate probably a wrong alignment or poor </a:t>
            </a:r>
            <a:r>
              <a:rPr lang="en-US" dirty="0" smtClean="0"/>
              <a:t>template</a:t>
            </a:r>
          </a:p>
          <a:p>
            <a:r>
              <a:rPr lang="en-US" dirty="0" err="1" smtClean="0"/>
              <a:t>Analyse</a:t>
            </a:r>
            <a:r>
              <a:rPr lang="en-US" dirty="0" smtClean="0"/>
              <a:t> with </a:t>
            </a:r>
            <a:r>
              <a:rPr lang="en-US" dirty="0" err="1" smtClean="0"/>
              <a:t>Phyre</a:t>
            </a:r>
            <a:r>
              <a:rPr lang="en-US" dirty="0" smtClean="0"/>
              <a:t> Investigator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44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3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 descr="Phyre2 summary resul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920"/>
            <a:ext cx="9144000" cy="42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5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4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498" y="2565400"/>
            <a:ext cx="9783794" cy="1329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SS/disorder prediction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Based on neural networks trained on known structures.</a:t>
            </a:r>
          </a:p>
          <a:p>
            <a:r>
              <a:rPr lang="en-US" i="1"/>
              <a:t>Given a diverse set of homologous sequences</a:t>
            </a:r>
            <a:r>
              <a:rPr lang="en-US"/>
              <a:t>, expect ~75-80% accuracy.</a:t>
            </a:r>
          </a:p>
          <a:p>
            <a:r>
              <a:rPr lang="en-US"/>
              <a:t>Few or no homologous sequences? Only 60-62% accuracy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Secondary structure and disorder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9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welcome throughout</a:t>
            </a:r>
          </a:p>
          <a:p>
            <a:r>
              <a:rPr lang="en-US" dirty="0"/>
              <a:t>Methods, interpretation of results</a:t>
            </a:r>
          </a:p>
          <a:p>
            <a:r>
              <a:rPr lang="en-US" dirty="0"/>
              <a:t>Extended functionality</a:t>
            </a:r>
          </a:p>
          <a:p>
            <a:r>
              <a:rPr lang="en-US" dirty="0" smtClean="0"/>
              <a:t>Future of Phyre2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8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_analy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625"/>
            <a:ext cx="9144000" cy="2396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domain analysis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0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hits to different templates indicate domain structure of your protein</a:t>
            </a:r>
          </a:p>
          <a:p>
            <a:endParaRPr lang="en-US" dirty="0"/>
          </a:p>
          <a:p>
            <a:r>
              <a:rPr lang="en-US" dirty="0"/>
              <a:t>Multiple domains can be linked using ‘Intensive </a:t>
            </a:r>
            <a:r>
              <a:rPr lang="en-US" dirty="0" smtClean="0"/>
              <a:t>mode</a:t>
            </a:r>
            <a:r>
              <a:rPr lang="en-US" dirty="0"/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Domain analysis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0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0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Main results table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4-09-06 at 11.05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33"/>
            <a:ext cx="9144000" cy="342317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245556" y="3979333"/>
            <a:ext cx="141112" cy="1636891"/>
          </a:xfrm>
          <a:prstGeom prst="straightConnector1">
            <a:avLst/>
          </a:prstGeom>
          <a:ln w="76200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505" y="4972505"/>
            <a:ext cx="60708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Actual Model!</a:t>
            </a:r>
          </a:p>
          <a:p>
            <a:r>
              <a:rPr lang="en-US" sz="3200" dirty="0" smtClean="0"/>
              <a:t>Not just a picture of the template – </a:t>
            </a:r>
          </a:p>
          <a:p>
            <a:r>
              <a:rPr lang="en-US" sz="3200" dirty="0" smtClean="0"/>
              <a:t>click to download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104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How accurate is my model?</a:t>
            </a:r>
          </a:p>
          <a:p>
            <a:r>
              <a:rPr lang="en-US" dirty="0" smtClean="0"/>
              <a:t>Simple question with a complicated answer!</a:t>
            </a:r>
            <a:endParaRPr lang="en-US" dirty="0"/>
          </a:p>
          <a:p>
            <a:r>
              <a:rPr lang="en-US" dirty="0" smtClean="0"/>
              <a:t>RMSD very commonly used, but often misleading</a:t>
            </a:r>
            <a:endParaRPr lang="en-US" dirty="0"/>
          </a:p>
          <a:p>
            <a:r>
              <a:rPr lang="en-US" dirty="0" err="1" smtClean="0"/>
              <a:t>Modelling</a:t>
            </a:r>
            <a:r>
              <a:rPr lang="en-US" dirty="0" smtClean="0"/>
              <a:t> community uses </a:t>
            </a:r>
            <a:r>
              <a:rPr lang="en-US" b="1" dirty="0" smtClean="0"/>
              <a:t>TM score </a:t>
            </a:r>
            <a:r>
              <a:rPr lang="en-US" dirty="0" smtClean="0"/>
              <a:t>for benchmarking: essentially the percentage of alpha carbons </a:t>
            </a:r>
            <a:r>
              <a:rPr lang="en-US" dirty="0" err="1" smtClean="0"/>
              <a:t>superposable</a:t>
            </a:r>
            <a:r>
              <a:rPr lang="en-US" dirty="0" smtClean="0"/>
              <a:t> on the answer within 3.5Å. Prediction of TM-score coming soon.</a:t>
            </a:r>
            <a:endParaRPr lang="en-US" dirty="0"/>
          </a:p>
          <a:p>
            <a:r>
              <a:rPr lang="en-US" dirty="0" smtClean="0"/>
              <a:t>Focused on the protein core, rather than loops and </a:t>
            </a:r>
            <a:r>
              <a:rPr lang="en-US" dirty="0" err="1" smtClean="0"/>
              <a:t>sidechains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POINT: The confidence estimate provided by Phyre2 is NOT a direct indication of model quality – though it is related…</a:t>
            </a:r>
          </a:p>
          <a:p>
            <a:r>
              <a:rPr lang="en-US" dirty="0"/>
              <a:t>It is a measure of the </a:t>
            </a:r>
            <a:r>
              <a:rPr lang="en-US" b="1" dirty="0"/>
              <a:t>likelihood of homology</a:t>
            </a:r>
          </a:p>
          <a:p>
            <a:r>
              <a:rPr lang="en-US" dirty="0" smtClean="0"/>
              <a:t>Model quality can now be assessed using the new </a:t>
            </a:r>
            <a:r>
              <a:rPr lang="en-US" dirty="0" err="1" smtClean="0"/>
              <a:t>Phyre</a:t>
            </a:r>
            <a:r>
              <a:rPr lang="en-US" dirty="0" smtClean="0"/>
              <a:t> Investigator (more later)</a:t>
            </a:r>
          </a:p>
          <a:p>
            <a:r>
              <a:rPr lang="en-US" dirty="0" smtClean="0"/>
              <a:t>New measure of model quality coming soon..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9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S</a:t>
            </a:r>
            <a:r>
              <a:rPr lang="en-US" b="1" dirty="0" smtClean="0"/>
              <a:t>equence identity and model accuracy </a:t>
            </a:r>
            <a:endParaRPr lang="en-US" b="1" dirty="0"/>
          </a:p>
          <a:p>
            <a:r>
              <a:rPr lang="en-US" dirty="0" smtClean="0"/>
              <a:t>High confidence (&gt;90%) and High seq. id. (&gt;35%): almost always very accurate: TM score&gt;0.7, RMSD 1-3Å</a:t>
            </a:r>
            <a:endParaRPr lang="en-US" dirty="0"/>
          </a:p>
          <a:p>
            <a:r>
              <a:rPr lang="en-US" dirty="0" smtClean="0"/>
              <a:t>High confidence (&gt;90%) and low seq. id. (&lt;30%) almost certainly the correct fold, accurate in the core (2-4Å) but may show substantial deviations in loops and non-core regions.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 descr="Screen Shot 2014-09-07 at 10.3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98221"/>
            <a:ext cx="5067300" cy="509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9297" y="1007532"/>
            <a:ext cx="55670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100% confidence, </a:t>
            </a:r>
          </a:p>
          <a:p>
            <a:r>
              <a:rPr lang="en-US" sz="2800" dirty="0" smtClean="0"/>
              <a:t>56% sequence identity, TM-score 0.9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85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948359"/>
            <a:ext cx="2923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SVYDAAAQLTADVKKDLRDSW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KVIGSDKKGNGVALMTTLFAD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NQETIGYFKRLGNVSQGMAND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KLRGHSITLMYALQNFIDQLD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NPDSLDLVCS…….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19642" y="2403968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40998" y="4545927"/>
            <a:ext cx="5339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Predict the 3D structure adopted by a user-supplied protein sequence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730" y="1209695"/>
            <a:ext cx="2534934" cy="25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4-09-07 at 10.3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566334"/>
            <a:ext cx="5041900" cy="506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9297" y="1086556"/>
            <a:ext cx="55670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100% confidence, </a:t>
            </a:r>
          </a:p>
          <a:p>
            <a:r>
              <a:rPr lang="en-US" sz="2800" dirty="0" smtClean="0"/>
              <a:t>24% sequence identity, TM-score 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794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819"/>
            <a:ext cx="8229600" cy="5006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pPr marL="0" indent="0" algn="ctr">
              <a:buNone/>
            </a:pPr>
            <a:endParaRPr lang="en-US" b="1" dirty="0" smtClean="0"/>
          </a:p>
          <a:p>
            <a:r>
              <a:rPr lang="en-US" dirty="0" smtClean="0"/>
              <a:t>Look </a:t>
            </a:r>
            <a:r>
              <a:rPr lang="en-US" dirty="0"/>
              <a:t>at confidence</a:t>
            </a:r>
          </a:p>
          <a:p>
            <a:r>
              <a:rPr lang="en-US" dirty="0"/>
              <a:t>Given multiple high confidence hits, look at % sequence identity</a:t>
            </a:r>
          </a:p>
          <a:p>
            <a:r>
              <a:rPr lang="en-US" dirty="0"/>
              <a:t>Biological knowledge relating function of template to sequence of interest</a:t>
            </a:r>
          </a:p>
          <a:p>
            <a:r>
              <a:rPr lang="en-US" dirty="0"/>
              <a:t>Structural </a:t>
            </a:r>
            <a:r>
              <a:rPr lang="en-US" dirty="0" err="1"/>
              <a:t>superpositions</a:t>
            </a:r>
            <a:r>
              <a:rPr lang="en-US" dirty="0"/>
              <a:t> to compare models – many similar models increase confidence</a:t>
            </a:r>
          </a:p>
          <a:p>
            <a:r>
              <a:rPr lang="en-US" dirty="0"/>
              <a:t>Examine sequence alignment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2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Main results table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33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516"/>
            <a:ext cx="9144000" cy="3122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0446" y="1984960"/>
            <a:ext cx="818444" cy="752592"/>
          </a:xfrm>
          <a:prstGeom prst="ellipse">
            <a:avLst/>
          </a:prstGeom>
          <a:solidFill>
            <a:schemeClr val="accent2">
              <a:lumMod val="75000"/>
              <a:alpha val="16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3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4" y="1111659"/>
            <a:ext cx="7676445" cy="54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4" name="Picture 3" descr="Screen shot 2011-09-21 at 11.36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4963"/>
            <a:ext cx="9144000" cy="14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5" y="2165350"/>
            <a:ext cx="8860131" cy="1730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0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37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676400"/>
            <a:ext cx="8470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197"/>
            <a:ext cx="8229600" cy="51343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pPr marL="0" indent="0" algn="ctr">
              <a:buNone/>
            </a:pPr>
            <a:endParaRPr lang="en-US" b="1" dirty="0" smtClean="0"/>
          </a:p>
          <a:p>
            <a:r>
              <a:rPr lang="en-US" dirty="0" smtClean="0"/>
              <a:t>Secondary </a:t>
            </a:r>
            <a:r>
              <a:rPr lang="en-US" dirty="0"/>
              <a:t>structure matches</a:t>
            </a:r>
          </a:p>
          <a:p>
            <a:r>
              <a:rPr lang="en-US" dirty="0"/>
              <a:t>Gaps in SS elements indicate potentially wrong alignment</a:t>
            </a:r>
          </a:p>
          <a:p>
            <a:r>
              <a:rPr lang="en-US" dirty="0"/>
              <a:t>Active sites present in the Catalytic Site Atlas (CSA) for the template highlighted – look for identity or conservative mutations when transferring function</a:t>
            </a:r>
          </a:p>
          <a:p>
            <a:r>
              <a:rPr lang="en-US" dirty="0"/>
              <a:t>Alignment confidence per residue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interpretation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15"/>
            <a:ext cx="8229600" cy="5121505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STRUCTURAL effects </a:t>
            </a:r>
            <a:r>
              <a:rPr lang="en-US" dirty="0"/>
              <a:t>of point mutations on structure will NOT be </a:t>
            </a:r>
            <a:r>
              <a:rPr lang="en-US" dirty="0" err="1"/>
              <a:t>modelled</a:t>
            </a:r>
            <a:r>
              <a:rPr lang="en-US" dirty="0"/>
              <a:t> </a:t>
            </a:r>
            <a:r>
              <a:rPr lang="en-US" dirty="0" smtClean="0"/>
              <a:t>accurately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r>
              <a:rPr lang="en-US" dirty="0" smtClean="0"/>
              <a:t>Is </a:t>
            </a:r>
            <a:r>
              <a:rPr lang="en-US" dirty="0"/>
              <a:t>it near the active site?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it a change in the hydrophobic core?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it near a known binding site? (can predict with e.g. 3DLigandSite)</a:t>
            </a:r>
          </a:p>
          <a:p>
            <a:r>
              <a:rPr lang="en-US" dirty="0" err="1" smtClean="0"/>
              <a:t>Phyre</a:t>
            </a:r>
            <a:r>
              <a:rPr lang="en-US" dirty="0" smtClean="0"/>
              <a:t> Investigator can help (see later)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Mutations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2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680"/>
            <a:ext cx="8229600" cy="50188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All depends on your purpose.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 smtClean="0"/>
              <a:t>Good enough for drug design? – probably if the sequence identity is very high (&gt;50%)</a:t>
            </a:r>
            <a:endParaRPr lang="en-US" dirty="0"/>
          </a:p>
          <a:p>
            <a:r>
              <a:rPr lang="en-US" dirty="0" smtClean="0"/>
              <a:t>Sometimes good enough if far lower </a:t>
            </a:r>
            <a:r>
              <a:rPr lang="en-US" dirty="0" err="1" smtClean="0"/>
              <a:t>seq</a:t>
            </a:r>
            <a:r>
              <a:rPr lang="en-US" dirty="0" smtClean="0"/>
              <a:t> id but accurate around site of interest. </a:t>
            </a:r>
          </a:p>
          <a:p>
            <a:r>
              <a:rPr lang="en-US" dirty="0" smtClean="0"/>
              <a:t>High confidence but low </a:t>
            </a:r>
            <a:r>
              <a:rPr lang="en-US" dirty="0" err="1" smtClean="0"/>
              <a:t>seq</a:t>
            </a:r>
            <a:r>
              <a:rPr lang="en-US" dirty="0" smtClean="0"/>
              <a:t> </a:t>
            </a:r>
            <a:r>
              <a:rPr lang="en-US" dirty="0" err="1" smtClean="0"/>
              <a:t>i.d.</a:t>
            </a:r>
            <a:r>
              <a:rPr lang="en-US" dirty="0" smtClean="0"/>
              <a:t> still very likely correct fold, useful for a range of tasks.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Is my model good enough?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7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3184" y="5966094"/>
            <a:ext cx="538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http://www.sbg.bio.ic.ac.uk/phyre2</a:t>
            </a:r>
          </a:p>
        </p:txBody>
      </p:sp>
      <p:pic>
        <p:nvPicPr>
          <p:cNvPr id="2" name="Picture 1" descr="Screen Shot 2014-09-06 at 10.5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“Normal” Mode</a:t>
            </a:r>
          </a:p>
          <a:p>
            <a:r>
              <a:rPr lang="en-US"/>
              <a:t>“Intensive” Mode</a:t>
            </a:r>
          </a:p>
          <a:p>
            <a:r>
              <a:rPr lang="en-US"/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4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“Normal” Mode</a:t>
            </a:r>
          </a:p>
          <a:p>
            <a:r>
              <a:rPr lang="en-US">
                <a:solidFill>
                  <a:srgbClr val="FF0000"/>
                </a:solidFill>
              </a:rPr>
              <a:t>“Intensive” Mode</a:t>
            </a:r>
          </a:p>
          <a:p>
            <a:r>
              <a:rPr lang="en-US"/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348755"/>
            <a:ext cx="8229600" cy="3338689"/>
          </a:xfrm>
        </p:spPr>
        <p:txBody>
          <a:bodyPr/>
          <a:lstStyle/>
          <a:p>
            <a:r>
              <a:rPr lang="en-US" dirty="0" smtClean="0"/>
              <a:t>Individual </a:t>
            </a:r>
            <a:r>
              <a:rPr lang="en-US" dirty="0"/>
              <a:t>domains </a:t>
            </a:r>
            <a:r>
              <a:rPr lang="en-US" dirty="0" smtClean="0"/>
              <a:t>in multi-</a:t>
            </a:r>
            <a:r>
              <a:rPr lang="en-US" dirty="0" err="1" smtClean="0"/>
              <a:t>dom</a:t>
            </a:r>
            <a:r>
              <a:rPr lang="en-US" dirty="0" smtClean="0"/>
              <a:t> proteins often </a:t>
            </a:r>
            <a:r>
              <a:rPr lang="en-US" dirty="0" err="1"/>
              <a:t>modelled</a:t>
            </a:r>
            <a:r>
              <a:rPr lang="en-US" dirty="0"/>
              <a:t> separately</a:t>
            </a:r>
          </a:p>
          <a:p>
            <a:r>
              <a:rPr lang="en-US" dirty="0"/>
              <a:t>Regions with no detectable homology to known structure </a:t>
            </a:r>
            <a:r>
              <a:rPr lang="en-US" dirty="0" err="1"/>
              <a:t>unmodelled</a:t>
            </a:r>
            <a:endParaRPr lang="en-US" dirty="0"/>
          </a:p>
          <a:p>
            <a:r>
              <a:rPr lang="en-US" dirty="0"/>
              <a:t>Does not use multiple templates which, when combined could result in better coverage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986336"/>
            <a:ext cx="8233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Thus need a system to fold a protein without templates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and combine templates when we have them</a:t>
            </a:r>
          </a:p>
        </p:txBody>
      </p:sp>
    </p:spTree>
    <p:extLst>
      <p:ext uri="{BB962C8B-B14F-4D97-AF65-F5344CB8AC3E}">
        <p14:creationId xmlns:p14="http://schemas.microsoft.com/office/powerpoint/2010/main" val="24331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rot="5400000">
            <a:off x="1151620" y="4257092"/>
            <a:ext cx="108012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528678" y="4040274"/>
            <a:ext cx="7920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580112" y="4365104"/>
            <a:ext cx="129614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6984268" y="2744924"/>
            <a:ext cx="7920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391980" y="2456892"/>
            <a:ext cx="13681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2375756" y="2672916"/>
            <a:ext cx="93610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1680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2843808" y="3140968"/>
            <a:ext cx="1080120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3923928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076056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6228184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9957" y="1229188"/>
            <a:ext cx="3729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structure simplification</a:t>
            </a:r>
          </a:p>
        </p:txBody>
      </p:sp>
      <p:sp>
        <p:nvSpPr>
          <p:cNvPr id="5" name="Oval 4"/>
          <p:cNvSpPr/>
          <p:nvPr/>
        </p:nvSpPr>
        <p:spPr>
          <a:xfrm>
            <a:off x="2627784" y="2924944"/>
            <a:ext cx="432048" cy="43204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707904" y="3501008"/>
            <a:ext cx="432048" cy="43204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860032" y="2924944"/>
            <a:ext cx="432048" cy="43204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012160" y="350100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75656" y="3501008"/>
            <a:ext cx="432048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164288" y="2924944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699792" y="2060848"/>
            <a:ext cx="288032" cy="288032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16016" y="1412776"/>
            <a:ext cx="720080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164288" y="2132856"/>
            <a:ext cx="43204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707904" y="4221088"/>
            <a:ext cx="432048" cy="432048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796136" y="4581128"/>
            <a:ext cx="864096" cy="864096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403648" y="4509120"/>
            <a:ext cx="576064" cy="5760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2987824" y="511828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Protein backbone</a:t>
            </a:r>
            <a:endParaRPr lang="en-GB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6660232" y="119675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Small hydrophilic sidechain</a:t>
            </a:r>
            <a:endParaRPr lang="en-GB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5508104" y="5517232"/>
            <a:ext cx="248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Large hydrophobic sidechain</a:t>
            </a:r>
            <a:endParaRPr lang="en-GB" sz="2400" dirty="0"/>
          </a:p>
        </p:txBody>
      </p:sp>
      <p:sp>
        <p:nvSpPr>
          <p:cNvPr id="54" name="Up Arrow 53"/>
          <p:cNvSpPr/>
          <p:nvPr/>
        </p:nvSpPr>
        <p:spPr>
          <a:xfrm>
            <a:off x="3131840" y="3501008"/>
            <a:ext cx="216024" cy="1656184"/>
          </a:xfrm>
          <a:prstGeom prst="upArrow">
            <a:avLst>
              <a:gd name="adj1" fmla="val 30210"/>
              <a:gd name="adj2" fmla="val 8628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683568" y="27089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Backbone</a:t>
            </a:r>
          </a:p>
          <a:p>
            <a:r>
              <a:rPr lang="en-GB" sz="2400" dirty="0" smtClean="0"/>
              <a:t>C-alpha</a:t>
            </a:r>
            <a:endParaRPr lang="en-GB" sz="2400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– simplified folding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0372" y="2683020"/>
            <a:ext cx="2557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6644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280676" y="2453079"/>
            <a:ext cx="3009273" cy="126991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ARNDLSLDLVCS…….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78055" y="1001762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KNOWN STRUCTURES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06" y="3441653"/>
            <a:ext cx="881825" cy="728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88" y="3441653"/>
            <a:ext cx="1147932" cy="899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85" y="4169962"/>
            <a:ext cx="1049669" cy="1063790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>
            <a:off x="5061174" y="5650390"/>
            <a:ext cx="1260767" cy="4566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08857" y="5478970"/>
            <a:ext cx="2047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Extract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pairwise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distance constraints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9" y="2713344"/>
            <a:ext cx="881825" cy="728309"/>
          </a:xfrm>
          <a:prstGeom prst="rect">
            <a:avLst/>
          </a:prstGeom>
        </p:spPr>
      </p:pic>
      <p:sp>
        <p:nvSpPr>
          <p:cNvPr id="20" name="Chord 19"/>
          <p:cNvSpPr/>
          <p:nvPr/>
        </p:nvSpPr>
        <p:spPr>
          <a:xfrm rot="12011517">
            <a:off x="109588" y="4476909"/>
            <a:ext cx="793061" cy="892621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11064" y="4438567"/>
            <a:ext cx="1104320" cy="687104"/>
          </a:xfrm>
          <a:custGeom>
            <a:avLst/>
            <a:gdLst>
              <a:gd name="connsiteX0" fmla="*/ 0 w 1104320"/>
              <a:gd name="connsiteY0" fmla="*/ 392631 h 687104"/>
              <a:gd name="connsiteX1" fmla="*/ 147243 w 1104320"/>
              <a:gd name="connsiteY1" fmla="*/ 116562 h 687104"/>
              <a:gd name="connsiteX2" fmla="*/ 542957 w 1104320"/>
              <a:gd name="connsiteY2" fmla="*/ 70551 h 687104"/>
              <a:gd name="connsiteX3" fmla="*/ 634984 w 1104320"/>
              <a:gd name="connsiteY3" fmla="*/ 539867 h 687104"/>
              <a:gd name="connsiteX4" fmla="*/ 791429 w 1104320"/>
              <a:gd name="connsiteY4" fmla="*/ 659497 h 687104"/>
              <a:gd name="connsiteX5" fmla="*/ 920267 w 1104320"/>
              <a:gd name="connsiteY5" fmla="*/ 374226 h 687104"/>
              <a:gd name="connsiteX6" fmla="*/ 717808 w 1104320"/>
              <a:gd name="connsiteY6" fmla="*/ 337417 h 687104"/>
              <a:gd name="connsiteX7" fmla="*/ 736213 w 1104320"/>
              <a:gd name="connsiteY7" fmla="*/ 475451 h 687104"/>
              <a:gd name="connsiteX8" fmla="*/ 911064 w 1104320"/>
              <a:gd name="connsiteY8" fmla="*/ 576676 h 687104"/>
              <a:gd name="connsiteX9" fmla="*/ 1104320 w 1104320"/>
              <a:gd name="connsiteY9" fmla="*/ 420237 h 6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320" h="687104">
                <a:moveTo>
                  <a:pt x="0" y="392631"/>
                </a:moveTo>
                <a:cubicBezTo>
                  <a:pt x="28375" y="281436"/>
                  <a:pt x="56750" y="170242"/>
                  <a:pt x="147243" y="116562"/>
                </a:cubicBezTo>
                <a:cubicBezTo>
                  <a:pt x="237736" y="62882"/>
                  <a:pt x="461667" y="0"/>
                  <a:pt x="542957" y="70551"/>
                </a:cubicBezTo>
                <a:cubicBezTo>
                  <a:pt x="624247" y="141102"/>
                  <a:pt x="593572" y="441709"/>
                  <a:pt x="634984" y="539867"/>
                </a:cubicBezTo>
                <a:cubicBezTo>
                  <a:pt x="676396" y="638025"/>
                  <a:pt x="743882" y="687104"/>
                  <a:pt x="791429" y="659497"/>
                </a:cubicBezTo>
                <a:cubicBezTo>
                  <a:pt x="838976" y="631890"/>
                  <a:pt x="932537" y="427906"/>
                  <a:pt x="920267" y="374226"/>
                </a:cubicBezTo>
                <a:cubicBezTo>
                  <a:pt x="907997" y="320546"/>
                  <a:pt x="748484" y="320546"/>
                  <a:pt x="717808" y="337417"/>
                </a:cubicBezTo>
                <a:cubicBezTo>
                  <a:pt x="687132" y="354288"/>
                  <a:pt x="704004" y="435575"/>
                  <a:pt x="736213" y="475451"/>
                </a:cubicBezTo>
                <a:cubicBezTo>
                  <a:pt x="768422" y="515327"/>
                  <a:pt x="849713" y="585878"/>
                  <a:pt x="911064" y="576676"/>
                </a:cubicBezTo>
                <a:cubicBezTo>
                  <a:pt x="972415" y="567474"/>
                  <a:pt x="1104320" y="420237"/>
                  <a:pt x="1104320" y="420237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4218" y="5478970"/>
            <a:ext cx="4145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POING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403152"/>
                </a:solidFill>
              </a:rPr>
              <a:t>Synthesise</a:t>
            </a:r>
            <a:r>
              <a:rPr lang="en-US" dirty="0" smtClean="0">
                <a:solidFill>
                  <a:srgbClr val="403152"/>
                </a:solidFill>
              </a:rPr>
              <a:t> from virtual ribosome.</a:t>
            </a:r>
          </a:p>
          <a:p>
            <a:r>
              <a:rPr lang="en-US" dirty="0" smtClean="0">
                <a:solidFill>
                  <a:srgbClr val="403152"/>
                </a:solidFill>
              </a:rPr>
              <a:t>Springs for constraints. </a:t>
            </a:r>
            <a:r>
              <a:rPr lang="en-US" dirty="0" err="1" smtClean="0">
                <a:solidFill>
                  <a:srgbClr val="403152"/>
                </a:solidFill>
              </a:rPr>
              <a:t>Ab</a:t>
            </a:r>
            <a:r>
              <a:rPr lang="en-US" dirty="0" smtClean="0">
                <a:solidFill>
                  <a:srgbClr val="403152"/>
                </a:solidFill>
              </a:rPr>
              <a:t> initio </a:t>
            </a:r>
            <a:r>
              <a:rPr lang="en-US" dirty="0" err="1" smtClean="0">
                <a:solidFill>
                  <a:srgbClr val="403152"/>
                </a:solidFill>
              </a:rPr>
              <a:t>modelling</a:t>
            </a:r>
            <a:r>
              <a:rPr lang="en-US" dirty="0" smtClean="0">
                <a:solidFill>
                  <a:srgbClr val="403152"/>
                </a:solidFill>
              </a:rPr>
              <a:t> </a:t>
            </a:r>
          </a:p>
          <a:p>
            <a:r>
              <a:rPr lang="en-US" dirty="0" smtClean="0">
                <a:solidFill>
                  <a:srgbClr val="403152"/>
                </a:solidFill>
              </a:rPr>
              <a:t>of missing regions.</a:t>
            </a:r>
            <a:endParaRPr lang="en-US" dirty="0">
              <a:solidFill>
                <a:srgbClr val="403152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1196347" y="3846553"/>
            <a:ext cx="239269" cy="4303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84080" y="293490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FINAL MODEL</a:t>
            </a:r>
            <a:endParaRPr lang="en-US" dirty="0">
              <a:solidFill>
                <a:srgbClr val="E46C0A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13713" y="2657908"/>
            <a:ext cx="1332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+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9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7013221" y="1481705"/>
            <a:ext cx="1981199" cy="1917700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2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1993900"/>
            <a:ext cx="2057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 rot="16200000">
            <a:off x="962025" y="1806575"/>
            <a:ext cx="228600" cy="62865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2390775" y="1793875"/>
            <a:ext cx="228600" cy="62865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895350" y="2314575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>
            <a:off x="2355850" y="2314575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648200" y="2330450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/>
        </p:nvSpPr>
        <p:spPr>
          <a:xfrm>
            <a:off x="6203950" y="1558925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838700" y="1529767"/>
            <a:ext cx="1365250" cy="787983"/>
          </a:xfrm>
          <a:custGeom>
            <a:avLst/>
            <a:gdLst>
              <a:gd name="connsiteX0" fmla="*/ 0 w 1365250"/>
              <a:gd name="connsiteY0" fmla="*/ 787983 h 787983"/>
              <a:gd name="connsiteX1" fmla="*/ 292100 w 1365250"/>
              <a:gd name="connsiteY1" fmla="*/ 514933 h 787983"/>
              <a:gd name="connsiteX2" fmla="*/ 361950 w 1365250"/>
              <a:gd name="connsiteY2" fmla="*/ 184733 h 787983"/>
              <a:gd name="connsiteX3" fmla="*/ 527050 w 1365250"/>
              <a:gd name="connsiteY3" fmla="*/ 19633 h 787983"/>
              <a:gd name="connsiteX4" fmla="*/ 590550 w 1365250"/>
              <a:gd name="connsiteY4" fmla="*/ 375233 h 787983"/>
              <a:gd name="connsiteX5" fmla="*/ 762000 w 1365250"/>
              <a:gd name="connsiteY5" fmla="*/ 762583 h 787983"/>
              <a:gd name="connsiteX6" fmla="*/ 1117600 w 1365250"/>
              <a:gd name="connsiteY6" fmla="*/ 635583 h 787983"/>
              <a:gd name="connsiteX7" fmla="*/ 889000 w 1365250"/>
              <a:gd name="connsiteY7" fmla="*/ 394283 h 787983"/>
              <a:gd name="connsiteX8" fmla="*/ 749300 w 1365250"/>
              <a:gd name="connsiteY8" fmla="*/ 51383 h 787983"/>
              <a:gd name="connsiteX9" fmla="*/ 996950 w 1365250"/>
              <a:gd name="connsiteY9" fmla="*/ 19633 h 787983"/>
              <a:gd name="connsiteX10" fmla="*/ 1123950 w 1365250"/>
              <a:gd name="connsiteY10" fmla="*/ 229183 h 787983"/>
              <a:gd name="connsiteX11" fmla="*/ 1365250 w 1365250"/>
              <a:gd name="connsiteY11" fmla="*/ 140283 h 787983"/>
              <a:gd name="connsiteX12" fmla="*/ 1365250 w 1365250"/>
              <a:gd name="connsiteY12" fmla="*/ 140283 h 7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5250" h="787983">
                <a:moveTo>
                  <a:pt x="0" y="787983"/>
                </a:moveTo>
                <a:cubicBezTo>
                  <a:pt x="115887" y="701729"/>
                  <a:pt x="231775" y="615475"/>
                  <a:pt x="292100" y="514933"/>
                </a:cubicBezTo>
                <a:cubicBezTo>
                  <a:pt x="352425" y="414391"/>
                  <a:pt x="322792" y="267283"/>
                  <a:pt x="361950" y="184733"/>
                </a:cubicBezTo>
                <a:cubicBezTo>
                  <a:pt x="401108" y="102183"/>
                  <a:pt x="488950" y="-12117"/>
                  <a:pt x="527050" y="19633"/>
                </a:cubicBezTo>
                <a:cubicBezTo>
                  <a:pt x="565150" y="51383"/>
                  <a:pt x="551392" y="251408"/>
                  <a:pt x="590550" y="375233"/>
                </a:cubicBezTo>
                <a:cubicBezTo>
                  <a:pt x="629708" y="499058"/>
                  <a:pt x="674158" y="719191"/>
                  <a:pt x="762000" y="762583"/>
                </a:cubicBezTo>
                <a:cubicBezTo>
                  <a:pt x="849842" y="805975"/>
                  <a:pt x="1096433" y="696966"/>
                  <a:pt x="1117600" y="635583"/>
                </a:cubicBezTo>
                <a:cubicBezTo>
                  <a:pt x="1138767" y="574200"/>
                  <a:pt x="950383" y="491650"/>
                  <a:pt x="889000" y="394283"/>
                </a:cubicBezTo>
                <a:cubicBezTo>
                  <a:pt x="827617" y="296916"/>
                  <a:pt x="731308" y="113825"/>
                  <a:pt x="749300" y="51383"/>
                </a:cubicBezTo>
                <a:cubicBezTo>
                  <a:pt x="767292" y="-11059"/>
                  <a:pt x="934508" y="-10000"/>
                  <a:pt x="996950" y="19633"/>
                </a:cubicBezTo>
                <a:cubicBezTo>
                  <a:pt x="1059392" y="49266"/>
                  <a:pt x="1062567" y="209075"/>
                  <a:pt x="1123950" y="229183"/>
                </a:cubicBezTo>
                <a:cubicBezTo>
                  <a:pt x="1185333" y="249291"/>
                  <a:pt x="1365250" y="140283"/>
                  <a:pt x="1365250" y="140283"/>
                </a:cubicBezTo>
                <a:lnTo>
                  <a:pt x="1365250" y="14028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895350" y="3848100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2355850" y="3848100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3568700"/>
            <a:ext cx="2057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Brace 22"/>
          <p:cNvSpPr/>
          <p:nvPr/>
        </p:nvSpPr>
        <p:spPr>
          <a:xfrm rot="16200000">
            <a:off x="962025" y="3381375"/>
            <a:ext cx="228600" cy="62865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16200000">
            <a:off x="2390775" y="3368675"/>
            <a:ext cx="228600" cy="62865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4654550" y="3841750"/>
            <a:ext cx="381000" cy="273050"/>
          </a:xfrm>
          <a:prstGeom prst="triangle">
            <a:avLst/>
          </a:prstGeom>
          <a:solidFill>
            <a:schemeClr val="accent3">
              <a:lumMod val="5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/>
          <p:cNvSpPr/>
          <p:nvPr/>
        </p:nvSpPr>
        <p:spPr>
          <a:xfrm>
            <a:off x="6115050" y="3841750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5100" y="2025650"/>
            <a:ext cx="73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Ab</a:t>
            </a:r>
            <a:r>
              <a:rPr lang="en-US" sz="1200" i="1" dirty="0" smtClean="0"/>
              <a:t> initio </a:t>
            </a:r>
          </a:p>
          <a:p>
            <a:r>
              <a:rPr lang="en-US" sz="1200" dirty="0" smtClean="0"/>
              <a:t>region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422400" y="3581400"/>
            <a:ext cx="73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Ab</a:t>
            </a:r>
            <a:r>
              <a:rPr lang="en-US" sz="1200" i="1" dirty="0" smtClean="0"/>
              <a:t> initio </a:t>
            </a:r>
          </a:p>
          <a:p>
            <a:r>
              <a:rPr lang="en-US" sz="1200" dirty="0" smtClean="0"/>
              <a:t>region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892800" y="2311400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junk</a:t>
            </a:r>
            <a:endParaRPr lang="en-US" dirty="0"/>
          </a:p>
        </p:txBody>
      </p:sp>
      <p:sp>
        <p:nvSpPr>
          <p:cNvPr id="30" name="Hexagon 29"/>
          <p:cNvSpPr/>
          <p:nvPr/>
        </p:nvSpPr>
        <p:spPr>
          <a:xfrm>
            <a:off x="5454650" y="3848100"/>
            <a:ext cx="349250" cy="273050"/>
          </a:xfrm>
          <a:prstGeom prst="hexagon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urved Connector 31"/>
          <p:cNvCxnSpPr>
            <a:stCxn id="25" idx="0"/>
            <a:endCxn id="30" idx="3"/>
          </p:cNvCxnSpPr>
          <p:nvPr/>
        </p:nvCxnSpPr>
        <p:spPr>
          <a:xfrm rot="16200000" flipH="1">
            <a:off x="5078412" y="3608387"/>
            <a:ext cx="142875" cy="609600"/>
          </a:xfrm>
          <a:prstGeom prst="curvedConnector4">
            <a:avLst>
              <a:gd name="adj1" fmla="val -160000"/>
              <a:gd name="adj2" fmla="val 656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endCxn id="26" idx="5"/>
          </p:cNvCxnSpPr>
          <p:nvPr/>
        </p:nvCxnSpPr>
        <p:spPr>
          <a:xfrm flipV="1">
            <a:off x="5803902" y="3978275"/>
            <a:ext cx="311148" cy="6353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37150" y="4229100"/>
            <a:ext cx="11648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Reasonable </a:t>
            </a:r>
          </a:p>
          <a:p>
            <a:r>
              <a:rPr lang="en-US" sz="1100" dirty="0" smtClean="0"/>
              <a:t>Guess.</a:t>
            </a:r>
            <a:r>
              <a:rPr lang="en-US" sz="1100" dirty="0"/>
              <a:t> </a:t>
            </a:r>
            <a:r>
              <a:rPr lang="en-US" sz="1100" dirty="0" smtClean="0"/>
              <a:t>Compact </a:t>
            </a:r>
          </a:p>
          <a:p>
            <a:r>
              <a:rPr lang="en-US" sz="1100" dirty="0" smtClean="0"/>
              <a:t>with SS elements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3197747" y="180923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Modeller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52800" y="3690898"/>
            <a:ext cx="70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Poing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75000" y="2222500"/>
            <a:ext cx="122167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175000" y="4060230"/>
            <a:ext cx="122167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42"/>
          <p:cNvSpPr/>
          <p:nvPr/>
        </p:nvSpPr>
        <p:spPr>
          <a:xfrm>
            <a:off x="7568846" y="2079188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/>
          <p:cNvSpPr/>
          <p:nvPr/>
        </p:nvSpPr>
        <p:spPr>
          <a:xfrm>
            <a:off x="8057796" y="2118320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7470421" y="2881883"/>
            <a:ext cx="381000" cy="273050"/>
          </a:xfrm>
          <a:prstGeom prst="triangle">
            <a:avLst/>
          </a:prstGeom>
          <a:solidFill>
            <a:schemeClr val="accent3">
              <a:lumMod val="5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arallelogram 45"/>
          <p:cNvSpPr/>
          <p:nvPr/>
        </p:nvSpPr>
        <p:spPr>
          <a:xfrm>
            <a:off x="8321321" y="2875529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/>
          <p:nvPr/>
        </p:nvSpPr>
        <p:spPr>
          <a:xfrm>
            <a:off x="7889521" y="2861203"/>
            <a:ext cx="349250" cy="273050"/>
          </a:xfrm>
          <a:prstGeom prst="hexagon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315908" y="1726180"/>
            <a:ext cx="14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/>
              <a:t>a</a:t>
            </a:r>
            <a:r>
              <a:rPr lang="en-US" dirty="0" smtClean="0"/>
              <a:t>ccuracy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097415" y="2440039"/>
            <a:ext cx="194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Crude, </a:t>
            </a:r>
            <a:r>
              <a:rPr lang="en-US" dirty="0" err="1" smtClean="0"/>
              <a:t>Calpha</a:t>
            </a:r>
            <a:r>
              <a:rPr lang="en-US" dirty="0" smtClean="0"/>
              <a:t> only</a:t>
            </a:r>
            <a:endParaRPr lang="en-US" dirty="0"/>
          </a:p>
        </p:txBody>
      </p:sp>
      <p:sp>
        <p:nvSpPr>
          <p:cNvPr id="50" name="Isosceles Triangle 49"/>
          <p:cNvSpPr/>
          <p:nvPr/>
        </p:nvSpPr>
        <p:spPr>
          <a:xfrm>
            <a:off x="774700" y="5353050"/>
            <a:ext cx="381000" cy="273050"/>
          </a:xfrm>
          <a:prstGeom prst="triangle">
            <a:avLst/>
          </a:prstGeom>
          <a:solidFill>
            <a:schemeClr val="accent3">
              <a:lumMod val="50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arallelogram 50"/>
          <p:cNvSpPr/>
          <p:nvPr/>
        </p:nvSpPr>
        <p:spPr>
          <a:xfrm>
            <a:off x="2235200" y="5353050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/>
          <p:cNvSpPr/>
          <p:nvPr/>
        </p:nvSpPr>
        <p:spPr>
          <a:xfrm>
            <a:off x="1574800" y="5359400"/>
            <a:ext cx="349250" cy="273050"/>
          </a:xfrm>
          <a:prstGeom prst="hexagon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urved Connector 52"/>
          <p:cNvCxnSpPr>
            <a:stCxn id="50" idx="0"/>
            <a:endCxn id="52" idx="3"/>
          </p:cNvCxnSpPr>
          <p:nvPr/>
        </p:nvCxnSpPr>
        <p:spPr>
          <a:xfrm rot="16200000" flipH="1">
            <a:off x="1198562" y="5119687"/>
            <a:ext cx="142875" cy="609600"/>
          </a:xfrm>
          <a:prstGeom prst="curvedConnector4">
            <a:avLst>
              <a:gd name="adj1" fmla="val -160000"/>
              <a:gd name="adj2" fmla="val 656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endCxn id="51" idx="5"/>
          </p:cNvCxnSpPr>
          <p:nvPr/>
        </p:nvCxnSpPr>
        <p:spPr>
          <a:xfrm flipV="1">
            <a:off x="1924052" y="5489575"/>
            <a:ext cx="311148" cy="6353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54"/>
          <p:cNvSpPr/>
          <p:nvPr/>
        </p:nvSpPr>
        <p:spPr>
          <a:xfrm>
            <a:off x="787400" y="5921375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arallelogram 55"/>
          <p:cNvSpPr/>
          <p:nvPr/>
        </p:nvSpPr>
        <p:spPr>
          <a:xfrm>
            <a:off x="2236628" y="5918200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197747" y="52440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Modeller</a:t>
            </a:r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3175000" y="5657335"/>
            <a:ext cx="122167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Hexagon 60"/>
          <p:cNvSpPr/>
          <p:nvPr/>
        </p:nvSpPr>
        <p:spPr>
          <a:xfrm>
            <a:off x="5543550" y="5483225"/>
            <a:ext cx="349250" cy="273050"/>
          </a:xfrm>
          <a:prstGeom prst="hexagon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urved Connector 61"/>
          <p:cNvCxnSpPr>
            <a:endCxn id="61" idx="3"/>
          </p:cNvCxnSpPr>
          <p:nvPr/>
        </p:nvCxnSpPr>
        <p:spPr>
          <a:xfrm rot="16200000" flipH="1">
            <a:off x="5167312" y="5243512"/>
            <a:ext cx="142875" cy="609600"/>
          </a:xfrm>
          <a:prstGeom prst="curvedConnector4">
            <a:avLst>
              <a:gd name="adj1" fmla="val -160000"/>
              <a:gd name="adj2" fmla="val 656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flipV="1">
            <a:off x="5892802" y="5613400"/>
            <a:ext cx="311148" cy="6353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Isosceles Triangle 63"/>
          <p:cNvSpPr/>
          <p:nvPr/>
        </p:nvSpPr>
        <p:spPr>
          <a:xfrm>
            <a:off x="4743449" y="5476874"/>
            <a:ext cx="381000" cy="273050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arallelogram 64"/>
          <p:cNvSpPr/>
          <p:nvPr/>
        </p:nvSpPr>
        <p:spPr>
          <a:xfrm>
            <a:off x="6203950" y="5476874"/>
            <a:ext cx="361950" cy="273050"/>
          </a:xfrm>
          <a:prstGeom prst="parallelogram">
            <a:avLst>
              <a:gd name="adj" fmla="val 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813275" y="5921375"/>
            <a:ext cx="18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953735"/>
                </a:solidFill>
              </a:rPr>
              <a:t>Poing</a:t>
            </a:r>
            <a:r>
              <a:rPr lang="en-US" b="1" dirty="0" smtClean="0">
                <a:solidFill>
                  <a:srgbClr val="953735"/>
                </a:solidFill>
              </a:rPr>
              <a:t> + </a:t>
            </a:r>
            <a:r>
              <a:rPr lang="en-US" b="1" dirty="0" err="1" smtClean="0">
                <a:solidFill>
                  <a:srgbClr val="953735"/>
                </a:solidFill>
              </a:rPr>
              <a:t>Modeller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6383" y="4043065"/>
            <a:ext cx="17261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Maintains detail in confident regions whilst creating ‘reasonable’ </a:t>
            </a:r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regions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687883" y="1125073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+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+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Modeller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482"/>
            <a:ext cx="9142898" cy="39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Designed to handle mutliple domains or proteins with substantial stretches of sequence without detectable homologous structures.</a:t>
            </a:r>
          </a:p>
          <a:p>
            <a:r>
              <a:rPr lang="en-US"/>
              <a:t>POOR at ab initio regions</a:t>
            </a:r>
          </a:p>
          <a:p>
            <a:r>
              <a:rPr lang="en-US"/>
              <a:t>GOOD at combining multiple templates covering different regions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6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78" y="1170291"/>
            <a:ext cx="8229600" cy="1760653"/>
          </a:xfrm>
        </p:spPr>
        <p:txBody>
          <a:bodyPr>
            <a:normAutofit/>
          </a:bodyPr>
          <a:lstStyle/>
          <a:p>
            <a:r>
              <a:rPr lang="en-US" dirty="0"/>
              <a:t>Relative domain orientation will NOT generally be correct if those domains come from different PDB’s with little structural overlap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0667" y="2899724"/>
            <a:ext cx="618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33600" y="3052124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3600" y="3381292"/>
            <a:ext cx="26416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41800" y="3607610"/>
            <a:ext cx="270510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035300" y="4552950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22800" y="4749800"/>
            <a:ext cx="77470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>
            <a:stCxn id="2" idx="7"/>
          </p:cNvCxnSpPr>
          <p:nvPr/>
        </p:nvCxnSpPr>
        <p:spPr>
          <a:xfrm rot="16200000" flipH="1">
            <a:off x="3799930" y="4555580"/>
            <a:ext cx="452789" cy="659555"/>
          </a:xfrm>
          <a:prstGeom prst="curvedConnector4">
            <a:avLst>
              <a:gd name="adj1" fmla="val -50487"/>
              <a:gd name="adj2" fmla="val 58601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endCxn id="13" idx="2"/>
          </p:cNvCxnSpPr>
          <p:nvPr/>
        </p:nvCxnSpPr>
        <p:spPr>
          <a:xfrm rot="16200000" flipH="1">
            <a:off x="3975100" y="4464050"/>
            <a:ext cx="762000" cy="533400"/>
          </a:xfrm>
          <a:prstGeom prst="curvedConnector2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76426" y="27885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6013" y="316813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8586" y="3505200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/>
          <a:lstStyle/>
          <a:p>
            <a:r>
              <a:rPr lang="en-US" dirty="0" smtClean="0"/>
              <a:t>How does Phyre2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7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78" y="1170291"/>
            <a:ext cx="8229600" cy="1760653"/>
          </a:xfrm>
        </p:spPr>
        <p:txBody>
          <a:bodyPr>
            <a:normAutofit/>
          </a:bodyPr>
          <a:lstStyle/>
          <a:p>
            <a:r>
              <a:rPr lang="en-US" dirty="0"/>
              <a:t>Relative domain orientation will NOT generally be correct if those domains come from different PDB’s with little structural overlap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1133" y="2929552"/>
            <a:ext cx="61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4400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082800" y="3057916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82800" y="3387084"/>
            <a:ext cx="21082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28434" y="3613402"/>
            <a:ext cx="1867666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393950" y="4942776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88634" y="5831776"/>
            <a:ext cx="774700" cy="7239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urved Connector 32"/>
          <p:cNvCxnSpPr>
            <a:stCxn id="28" idx="7"/>
            <a:endCxn id="29" idx="2"/>
          </p:cNvCxnSpPr>
          <p:nvPr/>
        </p:nvCxnSpPr>
        <p:spPr>
          <a:xfrm rot="16200000" flipH="1">
            <a:off x="2999447" y="5104539"/>
            <a:ext cx="1144937" cy="1033436"/>
          </a:xfrm>
          <a:prstGeom prst="curvedConnector4">
            <a:avLst>
              <a:gd name="adj1" fmla="val -19966"/>
              <a:gd name="adj2" fmla="val 55489"/>
            </a:avLst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393950" y="4938902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88634" y="4938902"/>
            <a:ext cx="774700" cy="7239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urved Connector 36"/>
          <p:cNvCxnSpPr>
            <a:stCxn id="35" idx="7"/>
            <a:endCxn id="36" idx="2"/>
          </p:cNvCxnSpPr>
          <p:nvPr/>
        </p:nvCxnSpPr>
        <p:spPr>
          <a:xfrm rot="16200000" flipH="1">
            <a:off x="3443947" y="4656165"/>
            <a:ext cx="255937" cy="1033436"/>
          </a:xfrm>
          <a:prstGeom prst="curvedConnector4">
            <a:avLst>
              <a:gd name="adj1" fmla="val -89319"/>
              <a:gd name="adj2" fmla="val 55489"/>
            </a:avLst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393950" y="4942776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88634" y="4013200"/>
            <a:ext cx="774700" cy="7239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/>
          <p:cNvCxnSpPr>
            <a:stCxn id="38" idx="7"/>
            <a:endCxn id="39" idx="2"/>
          </p:cNvCxnSpPr>
          <p:nvPr/>
        </p:nvCxnSpPr>
        <p:spPr>
          <a:xfrm rot="5400000" flipH="1" flipV="1">
            <a:off x="3235097" y="4195252"/>
            <a:ext cx="673639" cy="1033436"/>
          </a:xfrm>
          <a:prstGeom prst="curvedConnector2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641333" y="4754752"/>
            <a:ext cx="5768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sp>
        <p:nvSpPr>
          <p:cNvPr id="63" name="TextBox 62"/>
          <p:cNvSpPr txBox="1"/>
          <p:nvPr/>
        </p:nvSpPr>
        <p:spPr>
          <a:xfrm>
            <a:off x="888999" y="282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8586" y="3202418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1159" y="353948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n-US" dirty="0"/>
              <a:t>-factors in final model indicate </a:t>
            </a:r>
            <a:r>
              <a:rPr lang="en-US" dirty="0" err="1"/>
              <a:t>ab</a:t>
            </a:r>
            <a:r>
              <a:rPr lang="en-US" dirty="0"/>
              <a:t> initio vs. template-based </a:t>
            </a:r>
            <a:r>
              <a:rPr lang="en-US" dirty="0" err="1"/>
              <a:t>modelled</a:t>
            </a:r>
            <a:r>
              <a:rPr lang="en-US" dirty="0"/>
              <a:t> regions</a:t>
            </a:r>
          </a:p>
          <a:p>
            <a:r>
              <a:rPr lang="en-US" dirty="0"/>
              <a:t>Can be slow on large proteins and limited to 1,000 residues.</a:t>
            </a:r>
          </a:p>
          <a:p>
            <a:r>
              <a:rPr lang="en-US" dirty="0"/>
              <a:t>Under active development – improved version available in a few </a:t>
            </a:r>
            <a:r>
              <a:rPr lang="en-US" dirty="0" smtClean="0"/>
              <a:t>months.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5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5143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“Intensive” does not always equal “Better”!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r>
              <a:rPr lang="en-US" dirty="0" smtClean="0"/>
              <a:t>Always use normal mode first to understand what regions can be well </a:t>
            </a:r>
            <a:r>
              <a:rPr lang="en-US" dirty="0" err="1" smtClean="0"/>
              <a:t>modelled</a:t>
            </a:r>
            <a:endParaRPr lang="en-US" dirty="0"/>
          </a:p>
          <a:p>
            <a:r>
              <a:rPr lang="en-US" dirty="0" smtClean="0"/>
              <a:t>Multiple overlapping high confidence domains? Good, try intensive. Otherwise skip it.</a:t>
            </a:r>
          </a:p>
          <a:p>
            <a:r>
              <a:rPr lang="en-US" dirty="0" smtClean="0"/>
              <a:t>Danger of “</a:t>
            </a:r>
            <a:r>
              <a:rPr lang="en-US" dirty="0" err="1" smtClean="0"/>
              <a:t>spaghettification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Active development, new version ‘soon’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“Normal” Mode</a:t>
            </a:r>
          </a:p>
          <a:p>
            <a:r>
              <a:rPr lang="en-US">
                <a:solidFill>
                  <a:srgbClr val="FF0000"/>
                </a:solidFill>
              </a:rPr>
              <a:t>“Intensive” Mode</a:t>
            </a:r>
          </a:p>
          <a:p>
            <a:r>
              <a:rPr lang="en-US"/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3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“Normal” Mode</a:t>
            </a:r>
          </a:p>
          <a:p>
            <a:r>
              <a:rPr lang="en-US"/>
              <a:t>“Intensive” Mode</a:t>
            </a:r>
          </a:p>
          <a:p>
            <a:r>
              <a:rPr lang="en-US">
                <a:solidFill>
                  <a:srgbClr val="FF0000"/>
                </a:solidFill>
              </a:rPr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3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 descr="Screen Shot 2014-09-06 at 11.3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773"/>
            <a:ext cx="9144000" cy="27738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314217"/>
            <a:ext cx="3273778" cy="128411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81667" y="1382889"/>
            <a:ext cx="6324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Register and Log in to access Expert Mode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341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2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PhyreAlarm – </a:t>
            </a:r>
            <a:r>
              <a:rPr lang="en-US" sz="2000">
                <a:solidFill>
                  <a:srgbClr val="FF0000"/>
                </a:solidFill>
              </a:rPr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2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Sometimes no confident homology detected</a:t>
            </a:r>
          </a:p>
          <a:p>
            <a:r>
              <a:rPr lang="en-US" dirty="0" smtClean="0"/>
              <a:t>Automatically try every week as new structures are deposited in the PDB</a:t>
            </a:r>
          </a:p>
          <a:p>
            <a:r>
              <a:rPr lang="en-US" dirty="0" smtClean="0"/>
              <a:t>Receive </a:t>
            </a:r>
            <a:r>
              <a:rPr lang="en-US" dirty="0"/>
              <a:t>an email if hit found</a:t>
            </a:r>
          </a:p>
          <a:p>
            <a:r>
              <a:rPr lang="en-US" dirty="0" err="1"/>
              <a:t>PhyreAlarm</a:t>
            </a:r>
            <a:r>
              <a:rPr lang="en-US" dirty="0"/>
              <a:t> auto-suggested in cases where sequence has low coverage by confident hits</a:t>
            </a:r>
          </a:p>
          <a:p>
            <a:r>
              <a:rPr lang="en-US" dirty="0"/>
              <a:t>Two clicks adds your sequence to the alarm queue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PhyreAlarm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9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961" y="1665304"/>
            <a:ext cx="2384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61967" y="1634526"/>
            <a:ext cx="2782025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PhyreAlarm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89" y="4046789"/>
            <a:ext cx="774008" cy="78442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43993" y="1449573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195110" y="2898719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Newly added </a:t>
            </a:r>
            <a:r>
              <a:rPr lang="en-US" dirty="0" smtClean="0"/>
              <a:t>structure </a:t>
            </a:r>
            <a:r>
              <a:rPr lang="en-US" dirty="0" err="1" smtClean="0"/>
              <a:t>HMMs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305" y="2544776"/>
            <a:ext cx="1536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HMM-HMM matching</a:t>
            </a:r>
            <a:endParaRPr lang="en-US" sz="2000" dirty="0"/>
          </a:p>
        </p:txBody>
      </p:sp>
      <p:sp>
        <p:nvSpPr>
          <p:cNvPr id="19" name="Curved Right Arrow 18"/>
          <p:cNvSpPr/>
          <p:nvPr/>
        </p:nvSpPr>
        <p:spPr>
          <a:xfrm>
            <a:off x="6911789" y="1449573"/>
            <a:ext cx="646845" cy="306874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673" y="1080241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sequence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97422" y="4518320"/>
            <a:ext cx="162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Confident hit?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83" y="3278717"/>
            <a:ext cx="989650" cy="775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08" y="3327523"/>
            <a:ext cx="880076" cy="7268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9863" y="2566537"/>
            <a:ext cx="333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Newly solved PDB </a:t>
            </a:r>
          </a:p>
          <a:p>
            <a:r>
              <a:rPr lang="en-US" b="1" dirty="0" smtClean="0"/>
              <a:t>Structures added WEEKLY</a:t>
            </a:r>
            <a:endParaRPr lang="en-US" b="1" dirty="0"/>
          </a:p>
        </p:txBody>
      </p:sp>
      <p:sp>
        <p:nvSpPr>
          <p:cNvPr id="29" name="Right Arrow 28"/>
          <p:cNvSpPr/>
          <p:nvPr/>
        </p:nvSpPr>
        <p:spPr>
          <a:xfrm rot="9177658">
            <a:off x="5555751" y="4956659"/>
            <a:ext cx="1320930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642283" y="4642565"/>
            <a:ext cx="60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31" name="Right Arrow 30"/>
          <p:cNvSpPr/>
          <p:nvPr/>
        </p:nvSpPr>
        <p:spPr>
          <a:xfrm rot="5400000">
            <a:off x="7052370" y="5226587"/>
            <a:ext cx="1047202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777196" y="5236719"/>
            <a:ext cx="64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52344" y="6064303"/>
            <a:ext cx="2238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Try again next week</a:t>
            </a:r>
            <a:endParaRPr lang="en-US" sz="2000" dirty="0"/>
          </a:p>
        </p:txBody>
      </p:sp>
      <p:sp>
        <p:nvSpPr>
          <p:cNvPr id="34" name="Rounded Rectangle 33"/>
          <p:cNvSpPr/>
          <p:nvPr/>
        </p:nvSpPr>
        <p:spPr>
          <a:xfrm>
            <a:off x="3572007" y="4827231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Perform full </a:t>
            </a:r>
            <a:r>
              <a:rPr lang="en-US" b="1" dirty="0" err="1" smtClean="0">
                <a:solidFill>
                  <a:schemeClr val="tx1"/>
                </a:solidFill>
              </a:rPr>
              <a:t>Phyre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modelling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0800000">
            <a:off x="2067933" y="5421385"/>
            <a:ext cx="115792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4673" y="5417972"/>
            <a:ext cx="16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Email results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New 3D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761968" y="3383965"/>
            <a:ext cx="2412352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“Normal” Mode</a:t>
            </a:r>
          </a:p>
          <a:p>
            <a:r>
              <a:rPr lang="en-US"/>
              <a:t>“Intensive” Mode</a:t>
            </a:r>
          </a:p>
          <a:p>
            <a:r>
              <a:rPr lang="en-US"/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0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PhyreAlarm – </a:t>
            </a:r>
            <a:r>
              <a:rPr lang="en-US" sz="2000">
                <a:solidFill>
                  <a:srgbClr val="FF0000"/>
                </a:solidFill>
              </a:rPr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3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>
                <a:solidFill>
                  <a:srgbClr val="FF0000"/>
                </a:solidFill>
              </a:rPr>
              <a:t>BackPhyre – </a:t>
            </a:r>
            <a:r>
              <a:rPr lang="en-US" sz="2000">
                <a:solidFill>
                  <a:srgbClr val="FF0000"/>
                </a:solidFill>
              </a:rPr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7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a structure I’m interested in exist in an organism?</a:t>
            </a:r>
          </a:p>
          <a:p>
            <a:r>
              <a:rPr lang="en-US" dirty="0" smtClean="0"/>
              <a:t>30 searchable genomes to-date. </a:t>
            </a:r>
          </a:p>
          <a:p>
            <a:r>
              <a:rPr lang="en-US" dirty="0" smtClean="0"/>
              <a:t>Scan multiple genomes at a time. Quite fast.</a:t>
            </a:r>
          </a:p>
          <a:p>
            <a:r>
              <a:rPr lang="en-US" dirty="0" smtClean="0"/>
              <a:t>New version will allow users to upload their own genomes of interest.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BackPhyre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9075" y="1439528"/>
            <a:ext cx="2619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SVYDAAAQLTADVKKDLRDSW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KVIGSDKKGNGVALMTTLFAD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NQETIGYFKRLGNVSQGMAND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KLRGHSITLMYALQNFIDQLD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NPDSLDLVCS…….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264291" y="1877168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BackPhyre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96" y="1265386"/>
            <a:ext cx="1801377" cy="18256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276735" y="4991917"/>
            <a:ext cx="901860" cy="6993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6059958" y="3661572"/>
            <a:ext cx="133432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469405" y="3607613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Genomes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5388" y="5605200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HMM-HMM matching</a:t>
            </a:r>
            <a:endParaRPr lang="en-US" dirty="0"/>
          </a:p>
        </p:txBody>
      </p:sp>
      <p:sp>
        <p:nvSpPr>
          <p:cNvPr id="19" name="Curved Right Arrow 18"/>
          <p:cNvSpPr/>
          <p:nvPr/>
        </p:nvSpPr>
        <p:spPr>
          <a:xfrm rot="5400000">
            <a:off x="3860298" y="3946117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973" y="854465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structure</a:t>
            </a:r>
            <a:endParaRPr lang="en-US" b="1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48770"/>
              </p:ext>
            </p:extLst>
          </p:nvPr>
        </p:nvGraphicFramePr>
        <p:xfrm>
          <a:off x="541973" y="3435772"/>
          <a:ext cx="1801377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459"/>
                <a:gridCol w="600459"/>
                <a:gridCol w="600459"/>
              </a:tblGrid>
              <a:tr h="18130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Rank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Confid-ence</a:t>
                      </a:r>
                      <a:endParaRPr lang="en-US" sz="1100" dirty="0"/>
                    </a:p>
                  </a:txBody>
                  <a:tcPr/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1973" y="5771690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Ranked list of genome hits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>
                <a:solidFill>
                  <a:srgbClr val="FF0000"/>
                </a:solidFill>
              </a:rPr>
              <a:t>BackPhyre – </a:t>
            </a:r>
            <a:r>
              <a:rPr lang="en-US" sz="2000">
                <a:solidFill>
                  <a:srgbClr val="FF0000"/>
                </a:solidFill>
              </a:rPr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9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>
                <a:solidFill>
                  <a:srgbClr val="FF0000"/>
                </a:solidFill>
              </a:rPr>
              <a:t>One-To-One Threading – </a:t>
            </a:r>
            <a:r>
              <a:rPr lang="en-US" sz="2000">
                <a:solidFill>
                  <a:srgbClr val="FF0000"/>
                </a:solidFill>
              </a:rPr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2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Useful if you:</a:t>
            </a:r>
          </a:p>
          <a:p>
            <a:pPr>
              <a:buNone/>
            </a:pPr>
            <a:r>
              <a:rPr lang="en-US" dirty="0"/>
              <a:t>a) Know a better template than found by Phyre2</a:t>
            </a:r>
          </a:p>
          <a:p>
            <a:pPr>
              <a:buNone/>
            </a:pPr>
            <a:r>
              <a:rPr lang="en-US" dirty="0"/>
              <a:t>b) Have your own structure not yet in the </a:t>
            </a:r>
            <a:r>
              <a:rPr lang="en-US" dirty="0" smtClean="0"/>
              <a:t>PDB</a:t>
            </a:r>
          </a:p>
          <a:p>
            <a:pPr>
              <a:buNone/>
            </a:pPr>
            <a:r>
              <a:rPr lang="en-US" dirty="0" smtClean="0"/>
              <a:t>c) Model a a lower-ranked (&gt;20) template </a:t>
            </a:r>
          </a:p>
          <a:p>
            <a:pPr>
              <a:buNone/>
            </a:pPr>
            <a:r>
              <a:rPr lang="en-US" dirty="0" smtClean="0"/>
              <a:t>d) </a:t>
            </a:r>
            <a:r>
              <a:rPr lang="en-US" dirty="0"/>
              <a:t>Want more expert control over alignment options: local/global, secondary structure weight 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One-to-One Threading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8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40987" y="1920415"/>
            <a:ext cx="18892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SVYDAAAQLTADVKKDLRDSWDLVCS…….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364796" y="2135859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One to one threading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1" y="1223053"/>
            <a:ext cx="1801377" cy="18256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449816" y="1742589"/>
            <a:ext cx="1278656" cy="10582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 of</a:t>
            </a:r>
          </a:p>
          <a:p>
            <a:pPr algn="ctr"/>
            <a:r>
              <a:rPr lang="en-US" dirty="0" smtClean="0"/>
              <a:t>User structure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12670" y="3198633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HMM-HMM matching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2232" y="812132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structure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2232" y="4931815"/>
            <a:ext cx="1807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KLRGHSITLMYALQN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NPDSLDLVCS…….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232" y="4562483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sequence</a:t>
            </a:r>
            <a:endParaRPr lang="en-US" b="1" dirty="0"/>
          </a:p>
        </p:txBody>
      </p:sp>
      <p:sp>
        <p:nvSpPr>
          <p:cNvPr id="26" name="Right Arrow 25"/>
          <p:cNvSpPr/>
          <p:nvPr/>
        </p:nvSpPr>
        <p:spPr>
          <a:xfrm>
            <a:off x="2364173" y="4931815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340987" y="4562483"/>
            <a:ext cx="1250514" cy="934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 of</a:t>
            </a:r>
          </a:p>
          <a:p>
            <a:pPr algn="ctr"/>
            <a:r>
              <a:rPr lang="en-US" dirty="0" smtClean="0"/>
              <a:t>user</a:t>
            </a:r>
          </a:p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6230207" y="2135859"/>
            <a:ext cx="104000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803" y="3733313"/>
            <a:ext cx="1801377" cy="1825611"/>
          </a:xfrm>
          <a:prstGeom prst="rect">
            <a:avLst/>
          </a:prstGeom>
        </p:spPr>
      </p:pic>
      <p:sp>
        <p:nvSpPr>
          <p:cNvPr id="31" name="Curved Down Arrow 30"/>
          <p:cNvSpPr/>
          <p:nvPr/>
        </p:nvSpPr>
        <p:spPr>
          <a:xfrm rot="20167609">
            <a:off x="5458186" y="4038983"/>
            <a:ext cx="1667393" cy="54820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Up Arrow 32"/>
          <p:cNvSpPr/>
          <p:nvPr/>
        </p:nvSpPr>
        <p:spPr>
          <a:xfrm rot="8097623">
            <a:off x="6806284" y="3071744"/>
            <a:ext cx="1663860" cy="58988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4850" y="5558924"/>
            <a:ext cx="153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Final model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1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>
                <a:solidFill>
                  <a:srgbClr val="FF0000"/>
                </a:solidFill>
              </a:rPr>
              <a:t>One-To-One Threading – </a:t>
            </a:r>
            <a:r>
              <a:rPr lang="en-US" sz="2000">
                <a:solidFill>
                  <a:srgbClr val="FF0000"/>
                </a:solidFill>
              </a:rPr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9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>
                <a:solidFill>
                  <a:srgbClr val="FF0000"/>
                </a:solidFill>
              </a:rPr>
              <a:t>Batch Jobs – </a:t>
            </a:r>
            <a:r>
              <a:rPr lang="en-US" sz="2000">
                <a:solidFill>
                  <a:srgbClr val="FF0000"/>
                </a:solidFill>
              </a:rPr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“Normal” Mode</a:t>
            </a:r>
          </a:p>
          <a:p>
            <a:r>
              <a:rPr lang="en-US"/>
              <a:t>“Intensive” Mode</a:t>
            </a:r>
          </a:p>
          <a:p>
            <a:r>
              <a:rPr lang="en-US"/>
              <a:t>Advanced functions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How does Phyre2 work?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2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Only Normal mode for speed considerations</a:t>
            </a:r>
          </a:p>
          <a:p>
            <a:r>
              <a:rPr lang="en-US" dirty="0"/>
              <a:t>Sequences are processed more slowly than individual submissions to maintain user experience</a:t>
            </a:r>
          </a:p>
          <a:p>
            <a:r>
              <a:rPr lang="en-US" dirty="0"/>
              <a:t>Batch job progress can be monitored, view intermediate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100 Sequences by default. Use the My Account page to request an increase (up to 1-2k)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Batch Jobs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3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Batch Jobs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2.2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579"/>
            <a:ext cx="9144000" cy="41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>
                <a:solidFill>
                  <a:srgbClr val="FF0000"/>
                </a:solidFill>
              </a:rPr>
              <a:t>Batch Jobs – </a:t>
            </a:r>
            <a:r>
              <a:rPr lang="en-US" sz="2000">
                <a:solidFill>
                  <a:srgbClr val="FF0000"/>
                </a:solidFill>
              </a:rPr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>
                <a:solidFill>
                  <a:srgbClr val="FF0000"/>
                </a:solidFill>
              </a:rPr>
              <a:t>Job Manager – </a:t>
            </a:r>
            <a:r>
              <a:rPr lang="en-US" sz="2000">
                <a:solidFill>
                  <a:srgbClr val="FF0000"/>
                </a:solidFill>
              </a:rPr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available if </a:t>
            </a:r>
            <a:r>
              <a:rPr lang="en-US" b="1" dirty="0"/>
              <a:t>logged in</a:t>
            </a:r>
          </a:p>
          <a:p>
            <a:r>
              <a:rPr lang="en-US" dirty="0"/>
              <a:t>Shows complete job history, sequence, top hit summary</a:t>
            </a:r>
          </a:p>
          <a:p>
            <a:r>
              <a:rPr lang="en-US" dirty="0"/>
              <a:t>Allows deletion and renewal of jobs (they expire after 30 days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Job manager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8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15 at 13.46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692"/>
            <a:ext cx="9144000" cy="3422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Job manager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1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4537"/>
            <a:ext cx="8229600" cy="49106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Predict ligand and binding sites from structure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/>
              <a:t>If a Phyre2 hit is sufficiently confident….</a:t>
            </a:r>
          </a:p>
          <a:p>
            <a:r>
              <a:rPr lang="en-US" dirty="0" smtClean="0"/>
              <a:t>Top model </a:t>
            </a:r>
            <a:r>
              <a:rPr lang="en-US" dirty="0"/>
              <a:t>sent automatically to 3DLigandSite for ligand binding site prediction</a:t>
            </a:r>
          </a:p>
          <a:p>
            <a:r>
              <a:rPr lang="en-US" dirty="0"/>
              <a:t>Sequences submitted to 3DLigandSite automatically sent to </a:t>
            </a:r>
            <a:r>
              <a:rPr lang="en-US" dirty="0" smtClean="0"/>
              <a:t>Phyre2 for </a:t>
            </a:r>
            <a:r>
              <a:rPr lang="en-US" dirty="0" err="1" smtClean="0"/>
              <a:t>modelling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3DLigandSite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3DLigandSite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2" y="1595968"/>
            <a:ext cx="2277168" cy="986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3111" y="1765278"/>
            <a:ext cx="268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3DLigandSite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5022" y="3280279"/>
            <a:ext cx="6918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Currently a link near bottom of Phyre2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479" y="5200601"/>
            <a:ext cx="88330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New version will have an embedded </a:t>
            </a:r>
            <a:r>
              <a:rPr lang="en-US" sz="3200" dirty="0" err="1" smtClean="0"/>
              <a:t>JSMol</a:t>
            </a:r>
            <a:r>
              <a:rPr lang="en-US" sz="3200" dirty="0" smtClean="0"/>
              <a:t> viewer,</a:t>
            </a:r>
          </a:p>
          <a:p>
            <a:r>
              <a:rPr lang="en-US" sz="3200" dirty="0" smtClean="0"/>
              <a:t>summary table of results within Phyre2 web page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37380" y="1854860"/>
            <a:ext cx="3145731" cy="708"/>
          </a:xfrm>
          <a:prstGeom prst="straightConnector1">
            <a:avLst/>
          </a:prstGeom>
          <a:ln w="57150" cmpd="sng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89111" y="1270084"/>
            <a:ext cx="2259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Confident hit?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37380" y="2348751"/>
            <a:ext cx="3001797" cy="0"/>
          </a:xfrm>
          <a:prstGeom prst="straightConnector1">
            <a:avLst/>
          </a:prstGeom>
          <a:ln w="57150" cmpd="sng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89111" y="2480818"/>
            <a:ext cx="2473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Sequence only?</a:t>
            </a:r>
            <a:endParaRPr lang="en-US" sz="2800" dirty="0"/>
          </a:p>
        </p:txBody>
      </p:sp>
      <p:pic>
        <p:nvPicPr>
          <p:cNvPr id="2" name="Picture 1" descr="Screen Shot 2015-04-09 at 09.4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7" y="3911600"/>
            <a:ext cx="7628782" cy="12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Transmembrane helices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78232"/>
            <a:ext cx="7010400" cy="303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072448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confidently predicted to contain membrane helices, topology prediction run. (Machine learning approach estimated to be 85% accurate)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7556" y="6293556"/>
            <a:ext cx="362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Memsat</a:t>
            </a:r>
            <a:r>
              <a:rPr lang="en-US" dirty="0" smtClean="0"/>
              <a:t>-SVM, Nugent &amp; Jones,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2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9778" y="1897416"/>
            <a:ext cx="4241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8" y="1897416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7291</TotalTime>
  <Words>5556</Words>
  <Application>Microsoft Macintosh PowerPoint</Application>
  <PresentationFormat>On-screen Show (4:3)</PresentationFormat>
  <Paragraphs>1037</Paragraphs>
  <Slides>196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196</vt:i4>
      </vt:variant>
    </vt:vector>
  </HeadingPairs>
  <TitlesOfParts>
    <vt:vector size="198" baseType="lpstr">
      <vt:lpstr>Office Theme</vt:lpstr>
      <vt:lpstr>Equation</vt:lpstr>
      <vt:lpstr>PowerPoint Presentation</vt:lpstr>
      <vt:lpstr>PowerPoint Presentation</vt:lpstr>
      <vt:lpstr>Using Phyre2 to predict protein structure on the web.</vt:lpstr>
      <vt:lpstr>PowerPoint Presentation</vt:lpstr>
      <vt:lpstr>PowerPoint Presentation</vt:lpstr>
      <vt:lpstr>PowerPoint Presentation</vt:lpstr>
      <vt:lpstr>How does Phyre2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Phyre Investigator</vt:lpstr>
      <vt:lpstr>Phyre Investigator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</vt:lpstr>
      <vt:lpstr>2015: Complex building </vt:lpstr>
      <vt:lpstr>2015: Complex building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Interface Enhancements</vt:lpstr>
      <vt:lpstr>Interface Enhancements</vt:lpstr>
      <vt:lpstr>Interface Enhancements</vt:lpstr>
      <vt:lpstr>PowerPoint Presentation</vt:lpstr>
      <vt:lpstr>One-click job renewal</vt:lpstr>
      <vt:lpstr>FAQ and Collapsible analyses</vt:lpstr>
      <vt:lpstr>Molecular visualisation software FAQ</vt:lpstr>
      <vt:lpstr>Molecular visualisation software FAQ</vt:lpstr>
      <vt:lpstr>Collapsible analyses to reduce clutter</vt:lpstr>
      <vt:lpstr>CDD sites and Context-specific help Pop-up video help coming soon</vt:lpstr>
      <vt:lpstr>Context help – links to full help</vt:lpstr>
      <vt:lpstr>Conserved Domain Database scan</vt:lpstr>
      <vt:lpstr>The Sequence Finder</vt:lpstr>
      <vt:lpstr>The Sequence Finder</vt:lpstr>
      <vt:lpstr>The Sequence Finder</vt:lpstr>
      <vt:lpstr>Improved Model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Fold Library</vt:lpstr>
      <vt:lpstr>Fold Library</vt:lpstr>
      <vt:lpstr>Sliding Window searching</vt:lpstr>
      <vt:lpstr>Sliding Window searching</vt:lpstr>
      <vt:lpstr>Sliding window helps for hard targets</vt:lpstr>
      <vt:lpstr>Backend Improvements</vt:lpstr>
      <vt:lpstr>Issues facing multiple template modelling</vt:lpstr>
      <vt:lpstr>Picking templates</vt:lpstr>
      <vt:lpstr>Combining Poing and Modeller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SuSPect – Phenotypic effect of amino acid variants</vt:lpstr>
      <vt:lpstr>SuSPect – Results on  non-training data (VariBench)</vt:lpstr>
      <vt:lpstr>Neonatal diabetes</vt:lpstr>
      <vt:lpstr>Phyre2 yields model which suggest structural basis for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Phyre Investigator</vt:lpstr>
      <vt:lpstr>Phyre Investigator</vt:lpstr>
      <vt:lpstr>Other upcoming work</vt:lpstr>
      <vt:lpstr>Core algorithm</vt:lpstr>
      <vt:lpstr>VIDEO</vt:lpstr>
      <vt:lpstr>PowerPoint Presentation</vt:lpstr>
      <vt:lpstr>PowerPoint Presentation</vt:lpstr>
      <vt:lpstr>PowerPoint Presentation</vt:lpstr>
      <vt:lpstr>PowerPoint Presentation</vt:lpstr>
      <vt:lpstr>Sequence/Structure Interface</vt:lpstr>
      <vt:lpstr>Phyre Investigator</vt:lpstr>
      <vt:lpstr>PowerPoint Presentation</vt:lpstr>
      <vt:lpstr>Growth and the community</vt:lpstr>
      <vt:lpstr>Phyre2 Community</vt:lpstr>
      <vt:lpstr>Phyre2 Usage Growth (not cumulative)</vt:lpstr>
      <vt:lpstr>Grant progress</vt:lpstr>
      <vt:lpstr>Key grant proposals and where we are</vt:lpstr>
      <vt:lpstr>Key grant proposals and where we are</vt:lpstr>
      <vt:lpstr>Key grant proposals and where we 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</dc:creator>
  <cp:lastModifiedBy>Lawrence kelley</cp:lastModifiedBy>
  <cp:revision>59</cp:revision>
  <dcterms:created xsi:type="dcterms:W3CDTF">2014-09-06T09:11:36Z</dcterms:created>
  <dcterms:modified xsi:type="dcterms:W3CDTF">2015-04-13T23:01:53Z</dcterms:modified>
</cp:coreProperties>
</file>