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6" r:id="rId2"/>
    <p:sldId id="257" r:id="rId3"/>
    <p:sldId id="267" r:id="rId4"/>
    <p:sldId id="259" r:id="rId5"/>
    <p:sldId id="260" r:id="rId6"/>
    <p:sldId id="261" r:id="rId7"/>
    <p:sldId id="262" r:id="rId8"/>
    <p:sldId id="263" r:id="rId9"/>
    <p:sldId id="264" r:id="rId10"/>
    <p:sldId id="265" r:id="rId11"/>
    <p:sldId id="266" r:id="rId12"/>
    <p:sldId id="274" r:id="rId13"/>
    <p:sldId id="275" r:id="rId14"/>
    <p:sldId id="276" r:id="rId15"/>
    <p:sldId id="277" r:id="rId16"/>
    <p:sldId id="278" r:id="rId17"/>
    <p:sldId id="270" r:id="rId18"/>
    <p:sldId id="271" r:id="rId19"/>
    <p:sldId id="301"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2"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066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6" d="100"/>
          <a:sy n="106" d="100"/>
        </p:scale>
        <p:origin x="-1616"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5BD15F-471A-8F41-AE3D-CCBD7E108DD2}" type="datetimeFigureOut">
              <a:rPr lang="en-US" smtClean="0"/>
              <a:t>12/04/2015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F60F0D-B730-F04E-B708-88E00FCDF05C}" type="slidenum">
              <a:rPr lang="en-US" smtClean="0"/>
              <a:t>‹#›</a:t>
            </a:fld>
            <a:endParaRPr lang="en-US"/>
          </a:p>
        </p:txBody>
      </p:sp>
    </p:spTree>
    <p:extLst>
      <p:ext uri="{BB962C8B-B14F-4D97-AF65-F5344CB8AC3E}">
        <p14:creationId xmlns:p14="http://schemas.microsoft.com/office/powerpoint/2010/main" val="314786478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ADE791-380A-0347-A8F2-3DA6DD12D761}" type="slidenum">
              <a:rPr lang="en-US" sz="1200">
                <a:latin typeface="Calibri" charset="0"/>
              </a:rPr>
              <a:pPr eaLnBrk="1" hangingPunct="1"/>
              <a:t>8</a:t>
            </a:fld>
            <a:endParaRPr lang="en-US" sz="120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90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890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1B6F73F-D257-9E4C-9209-B3CB9A733B13}" type="slidenum">
              <a:rPr lang="en-US" sz="1200">
                <a:latin typeface="Calibri" charset="0"/>
              </a:rPr>
              <a:pPr eaLnBrk="1" hangingPunct="1"/>
              <a:t>17</a:t>
            </a:fld>
            <a:endParaRPr lang="en-US"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D0FB8C64-B961-7848-B282-5FA47F26BFA3}" type="datetimeFigureOut">
              <a:rPr lang="en-US" smtClean="0"/>
              <a:t>12/04/2015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E87517-8729-F143-90B5-4B651955D4EA}" type="slidenum">
              <a:rPr lang="en-US" smtClean="0"/>
              <a:t>‹#›</a:t>
            </a:fld>
            <a:endParaRPr lang="en-US"/>
          </a:p>
        </p:txBody>
      </p:sp>
    </p:spTree>
    <p:extLst>
      <p:ext uri="{BB962C8B-B14F-4D97-AF65-F5344CB8AC3E}">
        <p14:creationId xmlns:p14="http://schemas.microsoft.com/office/powerpoint/2010/main" val="1268935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D0FB8C64-B961-7848-B282-5FA47F26BFA3}" type="datetimeFigureOut">
              <a:rPr lang="en-US" smtClean="0"/>
              <a:t>12/04/2015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E87517-8729-F143-90B5-4B651955D4EA}" type="slidenum">
              <a:rPr lang="en-US" smtClean="0"/>
              <a:t>‹#›</a:t>
            </a:fld>
            <a:endParaRPr lang="en-US"/>
          </a:p>
        </p:txBody>
      </p:sp>
    </p:spTree>
    <p:extLst>
      <p:ext uri="{BB962C8B-B14F-4D97-AF65-F5344CB8AC3E}">
        <p14:creationId xmlns:p14="http://schemas.microsoft.com/office/powerpoint/2010/main" val="2931478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D0FB8C64-B961-7848-B282-5FA47F26BFA3}" type="datetimeFigureOut">
              <a:rPr lang="en-US" smtClean="0"/>
              <a:t>12/04/2015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E87517-8729-F143-90B5-4B651955D4EA}" type="slidenum">
              <a:rPr lang="en-US" smtClean="0"/>
              <a:t>‹#›</a:t>
            </a:fld>
            <a:endParaRPr lang="en-US"/>
          </a:p>
        </p:txBody>
      </p:sp>
    </p:spTree>
    <p:extLst>
      <p:ext uri="{BB962C8B-B14F-4D97-AF65-F5344CB8AC3E}">
        <p14:creationId xmlns:p14="http://schemas.microsoft.com/office/powerpoint/2010/main" val="3129230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D0FB8C64-B961-7848-B282-5FA47F26BFA3}" type="datetimeFigureOut">
              <a:rPr lang="en-US" smtClean="0"/>
              <a:t>12/04/2015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E87517-8729-F143-90B5-4B651955D4EA}" type="slidenum">
              <a:rPr lang="en-US" smtClean="0"/>
              <a:t>‹#›</a:t>
            </a:fld>
            <a:endParaRPr lang="en-US"/>
          </a:p>
        </p:txBody>
      </p:sp>
    </p:spTree>
    <p:extLst>
      <p:ext uri="{BB962C8B-B14F-4D97-AF65-F5344CB8AC3E}">
        <p14:creationId xmlns:p14="http://schemas.microsoft.com/office/powerpoint/2010/main" val="3499855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D0FB8C64-B961-7848-B282-5FA47F26BFA3}" type="datetimeFigureOut">
              <a:rPr lang="en-US" smtClean="0"/>
              <a:t>12/04/2015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E87517-8729-F143-90B5-4B651955D4EA}" type="slidenum">
              <a:rPr lang="en-US" smtClean="0"/>
              <a:t>‹#›</a:t>
            </a:fld>
            <a:endParaRPr lang="en-US"/>
          </a:p>
        </p:txBody>
      </p:sp>
    </p:spTree>
    <p:extLst>
      <p:ext uri="{BB962C8B-B14F-4D97-AF65-F5344CB8AC3E}">
        <p14:creationId xmlns:p14="http://schemas.microsoft.com/office/powerpoint/2010/main" val="551758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D0FB8C64-B961-7848-B282-5FA47F26BFA3}" type="datetimeFigureOut">
              <a:rPr lang="en-US" smtClean="0"/>
              <a:t>12/04/2015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E87517-8729-F143-90B5-4B651955D4EA}" type="slidenum">
              <a:rPr lang="en-US" smtClean="0"/>
              <a:t>‹#›</a:t>
            </a:fld>
            <a:endParaRPr lang="en-US"/>
          </a:p>
        </p:txBody>
      </p:sp>
    </p:spTree>
    <p:extLst>
      <p:ext uri="{BB962C8B-B14F-4D97-AF65-F5344CB8AC3E}">
        <p14:creationId xmlns:p14="http://schemas.microsoft.com/office/powerpoint/2010/main" val="1811582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D0FB8C64-B961-7848-B282-5FA47F26BFA3}" type="datetimeFigureOut">
              <a:rPr lang="en-US" smtClean="0"/>
              <a:t>12/04/2015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E87517-8729-F143-90B5-4B651955D4EA}" type="slidenum">
              <a:rPr lang="en-US" smtClean="0"/>
              <a:t>‹#›</a:t>
            </a:fld>
            <a:endParaRPr lang="en-US"/>
          </a:p>
        </p:txBody>
      </p:sp>
    </p:spTree>
    <p:extLst>
      <p:ext uri="{BB962C8B-B14F-4D97-AF65-F5344CB8AC3E}">
        <p14:creationId xmlns:p14="http://schemas.microsoft.com/office/powerpoint/2010/main" val="851084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D0FB8C64-B961-7848-B282-5FA47F26BFA3}" type="datetimeFigureOut">
              <a:rPr lang="en-US" smtClean="0"/>
              <a:t>12/04/2015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E87517-8729-F143-90B5-4B651955D4EA}" type="slidenum">
              <a:rPr lang="en-US" smtClean="0"/>
              <a:t>‹#›</a:t>
            </a:fld>
            <a:endParaRPr lang="en-US"/>
          </a:p>
        </p:txBody>
      </p:sp>
    </p:spTree>
    <p:extLst>
      <p:ext uri="{BB962C8B-B14F-4D97-AF65-F5344CB8AC3E}">
        <p14:creationId xmlns:p14="http://schemas.microsoft.com/office/powerpoint/2010/main" val="2921730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FB8C64-B961-7848-B282-5FA47F26BFA3}" type="datetimeFigureOut">
              <a:rPr lang="en-US" smtClean="0"/>
              <a:t>12/04/2015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E87517-8729-F143-90B5-4B651955D4EA}" type="slidenum">
              <a:rPr lang="en-US" smtClean="0"/>
              <a:t>‹#›</a:t>
            </a:fld>
            <a:endParaRPr lang="en-US"/>
          </a:p>
        </p:txBody>
      </p:sp>
    </p:spTree>
    <p:extLst>
      <p:ext uri="{BB962C8B-B14F-4D97-AF65-F5344CB8AC3E}">
        <p14:creationId xmlns:p14="http://schemas.microsoft.com/office/powerpoint/2010/main" val="1363150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D0FB8C64-B961-7848-B282-5FA47F26BFA3}" type="datetimeFigureOut">
              <a:rPr lang="en-US" smtClean="0"/>
              <a:t>12/04/2015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E87517-8729-F143-90B5-4B651955D4EA}" type="slidenum">
              <a:rPr lang="en-US" smtClean="0"/>
              <a:t>‹#›</a:t>
            </a:fld>
            <a:endParaRPr lang="en-US"/>
          </a:p>
        </p:txBody>
      </p:sp>
    </p:spTree>
    <p:extLst>
      <p:ext uri="{BB962C8B-B14F-4D97-AF65-F5344CB8AC3E}">
        <p14:creationId xmlns:p14="http://schemas.microsoft.com/office/powerpoint/2010/main" val="1432800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D0FB8C64-B961-7848-B282-5FA47F26BFA3}" type="datetimeFigureOut">
              <a:rPr lang="en-US" smtClean="0"/>
              <a:t>12/04/2015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E87517-8729-F143-90B5-4B651955D4EA}" type="slidenum">
              <a:rPr lang="en-US" smtClean="0"/>
              <a:t>‹#›</a:t>
            </a:fld>
            <a:endParaRPr lang="en-US"/>
          </a:p>
        </p:txBody>
      </p:sp>
    </p:spTree>
    <p:extLst>
      <p:ext uri="{BB962C8B-B14F-4D97-AF65-F5344CB8AC3E}">
        <p14:creationId xmlns:p14="http://schemas.microsoft.com/office/powerpoint/2010/main" val="34695759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FB8C64-B961-7848-B282-5FA47F26BFA3}" type="datetimeFigureOut">
              <a:rPr lang="en-US" smtClean="0"/>
              <a:t>12/04/2015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E87517-8729-F143-90B5-4B651955D4EA}" type="slidenum">
              <a:rPr lang="en-US" smtClean="0"/>
              <a:t>‹#›</a:t>
            </a:fld>
            <a:endParaRPr lang="en-US"/>
          </a:p>
        </p:txBody>
      </p:sp>
    </p:spTree>
    <p:extLst>
      <p:ext uri="{BB962C8B-B14F-4D97-AF65-F5344CB8AC3E}">
        <p14:creationId xmlns:p14="http://schemas.microsoft.com/office/powerpoint/2010/main" val="3650573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1.png"/><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24.png"/><Relationship Id="rId6" Type="http://schemas.openxmlformats.org/officeDocument/2006/relationships/image" Target="../media/image9.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24.png"/><Relationship Id="rId6" Type="http://schemas.openxmlformats.org/officeDocument/2006/relationships/image" Target="../media/image9.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24.png"/><Relationship Id="rId6" Type="http://schemas.openxmlformats.org/officeDocument/2006/relationships/image" Target="../media/image9.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24.png"/><Relationship Id="rId6" Type="http://schemas.openxmlformats.org/officeDocument/2006/relationships/image" Target="../media/image9.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24.png"/><Relationship Id="rId6" Type="http://schemas.openxmlformats.org/officeDocument/2006/relationships/image" Target="../media/image9.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5.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24.png"/><Relationship Id="rId6" Type="http://schemas.openxmlformats.org/officeDocument/2006/relationships/image" Target="../media/image9.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24.png"/><Relationship Id="rId6" Type="http://schemas.openxmlformats.org/officeDocument/2006/relationships/image" Target="../media/image9.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24.png"/><Relationship Id="rId6" Type="http://schemas.openxmlformats.org/officeDocument/2006/relationships/image" Target="../media/image9.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24.png"/><Relationship Id="rId6" Type="http://schemas.openxmlformats.org/officeDocument/2006/relationships/image" Target="../media/image9.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24.png"/><Relationship Id="rId6" Type="http://schemas.openxmlformats.org/officeDocument/2006/relationships/image" Target="../media/image9.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multipleLigandsImaeCNIOpresentati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9249" y="548761"/>
            <a:ext cx="3606511" cy="4618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61" y="-223924"/>
            <a:ext cx="9052347" cy="1470025"/>
          </a:xfrm>
        </p:spPr>
        <p:txBody>
          <a:bodyPr>
            <a:normAutofit/>
          </a:bodyPr>
          <a:lstStyle/>
          <a:p>
            <a:r>
              <a:rPr lang="en-US" sz="3800" dirty="0" smtClean="0">
                <a:solidFill>
                  <a:srgbClr val="000090"/>
                </a:solidFill>
                <a:latin typeface="Arial"/>
                <a:cs typeface="Arial"/>
              </a:rPr>
              <a:t>Modelling binding site with 3DLigandSite</a:t>
            </a:r>
            <a:endParaRPr lang="en-US" sz="3800" dirty="0">
              <a:solidFill>
                <a:srgbClr val="000090"/>
              </a:solidFill>
              <a:latin typeface="Arial"/>
              <a:cs typeface="Arial"/>
            </a:endParaRPr>
          </a:p>
        </p:txBody>
      </p:sp>
      <p:sp>
        <p:nvSpPr>
          <p:cNvPr id="4" name="TextBox 3"/>
          <p:cNvSpPr txBox="1"/>
          <p:nvPr/>
        </p:nvSpPr>
        <p:spPr>
          <a:xfrm>
            <a:off x="3415442" y="5049697"/>
            <a:ext cx="1966704" cy="523220"/>
          </a:xfrm>
          <a:prstGeom prst="rect">
            <a:avLst/>
          </a:prstGeom>
          <a:noFill/>
        </p:spPr>
        <p:txBody>
          <a:bodyPr wrap="none" rtlCol="0">
            <a:spAutoFit/>
          </a:bodyPr>
          <a:lstStyle/>
          <a:p>
            <a:r>
              <a:rPr lang="en-US" sz="2800" dirty="0" smtClean="0">
                <a:latin typeface="Arial"/>
                <a:cs typeface="Arial"/>
              </a:rPr>
              <a:t>Mark Wass</a:t>
            </a:r>
            <a:endParaRPr lang="en-US" sz="2800" dirty="0">
              <a:latin typeface="Arial"/>
              <a:cs typeface="Arial"/>
            </a:endParaRPr>
          </a:p>
        </p:txBody>
      </p:sp>
      <p:sp>
        <p:nvSpPr>
          <p:cNvPr id="5" name="TextBox 4"/>
          <p:cNvSpPr txBox="1"/>
          <p:nvPr/>
        </p:nvSpPr>
        <p:spPr>
          <a:xfrm>
            <a:off x="2529249" y="5481259"/>
            <a:ext cx="3702280" cy="523220"/>
          </a:xfrm>
          <a:prstGeom prst="rect">
            <a:avLst/>
          </a:prstGeom>
          <a:noFill/>
        </p:spPr>
        <p:txBody>
          <a:bodyPr wrap="none" rtlCol="0">
            <a:spAutoFit/>
          </a:bodyPr>
          <a:lstStyle/>
          <a:p>
            <a:r>
              <a:rPr lang="en-US" sz="2800" dirty="0" err="1" smtClean="0">
                <a:latin typeface="Arial"/>
                <a:cs typeface="Arial"/>
              </a:rPr>
              <a:t>m.n.wass@kent.ac.uk</a:t>
            </a:r>
            <a:endParaRPr lang="en-US" sz="2800" dirty="0">
              <a:latin typeface="Arial"/>
              <a:cs typeface="Arial"/>
            </a:endParaRPr>
          </a:p>
        </p:txBody>
      </p:sp>
    </p:spTree>
    <p:extLst>
      <p:ext uri="{BB962C8B-B14F-4D97-AF65-F5344CB8AC3E}">
        <p14:creationId xmlns:p14="http://schemas.microsoft.com/office/powerpoint/2010/main" val="237538315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casp8graph.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6163" y="1557338"/>
            <a:ext cx="5562600" cy="418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95090" y="3171022"/>
            <a:ext cx="461665" cy="618018"/>
          </a:xfrm>
          <a:prstGeom prst="rect">
            <a:avLst/>
          </a:prstGeom>
          <a:noFill/>
        </p:spPr>
        <p:txBody>
          <a:bodyPr vert="vert270" wrap="none">
            <a:spAutoFit/>
          </a:bodyPr>
          <a:lstStyle/>
          <a:p>
            <a:pPr fontAlgn="auto">
              <a:spcBef>
                <a:spcPts val="0"/>
              </a:spcBef>
              <a:spcAft>
                <a:spcPts val="0"/>
              </a:spcAft>
              <a:defRPr/>
            </a:pPr>
            <a:r>
              <a:rPr lang="en-US" dirty="0">
                <a:latin typeface="Arial"/>
                <a:ea typeface="+mn-ea"/>
                <a:cs typeface="Arial"/>
              </a:rPr>
              <a:t>MCC</a:t>
            </a:r>
          </a:p>
        </p:txBody>
      </p:sp>
      <p:sp>
        <p:nvSpPr>
          <p:cNvPr id="25603" name="TextBox 4"/>
          <p:cNvSpPr txBox="1">
            <a:spLocks noChangeArrowheads="1"/>
          </p:cNvSpPr>
          <p:nvPr/>
        </p:nvSpPr>
        <p:spPr bwMode="auto">
          <a:xfrm>
            <a:off x="2762250" y="1789113"/>
            <a:ext cx="1852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cs typeface="Arial" charset="0"/>
              </a:rPr>
              <a:t>Sternberg group</a:t>
            </a:r>
          </a:p>
        </p:txBody>
      </p:sp>
      <p:cxnSp>
        <p:nvCxnSpPr>
          <p:cNvPr id="8" name="Straight Arrow Connector 7"/>
          <p:cNvCxnSpPr/>
          <p:nvPr/>
        </p:nvCxnSpPr>
        <p:spPr>
          <a:xfrm rot="10800000" flipV="1">
            <a:off x="2305050" y="2017713"/>
            <a:ext cx="533400" cy="76200"/>
          </a:xfrm>
          <a:prstGeom prst="straightConnector1">
            <a:avLst/>
          </a:prstGeom>
          <a:ln w="47625">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25605" name="TextBox 8"/>
          <p:cNvSpPr txBox="1">
            <a:spLocks noChangeArrowheads="1"/>
          </p:cNvSpPr>
          <p:nvPr/>
        </p:nvSpPr>
        <p:spPr bwMode="auto">
          <a:xfrm>
            <a:off x="2152650" y="1484313"/>
            <a:ext cx="12747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cs typeface="Arial" charset="0"/>
              </a:rPr>
              <a:t>LEE group</a:t>
            </a:r>
          </a:p>
        </p:txBody>
      </p:sp>
      <p:cxnSp>
        <p:nvCxnSpPr>
          <p:cNvPr id="10" name="Straight Arrow Connector 9"/>
          <p:cNvCxnSpPr/>
          <p:nvPr/>
        </p:nvCxnSpPr>
        <p:spPr>
          <a:xfrm rot="10800000" flipV="1">
            <a:off x="1619250" y="1712913"/>
            <a:ext cx="533400" cy="15240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10800000" flipV="1">
            <a:off x="1924050" y="1789113"/>
            <a:ext cx="533400" cy="15240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25608" name="TextBox 18"/>
          <p:cNvSpPr txBox="1">
            <a:spLocks noChangeArrowheads="1"/>
          </p:cNvSpPr>
          <p:nvPr/>
        </p:nvSpPr>
        <p:spPr bwMode="auto">
          <a:xfrm>
            <a:off x="5410200" y="1371600"/>
            <a:ext cx="34290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1800">
                <a:cs typeface="Arial" charset="0"/>
              </a:rPr>
              <a:t> Assessed using Matthews’ Correlation coefficient – </a:t>
            </a:r>
          </a:p>
          <a:p>
            <a:pPr eaLnBrk="1" hangingPunct="1"/>
            <a:r>
              <a:rPr lang="en-US" sz="1800">
                <a:cs typeface="Arial" charset="0"/>
              </a:rPr>
              <a:t>    -range -1 – +1</a:t>
            </a:r>
          </a:p>
          <a:p>
            <a:pPr eaLnBrk="1" hangingPunct="1"/>
            <a:endParaRPr lang="en-US" sz="1800">
              <a:cs typeface="Arial" charset="0"/>
            </a:endParaRPr>
          </a:p>
          <a:p>
            <a:pPr eaLnBrk="1" hangingPunct="1">
              <a:buFont typeface="Arial" charset="0"/>
              <a:buChar char="•"/>
            </a:pPr>
            <a:r>
              <a:rPr lang="en-US" sz="1800">
                <a:cs typeface="Arial" charset="0"/>
              </a:rPr>
              <a:t> LEE &amp; Sternberg not statistically different.</a:t>
            </a:r>
          </a:p>
          <a:p>
            <a:pPr eaLnBrk="1" hangingPunct="1">
              <a:buFont typeface="Arial" charset="0"/>
              <a:buChar char="•"/>
            </a:pPr>
            <a:endParaRPr lang="en-US" sz="1800">
              <a:cs typeface="Arial" charset="0"/>
            </a:endParaRPr>
          </a:p>
          <a:p>
            <a:pPr eaLnBrk="1" hangingPunct="1">
              <a:buFont typeface="Arial" charset="0"/>
              <a:buChar char="•"/>
            </a:pPr>
            <a:endParaRPr lang="en-US" sz="1800">
              <a:cs typeface="Arial" charset="0"/>
            </a:endParaRPr>
          </a:p>
          <a:p>
            <a:pPr eaLnBrk="1" hangingPunct="1">
              <a:buFont typeface="Arial" charset="0"/>
              <a:buChar char="•"/>
            </a:pPr>
            <a:r>
              <a:rPr lang="en-US" sz="1800">
                <a:cs typeface="Arial" charset="0"/>
              </a:rPr>
              <a:t> LEE &amp; Sternberg are statistically different to all other predictors (p &lt;0.01).</a:t>
            </a:r>
          </a:p>
        </p:txBody>
      </p:sp>
      <p:sp>
        <p:nvSpPr>
          <p:cNvPr id="25609" name="TextBox 21"/>
          <p:cNvSpPr txBox="1">
            <a:spLocks noChangeArrowheads="1"/>
          </p:cNvSpPr>
          <p:nvPr/>
        </p:nvSpPr>
        <p:spPr bwMode="auto">
          <a:xfrm>
            <a:off x="457200" y="6096000"/>
            <a:ext cx="3482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cs typeface="Arial" charset="0"/>
              </a:rPr>
              <a:t>Adapted from Lopez et al., 2009 </a:t>
            </a:r>
          </a:p>
        </p:txBody>
      </p:sp>
      <p:sp>
        <p:nvSpPr>
          <p:cNvPr id="25610" name="TextBox 11"/>
          <p:cNvSpPr txBox="1">
            <a:spLocks noChangeArrowheads="1"/>
          </p:cNvSpPr>
          <p:nvPr/>
        </p:nvSpPr>
        <p:spPr bwMode="auto">
          <a:xfrm>
            <a:off x="3376613" y="5562600"/>
            <a:ext cx="942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cs typeface="Arial" charset="0"/>
              </a:rPr>
              <a:t>Groups</a:t>
            </a:r>
          </a:p>
        </p:txBody>
      </p:sp>
      <p:sp>
        <p:nvSpPr>
          <p:cNvPr id="13" name="Rectangle 12"/>
          <p:cNvSpPr/>
          <p:nvPr/>
        </p:nvSpPr>
        <p:spPr>
          <a:xfrm>
            <a:off x="0" y="0"/>
            <a:ext cx="9144000" cy="838200"/>
          </a:xfrm>
          <a:prstGeom prst="rect">
            <a:avLst/>
          </a:prstGeom>
          <a:solidFill>
            <a:srgbClr val="1A066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3600" dirty="0">
                <a:solidFill>
                  <a:srgbClr val="FFFFFF"/>
                </a:solidFill>
                <a:latin typeface="Arial"/>
                <a:ea typeface="Arial" pitchFamily="-65" charset="0"/>
                <a:cs typeface="Arial"/>
              </a:rPr>
              <a:t>   </a:t>
            </a:r>
            <a:r>
              <a:rPr lang="en-US" sz="3600" dirty="0">
                <a:latin typeface="Arial"/>
                <a:cs typeface="Arial"/>
              </a:rPr>
              <a:t>Performance at CASP8</a:t>
            </a:r>
            <a:endParaRPr lang="en-US" sz="3600" dirty="0">
              <a:solidFill>
                <a:srgbClr val="FFFFFF"/>
              </a:solidFill>
              <a:latin typeface="Arial"/>
              <a:ea typeface="Arial" pitchFamily="-65" charset="0"/>
              <a:cs typeface="Arial"/>
            </a:endParaRPr>
          </a:p>
        </p:txBody>
      </p:sp>
    </p:spTree>
    <p:extLst>
      <p:ext uri="{BB962C8B-B14F-4D97-AF65-F5344CB8AC3E}">
        <p14:creationId xmlns:p14="http://schemas.microsoft.com/office/powerpoint/2010/main" val="415660807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3" descr="Snapshot 2010-04-26 13-13-52.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349375"/>
            <a:ext cx="3703638" cy="456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Picture 7" descr="3dligResults2jmolOnl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0200" y="892175"/>
            <a:ext cx="4699000" cy="547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8" descr="Snapshot 2010-04-26 13-23-39.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344613"/>
            <a:ext cx="4008438"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692150"/>
            <a:ext cx="5181600" cy="457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0" y="0"/>
            <a:ext cx="9144000" cy="838200"/>
          </a:xfrm>
          <a:prstGeom prst="rect">
            <a:avLst/>
          </a:prstGeom>
          <a:solidFill>
            <a:srgbClr val="1A066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3600" dirty="0">
                <a:solidFill>
                  <a:srgbClr val="FFFFFF"/>
                </a:solidFill>
                <a:latin typeface="Arial" pitchFamily="-65" charset="0"/>
                <a:ea typeface="Arial" pitchFamily="-65" charset="0"/>
                <a:cs typeface="Arial" pitchFamily="-65" charset="0"/>
              </a:rPr>
              <a:t>	3DLigandSite</a:t>
            </a:r>
          </a:p>
        </p:txBody>
      </p:sp>
      <p:pic>
        <p:nvPicPr>
          <p:cNvPr id="26630" name="Picture 6" descr="3dligandSiteChangeImage.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00150" y="5164138"/>
            <a:ext cx="26971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Rectangle 2"/>
          <p:cNvSpPr>
            <a:spLocks noChangeArrowheads="1"/>
          </p:cNvSpPr>
          <p:nvPr/>
        </p:nvSpPr>
        <p:spPr bwMode="auto">
          <a:xfrm>
            <a:off x="1962111" y="903128"/>
            <a:ext cx="546426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600" b="1" dirty="0" smtClean="0">
                <a:latin typeface="Arial"/>
                <a:cs typeface="Arial"/>
              </a:rPr>
              <a:t>Automating our CASP8 approach</a:t>
            </a:r>
            <a:endParaRPr lang="en-US" sz="2600" b="1" dirty="0">
              <a:latin typeface="Arial"/>
              <a:cs typeface="Arial"/>
            </a:endParaRPr>
          </a:p>
        </p:txBody>
      </p:sp>
      <p:pic>
        <p:nvPicPr>
          <p:cNvPr id="12" name="Picture 10" descr="multipleLigandsImaeCNIOpresentation.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77454" y="1567126"/>
            <a:ext cx="3606511" cy="4618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43840" y="6268720"/>
            <a:ext cx="2575269" cy="369332"/>
          </a:xfrm>
          <a:prstGeom prst="rect">
            <a:avLst/>
          </a:prstGeom>
          <a:noFill/>
        </p:spPr>
        <p:txBody>
          <a:bodyPr wrap="none" rtlCol="0">
            <a:spAutoFit/>
          </a:bodyPr>
          <a:lstStyle/>
          <a:p>
            <a:r>
              <a:rPr lang="en-US" b="1" dirty="0" smtClean="0">
                <a:latin typeface="Arial"/>
                <a:cs typeface="Arial"/>
              </a:rPr>
              <a:t>Wass et al., NAR 2010</a:t>
            </a:r>
            <a:endParaRPr lang="en-US" b="1" dirty="0">
              <a:latin typeface="Arial"/>
              <a:cs typeface="Arial"/>
            </a:endParaRPr>
          </a:p>
        </p:txBody>
      </p:sp>
    </p:spTree>
    <p:extLst>
      <p:ext uri="{BB962C8B-B14F-4D97-AF65-F5344CB8AC3E}">
        <p14:creationId xmlns:p14="http://schemas.microsoft.com/office/powerpoint/2010/main" val="46578396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72" descr="LEE_prediction_T0453.png"/>
          <p:cNvPicPr>
            <a:picLocks noChangeAspect="1"/>
          </p:cNvPicPr>
          <p:nvPr/>
        </p:nvPicPr>
        <p:blipFill>
          <a:blip r:embed="rId2">
            <a:alphaModFix amt="24000"/>
            <a:extLst>
              <a:ext uri="{28A0092B-C50C-407E-A947-70E740481C1C}">
                <a14:useLocalDpi xmlns:a14="http://schemas.microsoft.com/office/drawing/2010/main" val="0"/>
              </a:ext>
            </a:extLst>
          </a:blip>
          <a:srcRect/>
          <a:stretch>
            <a:fillRect/>
          </a:stretch>
        </p:blipFill>
        <p:spPr bwMode="auto">
          <a:xfrm>
            <a:off x="7086600" y="4437063"/>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7" descr="LEE-us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9138" y="2235200"/>
            <a:ext cx="877887"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 name="Rectangle 116"/>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3600">
                <a:solidFill>
                  <a:srgbClr val="FFFFFF"/>
                </a:solidFill>
                <a:latin typeface="Arial" pitchFamily="-65" charset="0"/>
                <a:ea typeface="Arial" pitchFamily="-65" charset="0"/>
                <a:cs typeface="Arial" pitchFamily="-65" charset="0"/>
              </a:rPr>
              <a:t>	3DLigandSite</a:t>
            </a:r>
          </a:p>
        </p:txBody>
      </p:sp>
      <p:sp>
        <p:nvSpPr>
          <p:cNvPr id="14340" name="TextBox 19"/>
          <p:cNvSpPr txBox="1">
            <a:spLocks noChangeArrowheads="1"/>
          </p:cNvSpPr>
          <p:nvPr/>
        </p:nvSpPr>
        <p:spPr bwMode="auto">
          <a:xfrm>
            <a:off x="1582738" y="1941513"/>
            <a:ext cx="915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latin typeface="Arial" charset="0"/>
                <a:cs typeface="Arial" charset="0"/>
              </a:rPr>
              <a:t>Phyre2</a:t>
            </a:r>
          </a:p>
        </p:txBody>
      </p:sp>
      <p:sp>
        <p:nvSpPr>
          <p:cNvPr id="44037" name="TextBox 51"/>
          <p:cNvSpPr txBox="1">
            <a:spLocks noChangeArrowheads="1"/>
          </p:cNvSpPr>
          <p:nvPr/>
        </p:nvSpPr>
        <p:spPr bwMode="auto">
          <a:xfrm>
            <a:off x="4427538" y="3295650"/>
            <a:ext cx="14430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1800" dirty="0" smtClean="0">
                <a:solidFill>
                  <a:schemeClr val="bg1">
                    <a:lumMod val="65000"/>
                  </a:schemeClr>
                </a:solidFill>
                <a:cs typeface="Arial" charset="0"/>
              </a:rPr>
              <a:t>Align </a:t>
            </a:r>
          </a:p>
          <a:p>
            <a:pPr algn="ctr" eaLnBrk="1" fontAlgn="auto" hangingPunct="1">
              <a:spcBef>
                <a:spcPts val="0"/>
              </a:spcBef>
              <a:spcAft>
                <a:spcPts val="0"/>
              </a:spcAft>
              <a:defRPr/>
            </a:pPr>
            <a:r>
              <a:rPr lang="en-US" sz="1800" dirty="0" smtClean="0">
                <a:solidFill>
                  <a:schemeClr val="bg1">
                    <a:lumMod val="65000"/>
                  </a:schemeClr>
                </a:solidFill>
                <a:cs typeface="Arial" charset="0"/>
              </a:rPr>
              <a:t>homologous </a:t>
            </a:r>
          </a:p>
          <a:p>
            <a:pPr algn="ctr" eaLnBrk="1" fontAlgn="auto" hangingPunct="1">
              <a:spcBef>
                <a:spcPts val="0"/>
              </a:spcBef>
              <a:spcAft>
                <a:spcPts val="0"/>
              </a:spcAft>
              <a:defRPr/>
            </a:pPr>
            <a:r>
              <a:rPr lang="en-US" sz="1800" dirty="0" smtClean="0">
                <a:solidFill>
                  <a:schemeClr val="bg1">
                    <a:lumMod val="65000"/>
                  </a:schemeClr>
                </a:solidFill>
                <a:cs typeface="Arial" charset="0"/>
              </a:rPr>
              <a:t>structures</a:t>
            </a:r>
          </a:p>
        </p:txBody>
      </p:sp>
      <p:cxnSp>
        <p:nvCxnSpPr>
          <p:cNvPr id="53" name="Straight Arrow Connector 52"/>
          <p:cNvCxnSpPr/>
          <p:nvPr/>
        </p:nvCxnSpPr>
        <p:spPr>
          <a:xfrm flipV="1">
            <a:off x="992188" y="2878138"/>
            <a:ext cx="996950" cy="655637"/>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4343" name="Picture 19" descr="2pls-use.png"/>
          <p:cNvPicPr>
            <a:picLocks noChangeAspect="1"/>
          </p:cNvPicPr>
          <p:nvPr/>
        </p:nvPicPr>
        <p:blipFill>
          <a:blip r:embed="rId4">
            <a:alphaModFix amt="24000"/>
            <a:extLst>
              <a:ext uri="{28A0092B-C50C-407E-A947-70E740481C1C}">
                <a14:useLocalDpi xmlns:a14="http://schemas.microsoft.com/office/drawing/2010/main" val="0"/>
              </a:ext>
            </a:extLst>
          </a:blip>
          <a:srcRect/>
          <a:stretch>
            <a:fillRect/>
          </a:stretch>
        </p:blipFill>
        <p:spPr bwMode="auto">
          <a:xfrm>
            <a:off x="3333750" y="1684338"/>
            <a:ext cx="78105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TextBox 56"/>
          <p:cNvSpPr txBox="1">
            <a:spLocks noChangeArrowheads="1"/>
          </p:cNvSpPr>
          <p:nvPr/>
        </p:nvSpPr>
        <p:spPr bwMode="auto">
          <a:xfrm>
            <a:off x="2595563" y="1154113"/>
            <a:ext cx="29686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US" sz="1800" dirty="0" smtClean="0">
                <a:solidFill>
                  <a:schemeClr val="bg1">
                    <a:lumMod val="65000"/>
                  </a:schemeClr>
                </a:solidFill>
                <a:cs typeface="Arial" charset="0"/>
              </a:rPr>
              <a:t>MAMMOTH search against </a:t>
            </a:r>
          </a:p>
          <a:p>
            <a:pPr eaLnBrk="1" fontAlgn="auto" hangingPunct="1">
              <a:spcBef>
                <a:spcPts val="0"/>
              </a:spcBef>
              <a:spcAft>
                <a:spcPts val="0"/>
              </a:spcAft>
              <a:defRPr/>
            </a:pPr>
            <a:r>
              <a:rPr lang="en-US" sz="1800" dirty="0" smtClean="0">
                <a:solidFill>
                  <a:schemeClr val="bg1">
                    <a:lumMod val="65000"/>
                  </a:schemeClr>
                </a:solidFill>
                <a:cs typeface="Arial" charset="0"/>
              </a:rPr>
              <a:t>Structural library</a:t>
            </a:r>
          </a:p>
        </p:txBody>
      </p:sp>
      <p:cxnSp>
        <p:nvCxnSpPr>
          <p:cNvPr id="59" name="Straight Arrow Connector 58"/>
          <p:cNvCxnSpPr/>
          <p:nvPr/>
        </p:nvCxnSpPr>
        <p:spPr>
          <a:xfrm rot="16200000" flipV="1">
            <a:off x="7344569" y="4077494"/>
            <a:ext cx="1008062" cy="0"/>
          </a:xfrm>
          <a:prstGeom prst="straightConnector1">
            <a:avLst/>
          </a:prstGeom>
          <a:ln w="50800">
            <a:solidFill>
              <a:schemeClr val="bg1">
                <a:lumMod val="6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14346" name="TextBox 67"/>
          <p:cNvSpPr txBox="1">
            <a:spLocks noChangeArrowheads="1"/>
          </p:cNvSpPr>
          <p:nvPr/>
        </p:nvSpPr>
        <p:spPr bwMode="auto">
          <a:xfrm>
            <a:off x="1870075" y="2921000"/>
            <a:ext cx="11715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latin typeface="Arial" charset="0"/>
                <a:cs typeface="Arial" charset="0"/>
              </a:rPr>
              <a:t>Structural</a:t>
            </a:r>
          </a:p>
          <a:p>
            <a:pPr algn="ctr" eaLnBrk="1" hangingPunct="1"/>
            <a:r>
              <a:rPr lang="en-US" sz="1800">
                <a:latin typeface="Arial" charset="0"/>
                <a:cs typeface="Arial" charset="0"/>
              </a:rPr>
              <a:t>model </a:t>
            </a:r>
          </a:p>
        </p:txBody>
      </p:sp>
      <p:cxnSp>
        <p:nvCxnSpPr>
          <p:cNvPr id="69" name="Straight Arrow Connector 68"/>
          <p:cNvCxnSpPr/>
          <p:nvPr/>
        </p:nvCxnSpPr>
        <p:spPr>
          <a:xfrm>
            <a:off x="993775" y="2071688"/>
            <a:ext cx="995363" cy="438150"/>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4348" name="Text Box 436"/>
          <p:cNvSpPr txBox="1">
            <a:spLocks noChangeArrowheads="1"/>
          </p:cNvSpPr>
          <p:nvPr/>
        </p:nvSpPr>
        <p:spPr bwMode="auto">
          <a:xfrm>
            <a:off x="152400" y="1778000"/>
            <a:ext cx="1295400" cy="252413"/>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18000" rIns="0" bIns="18000">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GB" sz="1400">
                <a:solidFill>
                  <a:schemeClr val="bg1"/>
                </a:solidFill>
              </a:rPr>
              <a:t> </a:t>
            </a:r>
            <a:r>
              <a:rPr lang="en-GB" sz="1300">
                <a:solidFill>
                  <a:schemeClr val="bg1"/>
                </a:solidFill>
              </a:rPr>
              <a:t>MTEYKLVVVGAGG</a:t>
            </a:r>
          </a:p>
        </p:txBody>
      </p:sp>
      <p:pic>
        <p:nvPicPr>
          <p:cNvPr id="14349" name="Picture 7" descr="LEE-us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8925" y="3211513"/>
            <a:ext cx="703263"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0" name="TextBox 25"/>
          <p:cNvSpPr txBox="1">
            <a:spLocks noChangeArrowheads="1"/>
          </p:cNvSpPr>
          <p:nvPr/>
        </p:nvSpPr>
        <p:spPr bwMode="auto">
          <a:xfrm>
            <a:off x="120650" y="3911600"/>
            <a:ext cx="14620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latin typeface="Arial" charset="0"/>
                <a:cs typeface="Arial" charset="0"/>
              </a:rPr>
              <a:t>User provided </a:t>
            </a:r>
          </a:p>
          <a:p>
            <a:pPr eaLnBrk="1" hangingPunct="1"/>
            <a:r>
              <a:rPr lang="en-US" sz="1600">
                <a:latin typeface="Arial" charset="0"/>
                <a:cs typeface="Arial" charset="0"/>
              </a:rPr>
              <a:t>strcuture</a:t>
            </a:r>
          </a:p>
        </p:txBody>
      </p:sp>
      <p:cxnSp>
        <p:nvCxnSpPr>
          <p:cNvPr id="29" name="Straight Arrow Connector 28"/>
          <p:cNvCxnSpPr/>
          <p:nvPr/>
        </p:nvCxnSpPr>
        <p:spPr>
          <a:xfrm>
            <a:off x="6172200" y="2690813"/>
            <a:ext cx="685800" cy="1587"/>
          </a:xfrm>
          <a:prstGeom prst="straightConnector1">
            <a:avLst/>
          </a:prstGeom>
          <a:ln w="50800">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4352" name="Picture 30" descr="2oai-use3DLigandSiteEG.png"/>
          <p:cNvPicPr>
            <a:picLocks noChangeAspect="1"/>
          </p:cNvPicPr>
          <p:nvPr/>
        </p:nvPicPr>
        <p:blipFill>
          <a:blip r:embed="rId5">
            <a:alphaModFix amt="24000"/>
            <a:extLst>
              <a:ext uri="{28A0092B-C50C-407E-A947-70E740481C1C}">
                <a14:useLocalDpi xmlns:a14="http://schemas.microsoft.com/office/drawing/2010/main" val="0"/>
              </a:ext>
            </a:extLst>
          </a:blip>
          <a:srcRect/>
          <a:stretch>
            <a:fillRect/>
          </a:stretch>
        </p:blipFill>
        <p:spPr bwMode="auto">
          <a:xfrm>
            <a:off x="3411538" y="2332038"/>
            <a:ext cx="703262"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Picture 31" descr="2p4p-use.png"/>
          <p:cNvPicPr>
            <a:picLocks noChangeAspect="1"/>
          </p:cNvPicPr>
          <p:nvPr/>
        </p:nvPicPr>
        <p:blipFill>
          <a:blip r:embed="rId6">
            <a:alphaModFix amt="22000"/>
            <a:extLst>
              <a:ext uri="{28A0092B-C50C-407E-A947-70E740481C1C}">
                <a14:useLocalDpi xmlns:a14="http://schemas.microsoft.com/office/drawing/2010/main" val="0"/>
              </a:ext>
            </a:extLst>
          </a:blip>
          <a:srcRect/>
          <a:stretch>
            <a:fillRect/>
          </a:stretch>
        </p:blipFill>
        <p:spPr bwMode="auto">
          <a:xfrm>
            <a:off x="3333750" y="3028950"/>
            <a:ext cx="874713"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4" name="Picture 33" descr="lee_with_lignads_3DLigEG.png"/>
          <p:cNvPicPr>
            <a:picLocks noChangeAspect="1"/>
          </p:cNvPicPr>
          <p:nvPr/>
        </p:nvPicPr>
        <p:blipFill>
          <a:blip r:embed="rId7">
            <a:alphaModFix amt="24000"/>
            <a:extLst>
              <a:ext uri="{28A0092B-C50C-407E-A947-70E740481C1C}">
                <a14:useLocalDpi xmlns:a14="http://schemas.microsoft.com/office/drawing/2010/main" val="0"/>
              </a:ext>
            </a:extLst>
          </a:blip>
          <a:srcRect/>
          <a:stretch>
            <a:fillRect/>
          </a:stretch>
        </p:blipFill>
        <p:spPr bwMode="auto">
          <a:xfrm>
            <a:off x="4452938" y="1992313"/>
            <a:ext cx="1643062"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16"/>
          <p:cNvCxnSpPr/>
          <p:nvPr/>
        </p:nvCxnSpPr>
        <p:spPr>
          <a:xfrm>
            <a:off x="2787650" y="2692400"/>
            <a:ext cx="685800" cy="1588"/>
          </a:xfrm>
          <a:prstGeom prst="straightConnector1">
            <a:avLst/>
          </a:prstGeom>
          <a:ln w="50800">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4356" name="Picture 34" descr="LEE-with-ligands-use3DLigExample.png"/>
          <p:cNvPicPr>
            <a:picLocks noChangeAspect="1"/>
          </p:cNvPicPr>
          <p:nvPr/>
        </p:nvPicPr>
        <p:blipFill>
          <a:blip r:embed="rId8">
            <a:alphaModFix amt="24000"/>
            <a:extLst>
              <a:ext uri="{28A0092B-C50C-407E-A947-70E740481C1C}">
                <a14:useLocalDpi xmlns:a14="http://schemas.microsoft.com/office/drawing/2010/main" val="0"/>
              </a:ext>
            </a:extLst>
          </a:blip>
          <a:srcRect/>
          <a:stretch>
            <a:fillRect/>
          </a:stretch>
        </p:blipFill>
        <p:spPr bwMode="auto">
          <a:xfrm>
            <a:off x="6858000" y="1971675"/>
            <a:ext cx="1760538"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3" name="TextBox 51"/>
          <p:cNvSpPr txBox="1">
            <a:spLocks noChangeArrowheads="1"/>
          </p:cNvSpPr>
          <p:nvPr/>
        </p:nvSpPr>
        <p:spPr bwMode="auto">
          <a:xfrm>
            <a:off x="6056313" y="1952625"/>
            <a:ext cx="10302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US" sz="1800" smtClean="0">
                <a:solidFill>
                  <a:schemeClr val="bg1">
                    <a:lumMod val="65000"/>
                  </a:schemeClr>
                </a:solidFill>
                <a:cs typeface="Arial" charset="0"/>
              </a:rPr>
              <a:t>Cluster</a:t>
            </a:r>
          </a:p>
          <a:p>
            <a:pPr eaLnBrk="1" fontAlgn="auto" hangingPunct="1">
              <a:spcBef>
                <a:spcPts val="0"/>
              </a:spcBef>
              <a:spcAft>
                <a:spcPts val="0"/>
              </a:spcAft>
              <a:defRPr/>
            </a:pPr>
            <a:r>
              <a:rPr lang="en-US" sz="1800" smtClean="0">
                <a:solidFill>
                  <a:schemeClr val="bg1">
                    <a:lumMod val="65000"/>
                  </a:schemeClr>
                </a:solidFill>
                <a:cs typeface="Arial" charset="0"/>
              </a:rPr>
              <a:t> ligands</a:t>
            </a:r>
          </a:p>
        </p:txBody>
      </p:sp>
      <p:sp>
        <p:nvSpPr>
          <p:cNvPr id="44054" name="TextBox 51"/>
          <p:cNvSpPr txBox="1">
            <a:spLocks noChangeArrowheads="1"/>
          </p:cNvSpPr>
          <p:nvPr/>
        </p:nvSpPr>
        <p:spPr bwMode="auto">
          <a:xfrm>
            <a:off x="6096000" y="2714625"/>
            <a:ext cx="1030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US" sz="1800" smtClean="0">
                <a:solidFill>
                  <a:schemeClr val="bg1">
                    <a:lumMod val="65000"/>
                  </a:schemeClr>
                </a:solidFill>
                <a:cs typeface="Arial" charset="0"/>
              </a:rPr>
              <a:t>Select clusters</a:t>
            </a:r>
          </a:p>
        </p:txBody>
      </p:sp>
      <p:cxnSp>
        <p:nvCxnSpPr>
          <p:cNvPr id="37" name="Straight Arrow Connector 36"/>
          <p:cNvCxnSpPr/>
          <p:nvPr/>
        </p:nvCxnSpPr>
        <p:spPr>
          <a:xfrm>
            <a:off x="4140200" y="2689225"/>
            <a:ext cx="431800" cy="1588"/>
          </a:xfrm>
          <a:prstGeom prst="straightConnector1">
            <a:avLst/>
          </a:prstGeom>
          <a:ln w="50800">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4360" name="TextBox 25"/>
          <p:cNvSpPr txBox="1">
            <a:spLocks noChangeArrowheads="1"/>
          </p:cNvSpPr>
          <p:nvPr/>
        </p:nvSpPr>
        <p:spPr bwMode="auto">
          <a:xfrm>
            <a:off x="533400" y="6011863"/>
            <a:ext cx="2511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latin typeface="Arial" charset="0"/>
                <a:cs typeface="Arial" charset="0"/>
              </a:rPr>
              <a:t>Wass </a:t>
            </a:r>
            <a:r>
              <a:rPr lang="en-US" sz="1800" i="1">
                <a:latin typeface="Arial" charset="0"/>
                <a:cs typeface="Arial" charset="0"/>
              </a:rPr>
              <a:t>et a</a:t>
            </a:r>
            <a:r>
              <a:rPr lang="en-US" sz="1800">
                <a:latin typeface="Arial" charset="0"/>
                <a:cs typeface="Arial" charset="0"/>
              </a:rPr>
              <a:t>l., NAR 2010</a:t>
            </a:r>
          </a:p>
        </p:txBody>
      </p:sp>
      <p:pic>
        <p:nvPicPr>
          <p:cNvPr id="14361" name="Picture 88" descr="IMP_ML_2CS_P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26288" y="6116638"/>
            <a:ext cx="18319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8" name="TextBox 51"/>
          <p:cNvSpPr txBox="1">
            <a:spLocks noChangeArrowheads="1"/>
          </p:cNvSpPr>
          <p:nvPr/>
        </p:nvSpPr>
        <p:spPr bwMode="auto">
          <a:xfrm>
            <a:off x="6084888" y="3946525"/>
            <a:ext cx="18129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US" sz="1800" smtClean="0">
                <a:solidFill>
                  <a:schemeClr val="bg1">
                    <a:lumMod val="65000"/>
                  </a:schemeClr>
                </a:solidFill>
                <a:cs typeface="Arial" charset="0"/>
              </a:rPr>
              <a:t>Make prediction </a:t>
            </a:r>
          </a:p>
          <a:p>
            <a:pPr eaLnBrk="1" fontAlgn="auto" hangingPunct="1">
              <a:spcBef>
                <a:spcPts val="0"/>
              </a:spcBef>
              <a:spcAft>
                <a:spcPts val="0"/>
              </a:spcAft>
              <a:defRPr/>
            </a:pPr>
            <a:r>
              <a:rPr lang="en-US" sz="1800" smtClean="0">
                <a:solidFill>
                  <a:schemeClr val="bg1">
                    <a:lumMod val="65000"/>
                  </a:schemeClr>
                </a:solidFill>
                <a:cs typeface="Arial" charset="0"/>
              </a:rPr>
              <a:t>Using selected </a:t>
            </a:r>
          </a:p>
          <a:p>
            <a:pPr eaLnBrk="1" fontAlgn="auto" hangingPunct="1">
              <a:spcBef>
                <a:spcPts val="0"/>
              </a:spcBef>
              <a:spcAft>
                <a:spcPts val="0"/>
              </a:spcAft>
              <a:defRPr/>
            </a:pPr>
            <a:r>
              <a:rPr lang="en-US" sz="1800" smtClean="0">
                <a:solidFill>
                  <a:schemeClr val="bg1">
                    <a:lumMod val="65000"/>
                  </a:schemeClr>
                </a:solidFill>
                <a:cs typeface="Arial" charset="0"/>
              </a:rPr>
              <a:t>Clusters</a:t>
            </a:r>
          </a:p>
        </p:txBody>
      </p:sp>
      <p:sp>
        <p:nvSpPr>
          <p:cNvPr id="28" name="Rectangle 27"/>
          <p:cNvSpPr/>
          <p:nvPr/>
        </p:nvSpPr>
        <p:spPr>
          <a:xfrm>
            <a:off x="20120" y="6870"/>
            <a:ext cx="9144000" cy="838200"/>
          </a:xfrm>
          <a:prstGeom prst="rect">
            <a:avLst/>
          </a:prstGeom>
          <a:solidFill>
            <a:srgbClr val="1A066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3600" dirty="0">
                <a:solidFill>
                  <a:srgbClr val="FFFFFF"/>
                </a:solidFill>
                <a:latin typeface="Arial" pitchFamily="-65" charset="0"/>
                <a:ea typeface="Arial" pitchFamily="-65" charset="0"/>
                <a:cs typeface="Arial" pitchFamily="-65" charset="0"/>
              </a:rPr>
              <a:t>	3DLigandSite</a:t>
            </a:r>
          </a:p>
        </p:txBody>
      </p:sp>
    </p:spTree>
    <p:extLst>
      <p:ext uri="{BB962C8B-B14F-4D97-AF65-F5344CB8AC3E}">
        <p14:creationId xmlns:p14="http://schemas.microsoft.com/office/powerpoint/2010/main" val="310884756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72" descr="LEE_prediction_T0453.png"/>
          <p:cNvPicPr>
            <a:picLocks noChangeAspect="1"/>
          </p:cNvPicPr>
          <p:nvPr/>
        </p:nvPicPr>
        <p:blipFill>
          <a:blip r:embed="rId2">
            <a:alphaModFix amt="18000"/>
            <a:extLst>
              <a:ext uri="{28A0092B-C50C-407E-A947-70E740481C1C}">
                <a14:useLocalDpi xmlns:a14="http://schemas.microsoft.com/office/drawing/2010/main" val="0"/>
              </a:ext>
            </a:extLst>
          </a:blip>
          <a:srcRect/>
          <a:stretch>
            <a:fillRect/>
          </a:stretch>
        </p:blipFill>
        <p:spPr bwMode="auto">
          <a:xfrm>
            <a:off x="7086600" y="4437063"/>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Picture 7" descr="LEE-us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9138" y="2235200"/>
            <a:ext cx="877887"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 name="Rectangle 116"/>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3600">
                <a:solidFill>
                  <a:srgbClr val="FFFFFF"/>
                </a:solidFill>
                <a:latin typeface="Arial" pitchFamily="-65" charset="0"/>
                <a:ea typeface="Arial" pitchFamily="-65" charset="0"/>
                <a:cs typeface="Arial" pitchFamily="-65" charset="0"/>
              </a:rPr>
              <a:t>	3DLigandSite</a:t>
            </a:r>
          </a:p>
        </p:txBody>
      </p:sp>
      <p:sp>
        <p:nvSpPr>
          <p:cNvPr id="19460" name="TextBox 19"/>
          <p:cNvSpPr txBox="1">
            <a:spLocks noChangeArrowheads="1"/>
          </p:cNvSpPr>
          <p:nvPr/>
        </p:nvSpPr>
        <p:spPr bwMode="auto">
          <a:xfrm>
            <a:off x="1582738" y="1941513"/>
            <a:ext cx="915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latin typeface="Arial" charset="0"/>
                <a:cs typeface="Arial" charset="0"/>
              </a:rPr>
              <a:t>Phyre2</a:t>
            </a:r>
          </a:p>
        </p:txBody>
      </p:sp>
      <p:sp>
        <p:nvSpPr>
          <p:cNvPr id="44037" name="TextBox 51"/>
          <p:cNvSpPr txBox="1">
            <a:spLocks noChangeArrowheads="1"/>
          </p:cNvSpPr>
          <p:nvPr/>
        </p:nvSpPr>
        <p:spPr bwMode="auto">
          <a:xfrm>
            <a:off x="4427538" y="3295650"/>
            <a:ext cx="14430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1800" dirty="0" smtClean="0">
                <a:solidFill>
                  <a:schemeClr val="bg1">
                    <a:lumMod val="65000"/>
                  </a:schemeClr>
                </a:solidFill>
                <a:cs typeface="Arial" charset="0"/>
              </a:rPr>
              <a:t>Align </a:t>
            </a:r>
          </a:p>
          <a:p>
            <a:pPr algn="ctr" eaLnBrk="1" fontAlgn="auto" hangingPunct="1">
              <a:spcBef>
                <a:spcPts val="0"/>
              </a:spcBef>
              <a:spcAft>
                <a:spcPts val="0"/>
              </a:spcAft>
              <a:defRPr/>
            </a:pPr>
            <a:r>
              <a:rPr lang="en-US" sz="1800" dirty="0" smtClean="0">
                <a:solidFill>
                  <a:schemeClr val="bg1">
                    <a:lumMod val="65000"/>
                  </a:schemeClr>
                </a:solidFill>
                <a:cs typeface="Arial" charset="0"/>
              </a:rPr>
              <a:t>homologous </a:t>
            </a:r>
          </a:p>
          <a:p>
            <a:pPr algn="ctr" eaLnBrk="1" fontAlgn="auto" hangingPunct="1">
              <a:spcBef>
                <a:spcPts val="0"/>
              </a:spcBef>
              <a:spcAft>
                <a:spcPts val="0"/>
              </a:spcAft>
              <a:defRPr/>
            </a:pPr>
            <a:r>
              <a:rPr lang="en-US" sz="1800" dirty="0" smtClean="0">
                <a:solidFill>
                  <a:schemeClr val="bg1">
                    <a:lumMod val="65000"/>
                  </a:schemeClr>
                </a:solidFill>
                <a:cs typeface="Arial" charset="0"/>
              </a:rPr>
              <a:t>structures</a:t>
            </a:r>
          </a:p>
        </p:txBody>
      </p:sp>
      <p:cxnSp>
        <p:nvCxnSpPr>
          <p:cNvPr id="53" name="Straight Arrow Connector 52"/>
          <p:cNvCxnSpPr/>
          <p:nvPr/>
        </p:nvCxnSpPr>
        <p:spPr>
          <a:xfrm flipV="1">
            <a:off x="992188" y="2878138"/>
            <a:ext cx="996950" cy="655637"/>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9463" name="Picture 19" descr="2pls-us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33750" y="1684338"/>
            <a:ext cx="78105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TextBox 56"/>
          <p:cNvSpPr txBox="1">
            <a:spLocks noChangeArrowheads="1"/>
          </p:cNvSpPr>
          <p:nvPr/>
        </p:nvSpPr>
        <p:spPr bwMode="auto">
          <a:xfrm>
            <a:off x="2595563" y="1154113"/>
            <a:ext cx="29686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US" sz="1800" dirty="0" smtClean="0">
                <a:cs typeface="Arial" charset="0"/>
              </a:rPr>
              <a:t>MAMMOTH search against </a:t>
            </a:r>
          </a:p>
          <a:p>
            <a:pPr eaLnBrk="1" fontAlgn="auto" hangingPunct="1">
              <a:spcBef>
                <a:spcPts val="0"/>
              </a:spcBef>
              <a:spcAft>
                <a:spcPts val="0"/>
              </a:spcAft>
              <a:defRPr/>
            </a:pPr>
            <a:r>
              <a:rPr lang="en-US" sz="1800" dirty="0" smtClean="0">
                <a:cs typeface="Arial" charset="0"/>
              </a:rPr>
              <a:t>Structural library</a:t>
            </a:r>
          </a:p>
        </p:txBody>
      </p:sp>
      <p:cxnSp>
        <p:nvCxnSpPr>
          <p:cNvPr id="59" name="Straight Arrow Connector 58"/>
          <p:cNvCxnSpPr/>
          <p:nvPr/>
        </p:nvCxnSpPr>
        <p:spPr>
          <a:xfrm rot="16200000" flipV="1">
            <a:off x="7344569" y="4077494"/>
            <a:ext cx="1008062" cy="0"/>
          </a:xfrm>
          <a:prstGeom prst="straightConnector1">
            <a:avLst/>
          </a:prstGeom>
          <a:ln w="50800">
            <a:solidFill>
              <a:schemeClr val="bg1">
                <a:lumMod val="6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19466" name="TextBox 67"/>
          <p:cNvSpPr txBox="1">
            <a:spLocks noChangeArrowheads="1"/>
          </p:cNvSpPr>
          <p:nvPr/>
        </p:nvSpPr>
        <p:spPr bwMode="auto">
          <a:xfrm>
            <a:off x="1870075" y="2921000"/>
            <a:ext cx="11715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latin typeface="Arial" charset="0"/>
                <a:cs typeface="Arial" charset="0"/>
              </a:rPr>
              <a:t>Structural</a:t>
            </a:r>
          </a:p>
          <a:p>
            <a:pPr algn="ctr" eaLnBrk="1" hangingPunct="1"/>
            <a:r>
              <a:rPr lang="en-US" sz="1800">
                <a:latin typeface="Arial" charset="0"/>
                <a:cs typeface="Arial" charset="0"/>
              </a:rPr>
              <a:t>model </a:t>
            </a:r>
          </a:p>
        </p:txBody>
      </p:sp>
      <p:cxnSp>
        <p:nvCxnSpPr>
          <p:cNvPr id="69" name="Straight Arrow Connector 68"/>
          <p:cNvCxnSpPr/>
          <p:nvPr/>
        </p:nvCxnSpPr>
        <p:spPr>
          <a:xfrm>
            <a:off x="993775" y="2071688"/>
            <a:ext cx="995363" cy="438150"/>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9468" name="Text Box 436"/>
          <p:cNvSpPr txBox="1">
            <a:spLocks noChangeArrowheads="1"/>
          </p:cNvSpPr>
          <p:nvPr/>
        </p:nvSpPr>
        <p:spPr bwMode="auto">
          <a:xfrm>
            <a:off x="152400" y="1778000"/>
            <a:ext cx="1295400" cy="252413"/>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18000" rIns="0" bIns="18000">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GB" sz="1400">
                <a:solidFill>
                  <a:schemeClr val="bg1"/>
                </a:solidFill>
              </a:rPr>
              <a:t> </a:t>
            </a:r>
            <a:r>
              <a:rPr lang="en-GB" sz="1300">
                <a:solidFill>
                  <a:schemeClr val="bg1"/>
                </a:solidFill>
              </a:rPr>
              <a:t>MTEYKLVVVGAGG</a:t>
            </a:r>
          </a:p>
        </p:txBody>
      </p:sp>
      <p:pic>
        <p:nvPicPr>
          <p:cNvPr id="19469" name="Picture 7" descr="LEE-us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8925" y="3211513"/>
            <a:ext cx="703263"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0" name="TextBox 25"/>
          <p:cNvSpPr txBox="1">
            <a:spLocks noChangeArrowheads="1"/>
          </p:cNvSpPr>
          <p:nvPr/>
        </p:nvSpPr>
        <p:spPr bwMode="auto">
          <a:xfrm>
            <a:off x="120650" y="3911600"/>
            <a:ext cx="14620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latin typeface="Arial" charset="0"/>
                <a:cs typeface="Arial" charset="0"/>
              </a:rPr>
              <a:t>User provided </a:t>
            </a:r>
          </a:p>
          <a:p>
            <a:pPr eaLnBrk="1" hangingPunct="1"/>
            <a:r>
              <a:rPr lang="en-US" sz="1600">
                <a:latin typeface="Arial" charset="0"/>
                <a:cs typeface="Arial" charset="0"/>
              </a:rPr>
              <a:t>strcuture</a:t>
            </a:r>
          </a:p>
        </p:txBody>
      </p:sp>
      <p:cxnSp>
        <p:nvCxnSpPr>
          <p:cNvPr id="29" name="Straight Arrow Connector 28"/>
          <p:cNvCxnSpPr/>
          <p:nvPr/>
        </p:nvCxnSpPr>
        <p:spPr>
          <a:xfrm>
            <a:off x="6172200" y="2690813"/>
            <a:ext cx="685800" cy="1587"/>
          </a:xfrm>
          <a:prstGeom prst="straightConnector1">
            <a:avLst/>
          </a:prstGeom>
          <a:ln w="50800">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9472" name="Picture 30" descr="2oai-use3DLigandSiteEG.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11538" y="2332038"/>
            <a:ext cx="703262"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 name="Picture 31" descr="2p4p-use.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33750" y="3028950"/>
            <a:ext cx="874713"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 name="Picture 33" descr="lee_with_lignads_3DLigEG.png"/>
          <p:cNvPicPr>
            <a:picLocks noChangeAspect="1"/>
          </p:cNvPicPr>
          <p:nvPr/>
        </p:nvPicPr>
        <p:blipFill>
          <a:blip r:embed="rId7">
            <a:alphaModFix amt="18000"/>
            <a:extLst>
              <a:ext uri="{28A0092B-C50C-407E-A947-70E740481C1C}">
                <a14:useLocalDpi xmlns:a14="http://schemas.microsoft.com/office/drawing/2010/main" val="0"/>
              </a:ext>
            </a:extLst>
          </a:blip>
          <a:srcRect/>
          <a:stretch>
            <a:fillRect/>
          </a:stretch>
        </p:blipFill>
        <p:spPr bwMode="auto">
          <a:xfrm>
            <a:off x="4452938" y="1992313"/>
            <a:ext cx="1643062"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16"/>
          <p:cNvCxnSpPr/>
          <p:nvPr/>
        </p:nvCxnSpPr>
        <p:spPr>
          <a:xfrm>
            <a:off x="2787650" y="2692400"/>
            <a:ext cx="685800" cy="1588"/>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9476" name="Picture 34" descr="LEE-with-ligands-use3DLigExample.png"/>
          <p:cNvPicPr>
            <a:picLocks noChangeAspect="1"/>
          </p:cNvPicPr>
          <p:nvPr/>
        </p:nvPicPr>
        <p:blipFill>
          <a:blip r:embed="rId8">
            <a:alphaModFix amt="18000"/>
            <a:extLst>
              <a:ext uri="{28A0092B-C50C-407E-A947-70E740481C1C}">
                <a14:useLocalDpi xmlns:a14="http://schemas.microsoft.com/office/drawing/2010/main" val="0"/>
              </a:ext>
            </a:extLst>
          </a:blip>
          <a:srcRect/>
          <a:stretch>
            <a:fillRect/>
          </a:stretch>
        </p:blipFill>
        <p:spPr bwMode="auto">
          <a:xfrm>
            <a:off x="6858000" y="1971675"/>
            <a:ext cx="1760538"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3" name="TextBox 51"/>
          <p:cNvSpPr txBox="1">
            <a:spLocks noChangeArrowheads="1"/>
          </p:cNvSpPr>
          <p:nvPr/>
        </p:nvSpPr>
        <p:spPr bwMode="auto">
          <a:xfrm>
            <a:off x="6056313" y="1952625"/>
            <a:ext cx="10302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US" sz="1800" smtClean="0">
                <a:solidFill>
                  <a:schemeClr val="bg1">
                    <a:lumMod val="65000"/>
                  </a:schemeClr>
                </a:solidFill>
                <a:cs typeface="Arial" charset="0"/>
              </a:rPr>
              <a:t>Cluster</a:t>
            </a:r>
          </a:p>
          <a:p>
            <a:pPr eaLnBrk="1" fontAlgn="auto" hangingPunct="1">
              <a:spcBef>
                <a:spcPts val="0"/>
              </a:spcBef>
              <a:spcAft>
                <a:spcPts val="0"/>
              </a:spcAft>
              <a:defRPr/>
            </a:pPr>
            <a:r>
              <a:rPr lang="en-US" sz="1800" smtClean="0">
                <a:solidFill>
                  <a:schemeClr val="bg1">
                    <a:lumMod val="65000"/>
                  </a:schemeClr>
                </a:solidFill>
                <a:cs typeface="Arial" charset="0"/>
              </a:rPr>
              <a:t> ligands</a:t>
            </a:r>
          </a:p>
        </p:txBody>
      </p:sp>
      <p:sp>
        <p:nvSpPr>
          <p:cNvPr id="44054" name="TextBox 51"/>
          <p:cNvSpPr txBox="1">
            <a:spLocks noChangeArrowheads="1"/>
          </p:cNvSpPr>
          <p:nvPr/>
        </p:nvSpPr>
        <p:spPr bwMode="auto">
          <a:xfrm>
            <a:off x="6096000" y="2714625"/>
            <a:ext cx="1030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US" sz="1800" smtClean="0">
                <a:solidFill>
                  <a:schemeClr val="bg1">
                    <a:lumMod val="65000"/>
                  </a:schemeClr>
                </a:solidFill>
                <a:cs typeface="Arial" charset="0"/>
              </a:rPr>
              <a:t>Select clusters</a:t>
            </a:r>
          </a:p>
        </p:txBody>
      </p:sp>
      <p:cxnSp>
        <p:nvCxnSpPr>
          <p:cNvPr id="37" name="Straight Arrow Connector 36"/>
          <p:cNvCxnSpPr/>
          <p:nvPr/>
        </p:nvCxnSpPr>
        <p:spPr>
          <a:xfrm>
            <a:off x="4140200" y="2689225"/>
            <a:ext cx="431800" cy="1588"/>
          </a:xfrm>
          <a:prstGeom prst="straightConnector1">
            <a:avLst/>
          </a:prstGeom>
          <a:ln w="50800">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9480" name="TextBox 25"/>
          <p:cNvSpPr txBox="1">
            <a:spLocks noChangeArrowheads="1"/>
          </p:cNvSpPr>
          <p:nvPr/>
        </p:nvSpPr>
        <p:spPr bwMode="auto">
          <a:xfrm>
            <a:off x="533400" y="6011863"/>
            <a:ext cx="2511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latin typeface="Arial" charset="0"/>
                <a:cs typeface="Arial" charset="0"/>
              </a:rPr>
              <a:t>Wass </a:t>
            </a:r>
            <a:r>
              <a:rPr lang="en-US" sz="1800" i="1">
                <a:latin typeface="Arial" charset="0"/>
                <a:cs typeface="Arial" charset="0"/>
              </a:rPr>
              <a:t>et a</a:t>
            </a:r>
            <a:r>
              <a:rPr lang="en-US" sz="1800">
                <a:latin typeface="Arial" charset="0"/>
                <a:cs typeface="Arial" charset="0"/>
              </a:rPr>
              <a:t>l., NAR 2010</a:t>
            </a:r>
          </a:p>
        </p:txBody>
      </p:sp>
      <p:pic>
        <p:nvPicPr>
          <p:cNvPr id="19481" name="Picture 88" descr="IMP_ML_2CS_P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26288" y="6116638"/>
            <a:ext cx="18319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8" name="TextBox 51"/>
          <p:cNvSpPr txBox="1">
            <a:spLocks noChangeArrowheads="1"/>
          </p:cNvSpPr>
          <p:nvPr/>
        </p:nvSpPr>
        <p:spPr bwMode="auto">
          <a:xfrm>
            <a:off x="6084888" y="3946525"/>
            <a:ext cx="18129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US" sz="1800" smtClean="0">
                <a:solidFill>
                  <a:schemeClr val="bg1">
                    <a:lumMod val="65000"/>
                  </a:schemeClr>
                </a:solidFill>
                <a:cs typeface="Arial" charset="0"/>
              </a:rPr>
              <a:t>Make prediction </a:t>
            </a:r>
          </a:p>
          <a:p>
            <a:pPr eaLnBrk="1" fontAlgn="auto" hangingPunct="1">
              <a:spcBef>
                <a:spcPts val="0"/>
              </a:spcBef>
              <a:spcAft>
                <a:spcPts val="0"/>
              </a:spcAft>
              <a:defRPr/>
            </a:pPr>
            <a:r>
              <a:rPr lang="en-US" sz="1800" smtClean="0">
                <a:solidFill>
                  <a:schemeClr val="bg1">
                    <a:lumMod val="65000"/>
                  </a:schemeClr>
                </a:solidFill>
                <a:cs typeface="Arial" charset="0"/>
              </a:rPr>
              <a:t>Using selected </a:t>
            </a:r>
          </a:p>
          <a:p>
            <a:pPr eaLnBrk="1" fontAlgn="auto" hangingPunct="1">
              <a:spcBef>
                <a:spcPts val="0"/>
              </a:spcBef>
              <a:spcAft>
                <a:spcPts val="0"/>
              </a:spcAft>
              <a:defRPr/>
            </a:pPr>
            <a:r>
              <a:rPr lang="en-US" sz="1800" smtClean="0">
                <a:solidFill>
                  <a:schemeClr val="bg1">
                    <a:lumMod val="65000"/>
                  </a:schemeClr>
                </a:solidFill>
                <a:cs typeface="Arial" charset="0"/>
              </a:rPr>
              <a:t>Clusters</a:t>
            </a:r>
          </a:p>
        </p:txBody>
      </p:sp>
      <p:sp>
        <p:nvSpPr>
          <p:cNvPr id="28" name="Rectangle 27"/>
          <p:cNvSpPr/>
          <p:nvPr/>
        </p:nvSpPr>
        <p:spPr>
          <a:xfrm>
            <a:off x="20120" y="6870"/>
            <a:ext cx="9144000" cy="838200"/>
          </a:xfrm>
          <a:prstGeom prst="rect">
            <a:avLst/>
          </a:prstGeom>
          <a:solidFill>
            <a:srgbClr val="1A066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3600" dirty="0">
                <a:solidFill>
                  <a:srgbClr val="FFFFFF"/>
                </a:solidFill>
                <a:latin typeface="Arial" pitchFamily="-65" charset="0"/>
                <a:ea typeface="Arial" pitchFamily="-65" charset="0"/>
                <a:cs typeface="Arial" pitchFamily="-65" charset="0"/>
              </a:rPr>
              <a:t>	3DLigandSite</a:t>
            </a:r>
          </a:p>
        </p:txBody>
      </p:sp>
    </p:spTree>
    <p:extLst>
      <p:ext uri="{BB962C8B-B14F-4D97-AF65-F5344CB8AC3E}">
        <p14:creationId xmlns:p14="http://schemas.microsoft.com/office/powerpoint/2010/main" val="27741462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72" descr="LEE_prediction_T0453.png"/>
          <p:cNvPicPr>
            <a:picLocks noChangeAspect="1"/>
          </p:cNvPicPr>
          <p:nvPr/>
        </p:nvPicPr>
        <p:blipFill>
          <a:blip r:embed="rId2">
            <a:alphaModFix amt="19000"/>
            <a:extLst>
              <a:ext uri="{28A0092B-C50C-407E-A947-70E740481C1C}">
                <a14:useLocalDpi xmlns:a14="http://schemas.microsoft.com/office/drawing/2010/main" val="0"/>
              </a:ext>
            </a:extLst>
          </a:blip>
          <a:srcRect/>
          <a:stretch>
            <a:fillRect/>
          </a:stretch>
        </p:blipFill>
        <p:spPr bwMode="auto">
          <a:xfrm>
            <a:off x="7086600" y="4437063"/>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7" descr="LEE-us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9138" y="2235200"/>
            <a:ext cx="877887"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 name="Rectangle 116"/>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3600">
                <a:solidFill>
                  <a:srgbClr val="FFFFFF"/>
                </a:solidFill>
                <a:latin typeface="Arial" pitchFamily="-65" charset="0"/>
                <a:ea typeface="Arial" pitchFamily="-65" charset="0"/>
                <a:cs typeface="Arial" pitchFamily="-65" charset="0"/>
              </a:rPr>
              <a:t>	3DLigandSite</a:t>
            </a:r>
          </a:p>
        </p:txBody>
      </p:sp>
      <p:sp>
        <p:nvSpPr>
          <p:cNvPr id="44036" name="TextBox 19"/>
          <p:cNvSpPr txBox="1">
            <a:spLocks noChangeArrowheads="1"/>
          </p:cNvSpPr>
          <p:nvPr/>
        </p:nvSpPr>
        <p:spPr bwMode="auto">
          <a:xfrm>
            <a:off x="1582738" y="1941513"/>
            <a:ext cx="915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US" sz="1800" smtClean="0">
                <a:solidFill>
                  <a:schemeClr val="bg1">
                    <a:lumMod val="65000"/>
                  </a:schemeClr>
                </a:solidFill>
                <a:cs typeface="Arial" charset="0"/>
              </a:rPr>
              <a:t>Phyre2</a:t>
            </a:r>
          </a:p>
        </p:txBody>
      </p:sp>
      <p:sp>
        <p:nvSpPr>
          <p:cNvPr id="44037" name="TextBox 51"/>
          <p:cNvSpPr txBox="1">
            <a:spLocks noChangeArrowheads="1"/>
          </p:cNvSpPr>
          <p:nvPr/>
        </p:nvSpPr>
        <p:spPr bwMode="auto">
          <a:xfrm>
            <a:off x="4427538" y="3295650"/>
            <a:ext cx="14430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1800" dirty="0" smtClean="0">
                <a:solidFill>
                  <a:srgbClr val="000000"/>
                </a:solidFill>
                <a:cs typeface="Arial" charset="0"/>
              </a:rPr>
              <a:t>Align </a:t>
            </a:r>
          </a:p>
          <a:p>
            <a:pPr algn="ctr" eaLnBrk="1" fontAlgn="auto" hangingPunct="1">
              <a:spcBef>
                <a:spcPts val="0"/>
              </a:spcBef>
              <a:spcAft>
                <a:spcPts val="0"/>
              </a:spcAft>
              <a:defRPr/>
            </a:pPr>
            <a:r>
              <a:rPr lang="en-US" sz="1800" dirty="0" smtClean="0">
                <a:solidFill>
                  <a:srgbClr val="000000"/>
                </a:solidFill>
                <a:cs typeface="Arial" charset="0"/>
              </a:rPr>
              <a:t>homologous </a:t>
            </a:r>
          </a:p>
          <a:p>
            <a:pPr algn="ctr" eaLnBrk="1" fontAlgn="auto" hangingPunct="1">
              <a:spcBef>
                <a:spcPts val="0"/>
              </a:spcBef>
              <a:spcAft>
                <a:spcPts val="0"/>
              </a:spcAft>
              <a:defRPr/>
            </a:pPr>
            <a:r>
              <a:rPr lang="en-US" sz="1800" dirty="0" smtClean="0">
                <a:solidFill>
                  <a:srgbClr val="000000"/>
                </a:solidFill>
                <a:cs typeface="Arial" charset="0"/>
              </a:rPr>
              <a:t>structures</a:t>
            </a:r>
          </a:p>
        </p:txBody>
      </p:sp>
      <p:cxnSp>
        <p:nvCxnSpPr>
          <p:cNvPr id="53" name="Straight Arrow Connector 52"/>
          <p:cNvCxnSpPr/>
          <p:nvPr/>
        </p:nvCxnSpPr>
        <p:spPr>
          <a:xfrm flipV="1">
            <a:off x="992188" y="2878138"/>
            <a:ext cx="996950" cy="655637"/>
          </a:xfrm>
          <a:prstGeom prst="straightConnector1">
            <a:avLst/>
          </a:prstGeom>
          <a:ln w="50800">
            <a:solidFill>
              <a:srgbClr val="A6A6A6"/>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0487" name="Picture 19" descr="2pls-us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33750" y="1684338"/>
            <a:ext cx="78105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TextBox 56"/>
          <p:cNvSpPr txBox="1">
            <a:spLocks noChangeArrowheads="1"/>
          </p:cNvSpPr>
          <p:nvPr/>
        </p:nvSpPr>
        <p:spPr bwMode="auto">
          <a:xfrm>
            <a:off x="2595563" y="1154113"/>
            <a:ext cx="29686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latin typeface="Arial" charset="0"/>
                <a:cs typeface="Arial" charset="0"/>
              </a:rPr>
              <a:t>MAMMOTH search against </a:t>
            </a:r>
          </a:p>
          <a:p>
            <a:pPr eaLnBrk="1" hangingPunct="1"/>
            <a:r>
              <a:rPr lang="en-US" sz="1800">
                <a:latin typeface="Arial" charset="0"/>
                <a:cs typeface="Arial" charset="0"/>
              </a:rPr>
              <a:t>Structural library</a:t>
            </a:r>
          </a:p>
        </p:txBody>
      </p:sp>
      <p:cxnSp>
        <p:nvCxnSpPr>
          <p:cNvPr id="59" name="Straight Arrow Connector 58"/>
          <p:cNvCxnSpPr/>
          <p:nvPr/>
        </p:nvCxnSpPr>
        <p:spPr>
          <a:xfrm rot="16200000" flipV="1">
            <a:off x="7344569" y="4077494"/>
            <a:ext cx="1008062" cy="0"/>
          </a:xfrm>
          <a:prstGeom prst="straightConnector1">
            <a:avLst/>
          </a:prstGeom>
          <a:ln w="50800">
            <a:solidFill>
              <a:schemeClr val="bg1">
                <a:lumMod val="6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44042" name="TextBox 67"/>
          <p:cNvSpPr txBox="1">
            <a:spLocks noChangeArrowheads="1"/>
          </p:cNvSpPr>
          <p:nvPr/>
        </p:nvSpPr>
        <p:spPr bwMode="auto">
          <a:xfrm>
            <a:off x="1870075" y="2921000"/>
            <a:ext cx="11715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1800" smtClean="0">
                <a:solidFill>
                  <a:schemeClr val="bg1">
                    <a:lumMod val="65000"/>
                  </a:schemeClr>
                </a:solidFill>
                <a:cs typeface="Arial" charset="0"/>
              </a:rPr>
              <a:t>Structural</a:t>
            </a:r>
          </a:p>
          <a:p>
            <a:pPr algn="ctr" eaLnBrk="1" fontAlgn="auto" hangingPunct="1">
              <a:spcBef>
                <a:spcPts val="0"/>
              </a:spcBef>
              <a:spcAft>
                <a:spcPts val="0"/>
              </a:spcAft>
              <a:defRPr/>
            </a:pPr>
            <a:r>
              <a:rPr lang="en-US" sz="1800" smtClean="0">
                <a:solidFill>
                  <a:schemeClr val="bg1">
                    <a:lumMod val="65000"/>
                  </a:schemeClr>
                </a:solidFill>
                <a:cs typeface="Arial" charset="0"/>
              </a:rPr>
              <a:t>model </a:t>
            </a:r>
          </a:p>
        </p:txBody>
      </p:sp>
      <p:cxnSp>
        <p:nvCxnSpPr>
          <p:cNvPr id="69" name="Straight Arrow Connector 68"/>
          <p:cNvCxnSpPr/>
          <p:nvPr/>
        </p:nvCxnSpPr>
        <p:spPr>
          <a:xfrm>
            <a:off x="993775" y="2071688"/>
            <a:ext cx="995363" cy="438150"/>
          </a:xfrm>
          <a:prstGeom prst="straightConnector1">
            <a:avLst/>
          </a:prstGeom>
          <a:ln w="50800">
            <a:solidFill>
              <a:srgbClr val="A6A6A6"/>
            </a:solidFill>
            <a:tailEnd type="triangle"/>
          </a:ln>
          <a:effectLst/>
        </p:spPr>
        <p:style>
          <a:lnRef idx="2">
            <a:schemeClr val="accent1"/>
          </a:lnRef>
          <a:fillRef idx="0">
            <a:schemeClr val="accent1"/>
          </a:fillRef>
          <a:effectRef idx="1">
            <a:schemeClr val="accent1"/>
          </a:effectRef>
          <a:fontRef idx="minor">
            <a:schemeClr val="tx1"/>
          </a:fontRef>
        </p:style>
      </p:cxnSp>
      <p:sp>
        <p:nvSpPr>
          <p:cNvPr id="44044" name="Text Box 436"/>
          <p:cNvSpPr txBox="1">
            <a:spLocks noChangeArrowheads="1"/>
          </p:cNvSpPr>
          <p:nvPr/>
        </p:nvSpPr>
        <p:spPr bwMode="auto">
          <a:xfrm>
            <a:off x="152400" y="1778000"/>
            <a:ext cx="1295400" cy="252413"/>
          </a:xfrm>
          <a:prstGeom prst="rect">
            <a:avLst/>
          </a:prstGeom>
          <a:solidFill>
            <a:schemeClr val="accent3">
              <a:lumMod val="40000"/>
              <a:lumOff val="60000"/>
            </a:schemeClr>
          </a:solidFill>
          <a:ln>
            <a:noFill/>
          </a:ln>
        </p:spPr>
        <p:txBody>
          <a:bodyPr lIns="0" tIns="18000" rIns="0" bIns="1800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GB" sz="1400" dirty="0" smtClean="0">
                <a:solidFill>
                  <a:schemeClr val="bg1"/>
                </a:solidFill>
                <a:latin typeface="Calibri" charset="0"/>
              </a:rPr>
              <a:t> </a:t>
            </a:r>
            <a:r>
              <a:rPr lang="en-GB" sz="1300" dirty="0" smtClean="0">
                <a:solidFill>
                  <a:schemeClr val="bg1"/>
                </a:solidFill>
                <a:latin typeface="Calibri" charset="0"/>
              </a:rPr>
              <a:t>MTEYKLVVVGAGG</a:t>
            </a:r>
          </a:p>
        </p:txBody>
      </p:sp>
      <p:pic>
        <p:nvPicPr>
          <p:cNvPr id="20493" name="Picture 7" descr="LEE-us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8925" y="3211513"/>
            <a:ext cx="703263"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4" name="TextBox 25"/>
          <p:cNvSpPr txBox="1">
            <a:spLocks noChangeArrowheads="1"/>
          </p:cNvSpPr>
          <p:nvPr/>
        </p:nvSpPr>
        <p:spPr bwMode="auto">
          <a:xfrm>
            <a:off x="120650" y="3911600"/>
            <a:ext cx="14620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latin typeface="Arial" charset="0"/>
                <a:cs typeface="Arial" charset="0"/>
              </a:rPr>
              <a:t>User provided </a:t>
            </a:r>
          </a:p>
          <a:p>
            <a:pPr eaLnBrk="1" hangingPunct="1"/>
            <a:r>
              <a:rPr lang="en-US" sz="1600">
                <a:latin typeface="Arial" charset="0"/>
                <a:cs typeface="Arial" charset="0"/>
              </a:rPr>
              <a:t>strcuture</a:t>
            </a:r>
          </a:p>
        </p:txBody>
      </p:sp>
      <p:cxnSp>
        <p:nvCxnSpPr>
          <p:cNvPr id="29" name="Straight Arrow Connector 28"/>
          <p:cNvCxnSpPr/>
          <p:nvPr/>
        </p:nvCxnSpPr>
        <p:spPr>
          <a:xfrm>
            <a:off x="6172200" y="2690813"/>
            <a:ext cx="685800" cy="1587"/>
          </a:xfrm>
          <a:prstGeom prst="straightConnector1">
            <a:avLst/>
          </a:prstGeom>
          <a:ln w="50800">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0496" name="Picture 30" descr="2oai-use3DLigandSiteEG.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11538" y="2332038"/>
            <a:ext cx="703262"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7" name="Picture 31" descr="2p4p-use.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33750" y="3028950"/>
            <a:ext cx="874713"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8" name="Picture 33" descr="lee_with_lignads_3DLigEG.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52938" y="1992313"/>
            <a:ext cx="1643062"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16"/>
          <p:cNvCxnSpPr/>
          <p:nvPr/>
        </p:nvCxnSpPr>
        <p:spPr>
          <a:xfrm>
            <a:off x="2787650" y="2692400"/>
            <a:ext cx="685800" cy="1588"/>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0500" name="Picture 34" descr="LEE-with-ligands-use3DLigExample.png"/>
          <p:cNvPicPr>
            <a:picLocks noChangeAspect="1"/>
          </p:cNvPicPr>
          <p:nvPr/>
        </p:nvPicPr>
        <p:blipFill>
          <a:blip r:embed="rId8">
            <a:alphaModFix amt="19000"/>
            <a:extLst>
              <a:ext uri="{28A0092B-C50C-407E-A947-70E740481C1C}">
                <a14:useLocalDpi xmlns:a14="http://schemas.microsoft.com/office/drawing/2010/main" val="0"/>
              </a:ext>
            </a:extLst>
          </a:blip>
          <a:srcRect/>
          <a:stretch>
            <a:fillRect/>
          </a:stretch>
        </p:blipFill>
        <p:spPr bwMode="auto">
          <a:xfrm>
            <a:off x="6858000" y="1971675"/>
            <a:ext cx="1760538"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3" name="TextBox 51"/>
          <p:cNvSpPr txBox="1">
            <a:spLocks noChangeArrowheads="1"/>
          </p:cNvSpPr>
          <p:nvPr/>
        </p:nvSpPr>
        <p:spPr bwMode="auto">
          <a:xfrm>
            <a:off x="6056313" y="1952625"/>
            <a:ext cx="10302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US" sz="1800" smtClean="0">
                <a:solidFill>
                  <a:schemeClr val="bg1">
                    <a:lumMod val="65000"/>
                  </a:schemeClr>
                </a:solidFill>
                <a:cs typeface="Arial" charset="0"/>
              </a:rPr>
              <a:t>Cluster</a:t>
            </a:r>
          </a:p>
          <a:p>
            <a:pPr eaLnBrk="1" fontAlgn="auto" hangingPunct="1">
              <a:spcBef>
                <a:spcPts val="0"/>
              </a:spcBef>
              <a:spcAft>
                <a:spcPts val="0"/>
              </a:spcAft>
              <a:defRPr/>
            </a:pPr>
            <a:r>
              <a:rPr lang="en-US" sz="1800" smtClean="0">
                <a:solidFill>
                  <a:schemeClr val="bg1">
                    <a:lumMod val="65000"/>
                  </a:schemeClr>
                </a:solidFill>
                <a:cs typeface="Arial" charset="0"/>
              </a:rPr>
              <a:t> ligands</a:t>
            </a:r>
          </a:p>
        </p:txBody>
      </p:sp>
      <p:sp>
        <p:nvSpPr>
          <p:cNvPr id="44054" name="TextBox 51"/>
          <p:cNvSpPr txBox="1">
            <a:spLocks noChangeArrowheads="1"/>
          </p:cNvSpPr>
          <p:nvPr/>
        </p:nvSpPr>
        <p:spPr bwMode="auto">
          <a:xfrm>
            <a:off x="6096000" y="2714625"/>
            <a:ext cx="1030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US" sz="1800" smtClean="0">
                <a:solidFill>
                  <a:schemeClr val="bg1">
                    <a:lumMod val="65000"/>
                  </a:schemeClr>
                </a:solidFill>
                <a:cs typeface="Arial" charset="0"/>
              </a:rPr>
              <a:t>Select clusters</a:t>
            </a:r>
          </a:p>
        </p:txBody>
      </p:sp>
      <p:cxnSp>
        <p:nvCxnSpPr>
          <p:cNvPr id="37" name="Straight Arrow Connector 36"/>
          <p:cNvCxnSpPr/>
          <p:nvPr/>
        </p:nvCxnSpPr>
        <p:spPr>
          <a:xfrm>
            <a:off x="4140200" y="2689225"/>
            <a:ext cx="431800" cy="1588"/>
          </a:xfrm>
          <a:prstGeom prst="straightConnector1">
            <a:avLst/>
          </a:prstGeom>
          <a:ln w="50800">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0504" name="TextBox 25"/>
          <p:cNvSpPr txBox="1">
            <a:spLocks noChangeArrowheads="1"/>
          </p:cNvSpPr>
          <p:nvPr/>
        </p:nvSpPr>
        <p:spPr bwMode="auto">
          <a:xfrm>
            <a:off x="533400" y="6011863"/>
            <a:ext cx="2511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latin typeface="Arial" charset="0"/>
                <a:cs typeface="Arial" charset="0"/>
              </a:rPr>
              <a:t>Wass </a:t>
            </a:r>
            <a:r>
              <a:rPr lang="en-US" sz="1800" i="1">
                <a:latin typeface="Arial" charset="0"/>
                <a:cs typeface="Arial" charset="0"/>
              </a:rPr>
              <a:t>et a</a:t>
            </a:r>
            <a:r>
              <a:rPr lang="en-US" sz="1800">
                <a:latin typeface="Arial" charset="0"/>
                <a:cs typeface="Arial" charset="0"/>
              </a:rPr>
              <a:t>l., NAR 2010</a:t>
            </a:r>
          </a:p>
        </p:txBody>
      </p:sp>
      <p:pic>
        <p:nvPicPr>
          <p:cNvPr id="20505" name="Picture 88" descr="IMP_ML_2CS_P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26288" y="6116638"/>
            <a:ext cx="18319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8" name="TextBox 51"/>
          <p:cNvSpPr txBox="1">
            <a:spLocks noChangeArrowheads="1"/>
          </p:cNvSpPr>
          <p:nvPr/>
        </p:nvSpPr>
        <p:spPr bwMode="auto">
          <a:xfrm>
            <a:off x="6084888" y="3946525"/>
            <a:ext cx="18129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US" sz="1800" smtClean="0">
                <a:solidFill>
                  <a:schemeClr val="bg1">
                    <a:lumMod val="65000"/>
                  </a:schemeClr>
                </a:solidFill>
                <a:cs typeface="Arial" charset="0"/>
              </a:rPr>
              <a:t>Make prediction </a:t>
            </a:r>
          </a:p>
          <a:p>
            <a:pPr eaLnBrk="1" fontAlgn="auto" hangingPunct="1">
              <a:spcBef>
                <a:spcPts val="0"/>
              </a:spcBef>
              <a:spcAft>
                <a:spcPts val="0"/>
              </a:spcAft>
              <a:defRPr/>
            </a:pPr>
            <a:r>
              <a:rPr lang="en-US" sz="1800" smtClean="0">
                <a:solidFill>
                  <a:schemeClr val="bg1">
                    <a:lumMod val="65000"/>
                  </a:schemeClr>
                </a:solidFill>
                <a:cs typeface="Arial" charset="0"/>
              </a:rPr>
              <a:t>Using selected </a:t>
            </a:r>
          </a:p>
          <a:p>
            <a:pPr eaLnBrk="1" fontAlgn="auto" hangingPunct="1">
              <a:spcBef>
                <a:spcPts val="0"/>
              </a:spcBef>
              <a:spcAft>
                <a:spcPts val="0"/>
              </a:spcAft>
              <a:defRPr/>
            </a:pPr>
            <a:r>
              <a:rPr lang="en-US" sz="1800" smtClean="0">
                <a:solidFill>
                  <a:schemeClr val="bg1">
                    <a:lumMod val="65000"/>
                  </a:schemeClr>
                </a:solidFill>
                <a:cs typeface="Arial" charset="0"/>
              </a:rPr>
              <a:t>Clusters</a:t>
            </a:r>
          </a:p>
        </p:txBody>
      </p:sp>
      <p:sp>
        <p:nvSpPr>
          <p:cNvPr id="28" name="Rectangle 27"/>
          <p:cNvSpPr/>
          <p:nvPr/>
        </p:nvSpPr>
        <p:spPr>
          <a:xfrm>
            <a:off x="20120" y="6870"/>
            <a:ext cx="9144000" cy="838200"/>
          </a:xfrm>
          <a:prstGeom prst="rect">
            <a:avLst/>
          </a:prstGeom>
          <a:solidFill>
            <a:srgbClr val="1A066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3600" dirty="0">
                <a:solidFill>
                  <a:srgbClr val="FFFFFF"/>
                </a:solidFill>
                <a:latin typeface="Arial" pitchFamily="-65" charset="0"/>
                <a:ea typeface="Arial" pitchFamily="-65" charset="0"/>
                <a:cs typeface="Arial" pitchFamily="-65" charset="0"/>
              </a:rPr>
              <a:t>	3DLigandSite</a:t>
            </a:r>
          </a:p>
        </p:txBody>
      </p:sp>
    </p:spTree>
    <p:extLst>
      <p:ext uri="{BB962C8B-B14F-4D97-AF65-F5344CB8AC3E}">
        <p14:creationId xmlns:p14="http://schemas.microsoft.com/office/powerpoint/2010/main" val="132051084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72" descr="LEE_prediction_T045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4437063"/>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7" descr="LEE-us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9138" y="2235200"/>
            <a:ext cx="877887"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 name="Rectangle 116"/>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3600">
                <a:solidFill>
                  <a:srgbClr val="FFFFFF"/>
                </a:solidFill>
                <a:latin typeface="Arial" pitchFamily="-65" charset="0"/>
                <a:ea typeface="Arial" pitchFamily="-65" charset="0"/>
                <a:cs typeface="Arial" pitchFamily="-65" charset="0"/>
              </a:rPr>
              <a:t>	3DLigandSite</a:t>
            </a:r>
          </a:p>
        </p:txBody>
      </p:sp>
      <p:sp>
        <p:nvSpPr>
          <p:cNvPr id="44036" name="TextBox 19"/>
          <p:cNvSpPr txBox="1">
            <a:spLocks noChangeArrowheads="1"/>
          </p:cNvSpPr>
          <p:nvPr/>
        </p:nvSpPr>
        <p:spPr bwMode="auto">
          <a:xfrm>
            <a:off x="1582738" y="1941513"/>
            <a:ext cx="915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US" sz="1800" smtClean="0">
                <a:solidFill>
                  <a:schemeClr val="bg1">
                    <a:lumMod val="65000"/>
                  </a:schemeClr>
                </a:solidFill>
                <a:cs typeface="Arial" charset="0"/>
              </a:rPr>
              <a:t>Phyre2</a:t>
            </a:r>
          </a:p>
        </p:txBody>
      </p:sp>
      <p:sp>
        <p:nvSpPr>
          <p:cNvPr id="22533" name="TextBox 51"/>
          <p:cNvSpPr txBox="1">
            <a:spLocks noChangeArrowheads="1"/>
          </p:cNvSpPr>
          <p:nvPr/>
        </p:nvSpPr>
        <p:spPr bwMode="auto">
          <a:xfrm>
            <a:off x="4427538" y="3295650"/>
            <a:ext cx="14430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latin typeface="Arial" charset="0"/>
                <a:cs typeface="Arial" charset="0"/>
              </a:rPr>
              <a:t>Align </a:t>
            </a:r>
          </a:p>
          <a:p>
            <a:pPr algn="ctr" eaLnBrk="1" hangingPunct="1"/>
            <a:r>
              <a:rPr lang="en-US" sz="1800">
                <a:latin typeface="Arial" charset="0"/>
                <a:cs typeface="Arial" charset="0"/>
              </a:rPr>
              <a:t>homologous </a:t>
            </a:r>
          </a:p>
          <a:p>
            <a:pPr algn="ctr" eaLnBrk="1" hangingPunct="1"/>
            <a:r>
              <a:rPr lang="en-US" sz="1800">
                <a:latin typeface="Arial" charset="0"/>
                <a:cs typeface="Arial" charset="0"/>
              </a:rPr>
              <a:t>structures</a:t>
            </a:r>
          </a:p>
        </p:txBody>
      </p:sp>
      <p:cxnSp>
        <p:nvCxnSpPr>
          <p:cNvPr id="53" name="Straight Arrow Connector 52"/>
          <p:cNvCxnSpPr/>
          <p:nvPr/>
        </p:nvCxnSpPr>
        <p:spPr>
          <a:xfrm flipV="1">
            <a:off x="992188" y="2878138"/>
            <a:ext cx="996950" cy="655637"/>
          </a:xfrm>
          <a:prstGeom prst="straightConnector1">
            <a:avLst/>
          </a:prstGeom>
          <a:ln w="50800">
            <a:solidFill>
              <a:srgbClr val="A6A6A6"/>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2535" name="Picture 19" descr="2pls-us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33750" y="1684338"/>
            <a:ext cx="78105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TextBox 56"/>
          <p:cNvSpPr txBox="1">
            <a:spLocks noChangeArrowheads="1"/>
          </p:cNvSpPr>
          <p:nvPr/>
        </p:nvSpPr>
        <p:spPr bwMode="auto">
          <a:xfrm>
            <a:off x="2595563" y="1154113"/>
            <a:ext cx="29686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US" sz="1800" dirty="0" smtClean="0">
                <a:solidFill>
                  <a:schemeClr val="bg1">
                    <a:lumMod val="65000"/>
                  </a:schemeClr>
                </a:solidFill>
                <a:cs typeface="Arial" charset="0"/>
              </a:rPr>
              <a:t>MAMMOTH search against </a:t>
            </a:r>
          </a:p>
          <a:p>
            <a:pPr eaLnBrk="1" fontAlgn="auto" hangingPunct="1">
              <a:spcBef>
                <a:spcPts val="0"/>
              </a:spcBef>
              <a:spcAft>
                <a:spcPts val="0"/>
              </a:spcAft>
              <a:defRPr/>
            </a:pPr>
            <a:r>
              <a:rPr lang="en-US" sz="1800" dirty="0" smtClean="0">
                <a:solidFill>
                  <a:schemeClr val="bg1">
                    <a:lumMod val="65000"/>
                  </a:schemeClr>
                </a:solidFill>
                <a:cs typeface="Arial" charset="0"/>
              </a:rPr>
              <a:t>Structural library</a:t>
            </a:r>
          </a:p>
        </p:txBody>
      </p:sp>
      <p:cxnSp>
        <p:nvCxnSpPr>
          <p:cNvPr id="59" name="Straight Arrow Connector 58"/>
          <p:cNvCxnSpPr/>
          <p:nvPr/>
        </p:nvCxnSpPr>
        <p:spPr>
          <a:xfrm rot="16200000" flipV="1">
            <a:off x="7344569" y="4077494"/>
            <a:ext cx="1008062" cy="0"/>
          </a:xfrm>
          <a:prstGeom prst="straightConnector1">
            <a:avLst/>
          </a:prstGeom>
          <a:ln w="50800">
            <a:solidFill>
              <a:schemeClr val="bg1">
                <a:lumMod val="6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44042" name="TextBox 67"/>
          <p:cNvSpPr txBox="1">
            <a:spLocks noChangeArrowheads="1"/>
          </p:cNvSpPr>
          <p:nvPr/>
        </p:nvSpPr>
        <p:spPr bwMode="auto">
          <a:xfrm>
            <a:off x="1870075" y="2921000"/>
            <a:ext cx="11715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1800" smtClean="0">
                <a:solidFill>
                  <a:schemeClr val="bg1">
                    <a:lumMod val="65000"/>
                  </a:schemeClr>
                </a:solidFill>
                <a:cs typeface="Arial" charset="0"/>
              </a:rPr>
              <a:t>Structural</a:t>
            </a:r>
          </a:p>
          <a:p>
            <a:pPr algn="ctr" eaLnBrk="1" fontAlgn="auto" hangingPunct="1">
              <a:spcBef>
                <a:spcPts val="0"/>
              </a:spcBef>
              <a:spcAft>
                <a:spcPts val="0"/>
              </a:spcAft>
              <a:defRPr/>
            </a:pPr>
            <a:r>
              <a:rPr lang="en-US" sz="1800" smtClean="0">
                <a:solidFill>
                  <a:schemeClr val="bg1">
                    <a:lumMod val="65000"/>
                  </a:schemeClr>
                </a:solidFill>
                <a:cs typeface="Arial" charset="0"/>
              </a:rPr>
              <a:t>model </a:t>
            </a:r>
          </a:p>
        </p:txBody>
      </p:sp>
      <p:cxnSp>
        <p:nvCxnSpPr>
          <p:cNvPr id="69" name="Straight Arrow Connector 68"/>
          <p:cNvCxnSpPr/>
          <p:nvPr/>
        </p:nvCxnSpPr>
        <p:spPr>
          <a:xfrm>
            <a:off x="993775" y="2071688"/>
            <a:ext cx="995363" cy="438150"/>
          </a:xfrm>
          <a:prstGeom prst="straightConnector1">
            <a:avLst/>
          </a:prstGeom>
          <a:ln w="50800">
            <a:solidFill>
              <a:srgbClr val="A6A6A6"/>
            </a:solidFill>
            <a:tailEnd type="triangle"/>
          </a:ln>
          <a:effectLst/>
        </p:spPr>
        <p:style>
          <a:lnRef idx="2">
            <a:schemeClr val="accent1"/>
          </a:lnRef>
          <a:fillRef idx="0">
            <a:schemeClr val="accent1"/>
          </a:fillRef>
          <a:effectRef idx="1">
            <a:schemeClr val="accent1"/>
          </a:effectRef>
          <a:fontRef idx="minor">
            <a:schemeClr val="tx1"/>
          </a:fontRef>
        </p:style>
      </p:cxnSp>
      <p:sp>
        <p:nvSpPr>
          <p:cNvPr id="44044" name="Text Box 436"/>
          <p:cNvSpPr txBox="1">
            <a:spLocks noChangeArrowheads="1"/>
          </p:cNvSpPr>
          <p:nvPr/>
        </p:nvSpPr>
        <p:spPr bwMode="auto">
          <a:xfrm>
            <a:off x="152400" y="1778000"/>
            <a:ext cx="1295400" cy="252413"/>
          </a:xfrm>
          <a:prstGeom prst="rect">
            <a:avLst/>
          </a:prstGeom>
          <a:solidFill>
            <a:schemeClr val="accent3">
              <a:lumMod val="40000"/>
              <a:lumOff val="60000"/>
            </a:schemeClr>
          </a:solidFill>
          <a:ln>
            <a:noFill/>
          </a:ln>
        </p:spPr>
        <p:txBody>
          <a:bodyPr lIns="0" tIns="18000" rIns="0" bIns="1800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GB" sz="1400" dirty="0" smtClean="0">
                <a:solidFill>
                  <a:schemeClr val="bg1"/>
                </a:solidFill>
                <a:latin typeface="Calibri" charset="0"/>
              </a:rPr>
              <a:t> </a:t>
            </a:r>
            <a:r>
              <a:rPr lang="en-GB" sz="1300" dirty="0" smtClean="0">
                <a:solidFill>
                  <a:schemeClr val="bg1"/>
                </a:solidFill>
                <a:latin typeface="Calibri" charset="0"/>
              </a:rPr>
              <a:t>MTEYKLVVVGAGG</a:t>
            </a:r>
          </a:p>
        </p:txBody>
      </p:sp>
      <p:pic>
        <p:nvPicPr>
          <p:cNvPr id="22541" name="Picture 7" descr="LEE-us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8925" y="3211513"/>
            <a:ext cx="703263"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2" name="TextBox 25"/>
          <p:cNvSpPr txBox="1">
            <a:spLocks noChangeArrowheads="1"/>
          </p:cNvSpPr>
          <p:nvPr/>
        </p:nvSpPr>
        <p:spPr bwMode="auto">
          <a:xfrm>
            <a:off x="120650" y="3911600"/>
            <a:ext cx="14620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latin typeface="Arial" charset="0"/>
                <a:cs typeface="Arial" charset="0"/>
              </a:rPr>
              <a:t>User provided </a:t>
            </a:r>
          </a:p>
          <a:p>
            <a:pPr eaLnBrk="1" hangingPunct="1"/>
            <a:r>
              <a:rPr lang="en-US" sz="1600">
                <a:latin typeface="Arial" charset="0"/>
                <a:cs typeface="Arial" charset="0"/>
              </a:rPr>
              <a:t>strcuture</a:t>
            </a:r>
          </a:p>
        </p:txBody>
      </p:sp>
      <p:cxnSp>
        <p:nvCxnSpPr>
          <p:cNvPr id="29" name="Straight Arrow Connector 28"/>
          <p:cNvCxnSpPr/>
          <p:nvPr/>
        </p:nvCxnSpPr>
        <p:spPr>
          <a:xfrm>
            <a:off x="6172200" y="2690813"/>
            <a:ext cx="685800" cy="1587"/>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2544" name="Picture 30" descr="2oai-use3DLigandSiteEG.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11538" y="2332038"/>
            <a:ext cx="703262"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5" name="Picture 31" descr="2p4p-use.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33750" y="3028950"/>
            <a:ext cx="874713"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6" name="Picture 33" descr="lee_with_lignads_3DLigEG.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52938" y="1992313"/>
            <a:ext cx="1643062"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16"/>
          <p:cNvCxnSpPr/>
          <p:nvPr/>
        </p:nvCxnSpPr>
        <p:spPr>
          <a:xfrm>
            <a:off x="2787650" y="2692400"/>
            <a:ext cx="685800" cy="1588"/>
          </a:xfrm>
          <a:prstGeom prst="straightConnector1">
            <a:avLst/>
          </a:prstGeom>
          <a:ln w="50800">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2548" name="Picture 34" descr="LEE-with-ligands-use3DLigExample.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1971675"/>
            <a:ext cx="1760538"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9" name="TextBox 51"/>
          <p:cNvSpPr txBox="1">
            <a:spLocks noChangeArrowheads="1"/>
          </p:cNvSpPr>
          <p:nvPr/>
        </p:nvSpPr>
        <p:spPr bwMode="auto">
          <a:xfrm>
            <a:off x="6056313" y="1952625"/>
            <a:ext cx="10302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latin typeface="Arial" charset="0"/>
                <a:cs typeface="Arial" charset="0"/>
              </a:rPr>
              <a:t>Cluster</a:t>
            </a:r>
          </a:p>
          <a:p>
            <a:pPr eaLnBrk="1" hangingPunct="1"/>
            <a:r>
              <a:rPr lang="en-US" sz="1800">
                <a:latin typeface="Arial" charset="0"/>
                <a:cs typeface="Arial" charset="0"/>
              </a:rPr>
              <a:t> ligands</a:t>
            </a:r>
          </a:p>
        </p:txBody>
      </p:sp>
      <p:sp>
        <p:nvSpPr>
          <p:cNvPr id="22550" name="TextBox 51"/>
          <p:cNvSpPr txBox="1">
            <a:spLocks noChangeArrowheads="1"/>
          </p:cNvSpPr>
          <p:nvPr/>
        </p:nvSpPr>
        <p:spPr bwMode="auto">
          <a:xfrm>
            <a:off x="6096000" y="2714625"/>
            <a:ext cx="1030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latin typeface="Arial" charset="0"/>
                <a:cs typeface="Arial" charset="0"/>
              </a:rPr>
              <a:t>Select clusters</a:t>
            </a:r>
          </a:p>
        </p:txBody>
      </p:sp>
      <p:cxnSp>
        <p:nvCxnSpPr>
          <p:cNvPr id="37" name="Straight Arrow Connector 36"/>
          <p:cNvCxnSpPr/>
          <p:nvPr/>
        </p:nvCxnSpPr>
        <p:spPr>
          <a:xfrm>
            <a:off x="4140200" y="2689225"/>
            <a:ext cx="431800" cy="1588"/>
          </a:xfrm>
          <a:prstGeom prst="straightConnector1">
            <a:avLst/>
          </a:prstGeom>
          <a:ln w="50800">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2552" name="TextBox 25"/>
          <p:cNvSpPr txBox="1">
            <a:spLocks noChangeArrowheads="1"/>
          </p:cNvSpPr>
          <p:nvPr/>
        </p:nvSpPr>
        <p:spPr bwMode="auto">
          <a:xfrm>
            <a:off x="533400" y="6011863"/>
            <a:ext cx="2511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latin typeface="Arial" charset="0"/>
                <a:cs typeface="Arial" charset="0"/>
              </a:rPr>
              <a:t>Wass </a:t>
            </a:r>
            <a:r>
              <a:rPr lang="en-US" sz="1800" i="1">
                <a:latin typeface="Arial" charset="0"/>
                <a:cs typeface="Arial" charset="0"/>
              </a:rPr>
              <a:t>et a</a:t>
            </a:r>
            <a:r>
              <a:rPr lang="en-US" sz="1800">
                <a:latin typeface="Arial" charset="0"/>
                <a:cs typeface="Arial" charset="0"/>
              </a:rPr>
              <a:t>l., NAR 2010</a:t>
            </a:r>
          </a:p>
        </p:txBody>
      </p:sp>
      <p:pic>
        <p:nvPicPr>
          <p:cNvPr id="22553" name="Picture 88" descr="IMP_ML_2CS_P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26288" y="6116638"/>
            <a:ext cx="18319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8" name="TextBox 51"/>
          <p:cNvSpPr txBox="1">
            <a:spLocks noChangeArrowheads="1"/>
          </p:cNvSpPr>
          <p:nvPr/>
        </p:nvSpPr>
        <p:spPr bwMode="auto">
          <a:xfrm>
            <a:off x="6084888" y="3946525"/>
            <a:ext cx="18129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US" sz="1800" smtClean="0">
                <a:solidFill>
                  <a:schemeClr val="bg1">
                    <a:lumMod val="65000"/>
                  </a:schemeClr>
                </a:solidFill>
                <a:cs typeface="Arial" charset="0"/>
              </a:rPr>
              <a:t>Make prediction </a:t>
            </a:r>
          </a:p>
          <a:p>
            <a:pPr eaLnBrk="1" fontAlgn="auto" hangingPunct="1">
              <a:spcBef>
                <a:spcPts val="0"/>
              </a:spcBef>
              <a:spcAft>
                <a:spcPts val="0"/>
              </a:spcAft>
              <a:defRPr/>
            </a:pPr>
            <a:r>
              <a:rPr lang="en-US" sz="1800" smtClean="0">
                <a:solidFill>
                  <a:schemeClr val="bg1">
                    <a:lumMod val="65000"/>
                  </a:schemeClr>
                </a:solidFill>
                <a:cs typeface="Arial" charset="0"/>
              </a:rPr>
              <a:t>Using selected </a:t>
            </a:r>
          </a:p>
          <a:p>
            <a:pPr eaLnBrk="1" fontAlgn="auto" hangingPunct="1">
              <a:spcBef>
                <a:spcPts val="0"/>
              </a:spcBef>
              <a:spcAft>
                <a:spcPts val="0"/>
              </a:spcAft>
              <a:defRPr/>
            </a:pPr>
            <a:r>
              <a:rPr lang="en-US" sz="1800" smtClean="0">
                <a:solidFill>
                  <a:schemeClr val="bg1">
                    <a:lumMod val="65000"/>
                  </a:schemeClr>
                </a:solidFill>
                <a:cs typeface="Arial" charset="0"/>
              </a:rPr>
              <a:t>Clusters</a:t>
            </a:r>
          </a:p>
        </p:txBody>
      </p:sp>
      <p:sp>
        <p:nvSpPr>
          <p:cNvPr id="28" name="Rectangle 27"/>
          <p:cNvSpPr/>
          <p:nvPr/>
        </p:nvSpPr>
        <p:spPr>
          <a:xfrm>
            <a:off x="20120" y="6870"/>
            <a:ext cx="9144000" cy="838200"/>
          </a:xfrm>
          <a:prstGeom prst="rect">
            <a:avLst/>
          </a:prstGeom>
          <a:solidFill>
            <a:srgbClr val="1A066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3600" dirty="0">
                <a:solidFill>
                  <a:srgbClr val="FFFFFF"/>
                </a:solidFill>
                <a:latin typeface="Arial" pitchFamily="-65" charset="0"/>
                <a:ea typeface="Arial" pitchFamily="-65" charset="0"/>
                <a:cs typeface="Arial" pitchFamily="-65" charset="0"/>
              </a:rPr>
              <a:t>	3DLigandSite</a:t>
            </a:r>
          </a:p>
        </p:txBody>
      </p:sp>
    </p:spTree>
    <p:extLst>
      <p:ext uri="{BB962C8B-B14F-4D97-AF65-F5344CB8AC3E}">
        <p14:creationId xmlns:p14="http://schemas.microsoft.com/office/powerpoint/2010/main" val="300636488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72" descr="LEE_prediction_T045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4437063"/>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7" descr="LEE-us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9138" y="2235200"/>
            <a:ext cx="877887"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 name="Rectangle 116"/>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3600">
                <a:solidFill>
                  <a:srgbClr val="FFFFFF"/>
                </a:solidFill>
                <a:latin typeface="Arial" pitchFamily="-65" charset="0"/>
                <a:ea typeface="Arial" pitchFamily="-65" charset="0"/>
                <a:cs typeface="Arial" pitchFamily="-65" charset="0"/>
              </a:rPr>
              <a:t>	3DLigandSite</a:t>
            </a:r>
          </a:p>
        </p:txBody>
      </p:sp>
      <p:sp>
        <p:nvSpPr>
          <p:cNvPr id="44036" name="TextBox 19"/>
          <p:cNvSpPr txBox="1">
            <a:spLocks noChangeArrowheads="1"/>
          </p:cNvSpPr>
          <p:nvPr/>
        </p:nvSpPr>
        <p:spPr bwMode="auto">
          <a:xfrm>
            <a:off x="1582738" y="1941513"/>
            <a:ext cx="915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US" sz="1800" smtClean="0">
                <a:solidFill>
                  <a:schemeClr val="bg1">
                    <a:lumMod val="65000"/>
                  </a:schemeClr>
                </a:solidFill>
                <a:cs typeface="Arial" charset="0"/>
              </a:rPr>
              <a:t>Phyre2</a:t>
            </a:r>
          </a:p>
        </p:txBody>
      </p:sp>
      <p:sp>
        <p:nvSpPr>
          <p:cNvPr id="44037" name="TextBox 51"/>
          <p:cNvSpPr txBox="1">
            <a:spLocks noChangeArrowheads="1"/>
          </p:cNvSpPr>
          <p:nvPr/>
        </p:nvSpPr>
        <p:spPr bwMode="auto">
          <a:xfrm>
            <a:off x="4427538" y="3295650"/>
            <a:ext cx="14430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1800" dirty="0" smtClean="0">
                <a:solidFill>
                  <a:schemeClr val="bg1">
                    <a:lumMod val="65000"/>
                  </a:schemeClr>
                </a:solidFill>
                <a:cs typeface="Arial" charset="0"/>
              </a:rPr>
              <a:t>Align </a:t>
            </a:r>
          </a:p>
          <a:p>
            <a:pPr algn="ctr" eaLnBrk="1" fontAlgn="auto" hangingPunct="1">
              <a:spcBef>
                <a:spcPts val="0"/>
              </a:spcBef>
              <a:spcAft>
                <a:spcPts val="0"/>
              </a:spcAft>
              <a:defRPr/>
            </a:pPr>
            <a:r>
              <a:rPr lang="en-US" sz="1800" dirty="0" smtClean="0">
                <a:solidFill>
                  <a:schemeClr val="bg1">
                    <a:lumMod val="65000"/>
                  </a:schemeClr>
                </a:solidFill>
                <a:cs typeface="Arial" charset="0"/>
              </a:rPr>
              <a:t>homologous </a:t>
            </a:r>
          </a:p>
          <a:p>
            <a:pPr algn="ctr" eaLnBrk="1" fontAlgn="auto" hangingPunct="1">
              <a:spcBef>
                <a:spcPts val="0"/>
              </a:spcBef>
              <a:spcAft>
                <a:spcPts val="0"/>
              </a:spcAft>
              <a:defRPr/>
            </a:pPr>
            <a:r>
              <a:rPr lang="en-US" sz="1800" dirty="0" smtClean="0">
                <a:solidFill>
                  <a:schemeClr val="bg1">
                    <a:lumMod val="65000"/>
                  </a:schemeClr>
                </a:solidFill>
                <a:cs typeface="Arial" charset="0"/>
              </a:rPr>
              <a:t>structures</a:t>
            </a:r>
          </a:p>
        </p:txBody>
      </p:sp>
      <p:cxnSp>
        <p:nvCxnSpPr>
          <p:cNvPr id="53" name="Straight Arrow Connector 52"/>
          <p:cNvCxnSpPr/>
          <p:nvPr/>
        </p:nvCxnSpPr>
        <p:spPr>
          <a:xfrm flipV="1">
            <a:off x="992188" y="2878138"/>
            <a:ext cx="996950" cy="655637"/>
          </a:xfrm>
          <a:prstGeom prst="straightConnector1">
            <a:avLst/>
          </a:prstGeom>
          <a:ln w="50800">
            <a:solidFill>
              <a:srgbClr val="A6A6A6"/>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4583" name="Picture 19" descr="2pls-us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33750" y="1684338"/>
            <a:ext cx="78105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TextBox 56"/>
          <p:cNvSpPr txBox="1">
            <a:spLocks noChangeArrowheads="1"/>
          </p:cNvSpPr>
          <p:nvPr/>
        </p:nvSpPr>
        <p:spPr bwMode="auto">
          <a:xfrm>
            <a:off x="2595563" y="1154113"/>
            <a:ext cx="29686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US" sz="1800" dirty="0" smtClean="0">
                <a:solidFill>
                  <a:schemeClr val="bg1">
                    <a:lumMod val="65000"/>
                  </a:schemeClr>
                </a:solidFill>
                <a:cs typeface="Arial" charset="0"/>
              </a:rPr>
              <a:t>MAMMOTH search against </a:t>
            </a:r>
          </a:p>
          <a:p>
            <a:pPr eaLnBrk="1" fontAlgn="auto" hangingPunct="1">
              <a:spcBef>
                <a:spcPts val="0"/>
              </a:spcBef>
              <a:spcAft>
                <a:spcPts val="0"/>
              </a:spcAft>
              <a:defRPr/>
            </a:pPr>
            <a:r>
              <a:rPr lang="en-US" sz="1800" dirty="0" smtClean="0">
                <a:solidFill>
                  <a:schemeClr val="bg1">
                    <a:lumMod val="65000"/>
                  </a:schemeClr>
                </a:solidFill>
                <a:cs typeface="Arial" charset="0"/>
              </a:rPr>
              <a:t>Structural library</a:t>
            </a:r>
          </a:p>
        </p:txBody>
      </p:sp>
      <p:cxnSp>
        <p:nvCxnSpPr>
          <p:cNvPr id="59" name="Straight Arrow Connector 58"/>
          <p:cNvCxnSpPr/>
          <p:nvPr/>
        </p:nvCxnSpPr>
        <p:spPr>
          <a:xfrm rot="16200000" flipV="1">
            <a:off x="7344569" y="4077494"/>
            <a:ext cx="1008062" cy="0"/>
          </a:xfrm>
          <a:prstGeom prst="straightConnector1">
            <a:avLst/>
          </a:prstGeom>
          <a:ln w="50800">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44042" name="TextBox 67"/>
          <p:cNvSpPr txBox="1">
            <a:spLocks noChangeArrowheads="1"/>
          </p:cNvSpPr>
          <p:nvPr/>
        </p:nvSpPr>
        <p:spPr bwMode="auto">
          <a:xfrm>
            <a:off x="1870075" y="2921000"/>
            <a:ext cx="11715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1800" smtClean="0">
                <a:solidFill>
                  <a:schemeClr val="bg1">
                    <a:lumMod val="65000"/>
                  </a:schemeClr>
                </a:solidFill>
                <a:cs typeface="Arial" charset="0"/>
              </a:rPr>
              <a:t>Structural</a:t>
            </a:r>
          </a:p>
          <a:p>
            <a:pPr algn="ctr" eaLnBrk="1" fontAlgn="auto" hangingPunct="1">
              <a:spcBef>
                <a:spcPts val="0"/>
              </a:spcBef>
              <a:spcAft>
                <a:spcPts val="0"/>
              </a:spcAft>
              <a:defRPr/>
            </a:pPr>
            <a:r>
              <a:rPr lang="en-US" sz="1800" smtClean="0">
                <a:solidFill>
                  <a:schemeClr val="bg1">
                    <a:lumMod val="65000"/>
                  </a:schemeClr>
                </a:solidFill>
                <a:cs typeface="Arial" charset="0"/>
              </a:rPr>
              <a:t>model </a:t>
            </a:r>
          </a:p>
        </p:txBody>
      </p:sp>
      <p:cxnSp>
        <p:nvCxnSpPr>
          <p:cNvPr id="69" name="Straight Arrow Connector 68"/>
          <p:cNvCxnSpPr/>
          <p:nvPr/>
        </p:nvCxnSpPr>
        <p:spPr>
          <a:xfrm>
            <a:off x="993775" y="2071688"/>
            <a:ext cx="995363" cy="438150"/>
          </a:xfrm>
          <a:prstGeom prst="straightConnector1">
            <a:avLst/>
          </a:prstGeom>
          <a:ln w="50800">
            <a:solidFill>
              <a:srgbClr val="A6A6A6"/>
            </a:solidFill>
            <a:tailEnd type="triangle"/>
          </a:ln>
          <a:effectLst/>
        </p:spPr>
        <p:style>
          <a:lnRef idx="2">
            <a:schemeClr val="accent1"/>
          </a:lnRef>
          <a:fillRef idx="0">
            <a:schemeClr val="accent1"/>
          </a:fillRef>
          <a:effectRef idx="1">
            <a:schemeClr val="accent1"/>
          </a:effectRef>
          <a:fontRef idx="minor">
            <a:schemeClr val="tx1"/>
          </a:fontRef>
        </p:style>
      </p:cxnSp>
      <p:sp>
        <p:nvSpPr>
          <p:cNvPr id="44044" name="Text Box 436"/>
          <p:cNvSpPr txBox="1">
            <a:spLocks noChangeArrowheads="1"/>
          </p:cNvSpPr>
          <p:nvPr/>
        </p:nvSpPr>
        <p:spPr bwMode="auto">
          <a:xfrm>
            <a:off x="152400" y="1778000"/>
            <a:ext cx="1295400" cy="252413"/>
          </a:xfrm>
          <a:prstGeom prst="rect">
            <a:avLst/>
          </a:prstGeom>
          <a:solidFill>
            <a:schemeClr val="accent3">
              <a:lumMod val="40000"/>
              <a:lumOff val="60000"/>
            </a:schemeClr>
          </a:solidFill>
          <a:ln>
            <a:noFill/>
          </a:ln>
        </p:spPr>
        <p:txBody>
          <a:bodyPr lIns="0" tIns="18000" rIns="0" bIns="1800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GB" sz="1400" dirty="0" smtClean="0">
                <a:solidFill>
                  <a:schemeClr val="bg1"/>
                </a:solidFill>
                <a:latin typeface="Calibri" charset="0"/>
              </a:rPr>
              <a:t> </a:t>
            </a:r>
            <a:r>
              <a:rPr lang="en-GB" sz="1300" dirty="0" smtClean="0">
                <a:solidFill>
                  <a:schemeClr val="bg1"/>
                </a:solidFill>
                <a:latin typeface="Calibri" charset="0"/>
              </a:rPr>
              <a:t>MTEYKLVVVGAGG</a:t>
            </a:r>
          </a:p>
        </p:txBody>
      </p:sp>
      <p:pic>
        <p:nvPicPr>
          <p:cNvPr id="24589" name="Picture 7" descr="LEE-us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8925" y="3211513"/>
            <a:ext cx="703263"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0" name="TextBox 25"/>
          <p:cNvSpPr txBox="1">
            <a:spLocks noChangeArrowheads="1"/>
          </p:cNvSpPr>
          <p:nvPr/>
        </p:nvSpPr>
        <p:spPr bwMode="auto">
          <a:xfrm>
            <a:off x="120650" y="3911600"/>
            <a:ext cx="14620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latin typeface="Arial" charset="0"/>
                <a:cs typeface="Arial" charset="0"/>
              </a:rPr>
              <a:t>User provided </a:t>
            </a:r>
          </a:p>
          <a:p>
            <a:pPr eaLnBrk="1" hangingPunct="1"/>
            <a:r>
              <a:rPr lang="en-US" sz="1600">
                <a:latin typeface="Arial" charset="0"/>
                <a:cs typeface="Arial" charset="0"/>
              </a:rPr>
              <a:t>strcuture</a:t>
            </a:r>
          </a:p>
        </p:txBody>
      </p:sp>
      <p:cxnSp>
        <p:nvCxnSpPr>
          <p:cNvPr id="29" name="Straight Arrow Connector 28"/>
          <p:cNvCxnSpPr/>
          <p:nvPr/>
        </p:nvCxnSpPr>
        <p:spPr>
          <a:xfrm>
            <a:off x="6172200" y="2690813"/>
            <a:ext cx="685800" cy="1587"/>
          </a:xfrm>
          <a:prstGeom prst="straightConnector1">
            <a:avLst/>
          </a:prstGeom>
          <a:ln w="50800">
            <a:solidFill>
              <a:srgbClr val="A6A6A6"/>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4592" name="Picture 30" descr="2oai-use3DLigandSiteEG.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11538" y="2332038"/>
            <a:ext cx="703262"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3" name="Picture 31" descr="2p4p-use.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33750" y="3028950"/>
            <a:ext cx="874713"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4" name="Picture 33" descr="lee_with_lignads_3DLigEG.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52938" y="1992313"/>
            <a:ext cx="1643062"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16"/>
          <p:cNvCxnSpPr/>
          <p:nvPr/>
        </p:nvCxnSpPr>
        <p:spPr>
          <a:xfrm>
            <a:off x="2787650" y="2692400"/>
            <a:ext cx="685800" cy="1588"/>
          </a:xfrm>
          <a:prstGeom prst="straightConnector1">
            <a:avLst/>
          </a:prstGeom>
          <a:ln w="50800">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4596" name="Picture 34" descr="LEE-with-ligands-use3DLigExample.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1971675"/>
            <a:ext cx="1760538"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3" name="TextBox 51"/>
          <p:cNvSpPr txBox="1">
            <a:spLocks noChangeArrowheads="1"/>
          </p:cNvSpPr>
          <p:nvPr/>
        </p:nvSpPr>
        <p:spPr bwMode="auto">
          <a:xfrm>
            <a:off x="6056313" y="1952625"/>
            <a:ext cx="10302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US" sz="1800" dirty="0" smtClean="0">
                <a:solidFill>
                  <a:schemeClr val="bg1">
                    <a:lumMod val="65000"/>
                  </a:schemeClr>
                </a:solidFill>
                <a:cs typeface="Arial" charset="0"/>
              </a:rPr>
              <a:t>Cluster</a:t>
            </a:r>
          </a:p>
          <a:p>
            <a:pPr eaLnBrk="1" fontAlgn="auto" hangingPunct="1">
              <a:spcBef>
                <a:spcPts val="0"/>
              </a:spcBef>
              <a:spcAft>
                <a:spcPts val="0"/>
              </a:spcAft>
              <a:defRPr/>
            </a:pPr>
            <a:r>
              <a:rPr lang="en-US" sz="1800" dirty="0" smtClean="0">
                <a:solidFill>
                  <a:schemeClr val="bg1">
                    <a:lumMod val="65000"/>
                  </a:schemeClr>
                </a:solidFill>
                <a:cs typeface="Arial" charset="0"/>
              </a:rPr>
              <a:t> ligands</a:t>
            </a:r>
          </a:p>
        </p:txBody>
      </p:sp>
      <p:sp>
        <p:nvSpPr>
          <p:cNvPr id="44054" name="TextBox 51"/>
          <p:cNvSpPr txBox="1">
            <a:spLocks noChangeArrowheads="1"/>
          </p:cNvSpPr>
          <p:nvPr/>
        </p:nvSpPr>
        <p:spPr bwMode="auto">
          <a:xfrm>
            <a:off x="6096000" y="2714625"/>
            <a:ext cx="1030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US" sz="1800" smtClean="0">
                <a:solidFill>
                  <a:schemeClr val="bg1">
                    <a:lumMod val="65000"/>
                  </a:schemeClr>
                </a:solidFill>
                <a:cs typeface="Arial" charset="0"/>
              </a:rPr>
              <a:t>Select clusters</a:t>
            </a:r>
          </a:p>
        </p:txBody>
      </p:sp>
      <p:cxnSp>
        <p:nvCxnSpPr>
          <p:cNvPr id="37" name="Straight Arrow Connector 36"/>
          <p:cNvCxnSpPr/>
          <p:nvPr/>
        </p:nvCxnSpPr>
        <p:spPr>
          <a:xfrm>
            <a:off x="4140200" y="2689225"/>
            <a:ext cx="431800" cy="1588"/>
          </a:xfrm>
          <a:prstGeom prst="straightConnector1">
            <a:avLst/>
          </a:prstGeom>
          <a:ln w="50800">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4600" name="TextBox 25"/>
          <p:cNvSpPr txBox="1">
            <a:spLocks noChangeArrowheads="1"/>
          </p:cNvSpPr>
          <p:nvPr/>
        </p:nvSpPr>
        <p:spPr bwMode="auto">
          <a:xfrm>
            <a:off x="533400" y="6011863"/>
            <a:ext cx="2511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latin typeface="Arial" charset="0"/>
                <a:cs typeface="Arial" charset="0"/>
              </a:rPr>
              <a:t>Wass </a:t>
            </a:r>
            <a:r>
              <a:rPr lang="en-US" sz="1800" i="1">
                <a:latin typeface="Arial" charset="0"/>
                <a:cs typeface="Arial" charset="0"/>
              </a:rPr>
              <a:t>et a</a:t>
            </a:r>
            <a:r>
              <a:rPr lang="en-US" sz="1800">
                <a:latin typeface="Arial" charset="0"/>
                <a:cs typeface="Arial" charset="0"/>
              </a:rPr>
              <a:t>l., NAR 2010</a:t>
            </a:r>
          </a:p>
        </p:txBody>
      </p:sp>
      <p:pic>
        <p:nvPicPr>
          <p:cNvPr id="24601" name="Picture 88" descr="IMP_ML_2CS_P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26288" y="6116638"/>
            <a:ext cx="18319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02" name="TextBox 51"/>
          <p:cNvSpPr txBox="1">
            <a:spLocks noChangeArrowheads="1"/>
          </p:cNvSpPr>
          <p:nvPr/>
        </p:nvSpPr>
        <p:spPr bwMode="auto">
          <a:xfrm>
            <a:off x="6084888" y="3946525"/>
            <a:ext cx="18129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latin typeface="Arial" charset="0"/>
                <a:cs typeface="Arial" charset="0"/>
              </a:rPr>
              <a:t>Make prediction </a:t>
            </a:r>
          </a:p>
          <a:p>
            <a:pPr eaLnBrk="1" hangingPunct="1"/>
            <a:r>
              <a:rPr lang="en-US" sz="1800">
                <a:latin typeface="Arial" charset="0"/>
                <a:cs typeface="Arial" charset="0"/>
              </a:rPr>
              <a:t>Using selected </a:t>
            </a:r>
          </a:p>
          <a:p>
            <a:pPr eaLnBrk="1" hangingPunct="1"/>
            <a:r>
              <a:rPr lang="en-US" sz="1800">
                <a:latin typeface="Arial" charset="0"/>
                <a:cs typeface="Arial" charset="0"/>
              </a:rPr>
              <a:t>Clusters</a:t>
            </a:r>
          </a:p>
        </p:txBody>
      </p:sp>
      <p:sp>
        <p:nvSpPr>
          <p:cNvPr id="24603" name="TextBox 1"/>
          <p:cNvSpPr txBox="1">
            <a:spLocks noChangeArrowheads="1"/>
          </p:cNvSpPr>
          <p:nvPr/>
        </p:nvSpPr>
        <p:spPr bwMode="auto">
          <a:xfrm>
            <a:off x="5126038" y="5195888"/>
            <a:ext cx="20002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600" b="1">
                <a:latin typeface="Arial" charset="0"/>
                <a:cs typeface="Arial" charset="0"/>
              </a:rPr>
              <a:t>Predictions</a:t>
            </a:r>
          </a:p>
        </p:txBody>
      </p:sp>
      <p:sp>
        <p:nvSpPr>
          <p:cNvPr id="30" name="Rectangle 29"/>
          <p:cNvSpPr/>
          <p:nvPr/>
        </p:nvSpPr>
        <p:spPr>
          <a:xfrm>
            <a:off x="20120" y="6870"/>
            <a:ext cx="9144000" cy="838200"/>
          </a:xfrm>
          <a:prstGeom prst="rect">
            <a:avLst/>
          </a:prstGeom>
          <a:solidFill>
            <a:srgbClr val="1A066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3600" dirty="0">
                <a:solidFill>
                  <a:srgbClr val="FFFFFF"/>
                </a:solidFill>
                <a:latin typeface="Arial" pitchFamily="-65" charset="0"/>
                <a:ea typeface="Arial" pitchFamily="-65" charset="0"/>
                <a:cs typeface="Arial" pitchFamily="-65" charset="0"/>
              </a:rPr>
              <a:t>	3DLigandSite</a:t>
            </a:r>
          </a:p>
        </p:txBody>
      </p:sp>
    </p:spTree>
    <p:extLst>
      <p:ext uri="{BB962C8B-B14F-4D97-AF65-F5344CB8AC3E}">
        <p14:creationId xmlns:p14="http://schemas.microsoft.com/office/powerpoint/2010/main" val="413524403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10" descr="multipleLigandsImaeCNIOpresentati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33925" y="280988"/>
            <a:ext cx="3648075" cy="467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6" name="Picture 15" descr="LEE-with-ligands-us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00" y="700088"/>
            <a:ext cx="4889500" cy="40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TextBox 10"/>
          <p:cNvSpPr txBox="1">
            <a:spLocks noChangeArrowheads="1"/>
          </p:cNvSpPr>
          <p:nvPr/>
        </p:nvSpPr>
        <p:spPr bwMode="auto">
          <a:xfrm>
            <a:off x="914400" y="228600"/>
            <a:ext cx="756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solidFill>
                  <a:srgbClr val="000090"/>
                </a:solidFill>
                <a:latin typeface="Calibri" charset="0"/>
              </a:rPr>
              <a:t>Predicting the residues contacting the ligand</a:t>
            </a:r>
          </a:p>
        </p:txBody>
      </p:sp>
      <p:sp>
        <p:nvSpPr>
          <p:cNvPr id="8" name="Rectangle 7"/>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3600">
                <a:solidFill>
                  <a:srgbClr val="FFFFFF"/>
                </a:solidFill>
                <a:latin typeface="Arial" pitchFamily="-65" charset="0"/>
                <a:ea typeface="Arial" pitchFamily="-65" charset="0"/>
                <a:cs typeface="Arial" pitchFamily="-65" charset="0"/>
              </a:rPr>
              <a:t>  Predicting contacting residues</a:t>
            </a:r>
          </a:p>
        </p:txBody>
      </p:sp>
      <p:sp>
        <p:nvSpPr>
          <p:cNvPr id="88070" name="TextBox 8"/>
          <p:cNvSpPr txBox="1">
            <a:spLocks noChangeArrowheads="1"/>
          </p:cNvSpPr>
          <p:nvPr/>
        </p:nvSpPr>
        <p:spPr bwMode="auto">
          <a:xfrm>
            <a:off x="533400" y="4867275"/>
            <a:ext cx="8424863"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a:cs typeface="Arial" charset="0"/>
              </a:rPr>
              <a:t>Multiple molecules in cluster but where is the actual binding site?</a:t>
            </a:r>
          </a:p>
          <a:p>
            <a:pPr eaLnBrk="1" hangingPunct="1"/>
            <a:endParaRPr lang="en-US" sz="2200">
              <a:cs typeface="Arial" charset="0"/>
            </a:endParaRPr>
          </a:p>
          <a:p>
            <a:pPr eaLnBrk="1" hangingPunct="1"/>
            <a:r>
              <a:rPr lang="en-US"/>
              <a:t> Threshold for prediction = Contact 25% ligands</a:t>
            </a:r>
            <a:endParaRPr lang="en-US" sz="2200">
              <a:cs typeface="Arial" charset="0"/>
            </a:endParaRPr>
          </a:p>
        </p:txBody>
      </p:sp>
      <p:pic>
        <p:nvPicPr>
          <p:cNvPr id="88071" name="Picture 19" descr="clusterImage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98988" y="6659563"/>
            <a:ext cx="13970000" cy="139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1153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2514600" y="3124200"/>
            <a:ext cx="4343400" cy="411163"/>
          </a:xfrm>
        </p:spPr>
        <p:txBody>
          <a:bodyPr rtlCol="0">
            <a:normAutofit fontScale="90000"/>
          </a:bodyPr>
          <a:lstStyle/>
          <a:p>
            <a:pPr eaLnBrk="1" fontAlgn="auto" hangingPunct="1">
              <a:spcAft>
                <a:spcPts val="0"/>
              </a:spcAft>
              <a:defRPr/>
            </a:pPr>
            <a:r>
              <a:rPr lang="en-US" sz="2400" b="1" dirty="0" smtClean="0">
                <a:latin typeface="Arial"/>
                <a:ea typeface="Arial" pitchFamily="-65" charset="0"/>
                <a:cs typeface="Arial"/>
              </a:rPr>
              <a:t>CASP8 targets (28)</a:t>
            </a:r>
          </a:p>
        </p:txBody>
      </p:sp>
      <p:graphicFrame>
        <p:nvGraphicFramePr>
          <p:cNvPr id="14" name="Table 13"/>
          <p:cNvGraphicFramePr>
            <a:graphicFrameLocks noGrp="1"/>
          </p:cNvGraphicFramePr>
          <p:nvPr/>
        </p:nvGraphicFramePr>
        <p:xfrm>
          <a:off x="1676400" y="3535363"/>
          <a:ext cx="6096000" cy="1584368"/>
        </p:xfrm>
        <a:graphic>
          <a:graphicData uri="http://schemas.openxmlformats.org/drawingml/2006/table">
            <a:tbl>
              <a:tblPr/>
              <a:tblGrid>
                <a:gridCol w="2032000"/>
                <a:gridCol w="2032000"/>
                <a:gridCol w="2032000"/>
              </a:tblGrid>
              <a:tr h="39608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a:ea typeface="ＭＳ Ｐゴシック" pitchFamily="-65" charset="-128"/>
                          <a:cs typeface="Arial"/>
                        </a:rPr>
                        <a:t>Measure</a:t>
                      </a:r>
                    </a:p>
                  </a:txBody>
                  <a:tcPr marT="45646" marB="4564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a:ea typeface="ＭＳ Ｐゴシック" pitchFamily="-65" charset="-128"/>
                          <a:cs typeface="Arial"/>
                        </a:rPr>
                        <a:t>3DLigandSite</a:t>
                      </a:r>
                    </a:p>
                  </a:txBody>
                  <a:tcPr marT="45646" marB="4564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FFFF"/>
                          </a:solidFill>
                          <a:effectLst/>
                          <a:latin typeface="Arial"/>
                          <a:ea typeface="ＭＳ Ｐゴシック" pitchFamily="-65" charset="-128"/>
                          <a:cs typeface="Arial"/>
                        </a:rPr>
                        <a:t>Human CASP8</a:t>
                      </a:r>
                    </a:p>
                  </a:txBody>
                  <a:tcPr marT="45646" marB="4564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9608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Arial"/>
                          <a:ea typeface="ＭＳ Ｐゴシック" pitchFamily="-65" charset="-128"/>
                          <a:cs typeface="Arial"/>
                        </a:rPr>
                        <a:t>MCC</a:t>
                      </a:r>
                    </a:p>
                  </a:txBody>
                  <a:tcPr marT="45646" marB="4564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a:ea typeface="ＭＳ Ｐゴシック" pitchFamily="-65" charset="-128"/>
                          <a:cs typeface="Arial"/>
                        </a:rPr>
                        <a:t>0.64</a:t>
                      </a:r>
                    </a:p>
                  </a:txBody>
                  <a:tcPr marT="45646" marB="4564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Arial"/>
                          <a:ea typeface="ＭＳ Ｐゴシック" pitchFamily="-65" charset="-128"/>
                          <a:cs typeface="Arial"/>
                        </a:rPr>
                        <a:t>0.63</a:t>
                      </a:r>
                    </a:p>
                  </a:txBody>
                  <a:tcPr marT="45646" marB="4564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9608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a:ea typeface="ＭＳ Ｐゴシック" pitchFamily="-65" charset="-128"/>
                          <a:cs typeface="Arial"/>
                        </a:rPr>
                        <a:t>Recall</a:t>
                      </a:r>
                    </a:p>
                  </a:txBody>
                  <a:tcPr marT="45646" marB="4564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a:ea typeface="ＭＳ Ｐゴシック" pitchFamily="-65" charset="-128"/>
                          <a:cs typeface="Arial"/>
                        </a:rPr>
                        <a:t>71%</a:t>
                      </a:r>
                    </a:p>
                  </a:txBody>
                  <a:tcPr marT="45646" marB="4564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Arial"/>
                          <a:ea typeface="ＭＳ Ｐゴシック" pitchFamily="-65" charset="-128"/>
                          <a:cs typeface="Arial"/>
                        </a:rPr>
                        <a:t>83%</a:t>
                      </a:r>
                    </a:p>
                  </a:txBody>
                  <a:tcPr marT="45646" marB="4564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9608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a:ea typeface="ＭＳ Ｐゴシック" pitchFamily="-65" charset="-128"/>
                          <a:cs typeface="Arial"/>
                        </a:rPr>
                        <a:t>Precision</a:t>
                      </a:r>
                    </a:p>
                  </a:txBody>
                  <a:tcPr marT="45646" marB="4564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a:ea typeface="ＭＳ Ｐゴシック" pitchFamily="-65" charset="-128"/>
                          <a:cs typeface="Arial"/>
                        </a:rPr>
                        <a:t>60%</a:t>
                      </a:r>
                    </a:p>
                  </a:txBody>
                  <a:tcPr marT="45646" marB="4564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a:ea typeface="ＭＳ Ｐゴシック" pitchFamily="-65" charset="-128"/>
                          <a:cs typeface="Arial"/>
                        </a:rPr>
                        <a:t>56%</a:t>
                      </a:r>
                    </a:p>
                  </a:txBody>
                  <a:tcPr marT="45646" marB="4564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90136" name="Title 1"/>
          <p:cNvSpPr txBox="1">
            <a:spLocks/>
          </p:cNvSpPr>
          <p:nvPr/>
        </p:nvSpPr>
        <p:spPr bwMode="auto">
          <a:xfrm>
            <a:off x="2286000" y="762000"/>
            <a:ext cx="48768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a:cs typeface="Arial" charset="0"/>
              </a:rPr>
              <a:t>FINDSITE set (617)</a:t>
            </a:r>
          </a:p>
        </p:txBody>
      </p:sp>
      <p:graphicFrame>
        <p:nvGraphicFramePr>
          <p:cNvPr id="16" name="Table 15"/>
          <p:cNvGraphicFramePr>
            <a:graphicFrameLocks noGrp="1"/>
          </p:cNvGraphicFramePr>
          <p:nvPr/>
        </p:nvGraphicFramePr>
        <p:xfrm>
          <a:off x="2743200" y="1371600"/>
          <a:ext cx="4064000" cy="1584368"/>
        </p:xfrm>
        <a:graphic>
          <a:graphicData uri="http://schemas.openxmlformats.org/drawingml/2006/table">
            <a:tbl>
              <a:tblPr/>
              <a:tblGrid>
                <a:gridCol w="2032000"/>
                <a:gridCol w="2032000"/>
              </a:tblGrid>
              <a:tr h="39608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a:ea typeface="ＭＳ Ｐゴシック" pitchFamily="-65" charset="-128"/>
                          <a:cs typeface="Arial"/>
                        </a:rPr>
                        <a:t>Measure</a:t>
                      </a:r>
                    </a:p>
                  </a:txBody>
                  <a:tcPr marT="45646" marB="4564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FFFF"/>
                          </a:solidFill>
                          <a:effectLst/>
                          <a:latin typeface="Arial"/>
                          <a:ea typeface="ＭＳ Ｐゴシック" pitchFamily="-65" charset="-128"/>
                          <a:cs typeface="Arial"/>
                        </a:rPr>
                        <a:t>3DLigandSite</a:t>
                      </a:r>
                    </a:p>
                  </a:txBody>
                  <a:tcPr marT="45646" marB="4564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9608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a:ea typeface="ＭＳ Ｐゴシック" pitchFamily="-65" charset="-128"/>
                          <a:cs typeface="Arial"/>
                        </a:rPr>
                        <a:t>MCC</a:t>
                      </a:r>
                    </a:p>
                  </a:txBody>
                  <a:tcPr marT="45646" marB="4564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a:ea typeface="ＭＳ Ｐゴシック" pitchFamily="-65" charset="-128"/>
                          <a:cs typeface="Arial"/>
                        </a:rPr>
                        <a:t>0.68</a:t>
                      </a:r>
                    </a:p>
                  </a:txBody>
                  <a:tcPr marT="45646" marB="4564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9608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a:ea typeface="ＭＳ Ｐゴシック" pitchFamily="-65" charset="-128"/>
                          <a:cs typeface="Arial"/>
                        </a:rPr>
                        <a:t>Recall</a:t>
                      </a:r>
                    </a:p>
                  </a:txBody>
                  <a:tcPr marT="45646" marB="4564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a:ea typeface="ＭＳ Ｐゴシック" pitchFamily="-65" charset="-128"/>
                          <a:cs typeface="Arial"/>
                        </a:rPr>
                        <a:t>70%</a:t>
                      </a:r>
                    </a:p>
                  </a:txBody>
                  <a:tcPr marT="45646" marB="4564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9608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a:ea typeface="ＭＳ Ｐゴシック" pitchFamily="-65" charset="-128"/>
                          <a:cs typeface="Arial"/>
                        </a:rPr>
                        <a:t>Precision</a:t>
                      </a:r>
                    </a:p>
                  </a:txBody>
                  <a:tcPr marT="45646" marB="4564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a:ea typeface="ＭＳ Ｐゴシック" pitchFamily="-65" charset="-128"/>
                          <a:cs typeface="Arial"/>
                        </a:rPr>
                        <a:t>70%</a:t>
                      </a:r>
                    </a:p>
                  </a:txBody>
                  <a:tcPr marT="45646" marB="4564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8" name="Rectangle 7"/>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3600" dirty="0">
                <a:solidFill>
                  <a:srgbClr val="FFFFFF"/>
                </a:solidFill>
                <a:latin typeface="Arial" pitchFamily="-65" charset="0"/>
                <a:ea typeface="Arial" pitchFamily="-65" charset="0"/>
                <a:cs typeface="Arial" pitchFamily="-65" charset="0"/>
              </a:rPr>
              <a:t>  3DLigandSite Benchmarking</a:t>
            </a:r>
          </a:p>
        </p:txBody>
      </p:sp>
      <p:sp>
        <p:nvSpPr>
          <p:cNvPr id="90155" name="TextBox 8"/>
          <p:cNvSpPr txBox="1">
            <a:spLocks noChangeArrowheads="1"/>
          </p:cNvSpPr>
          <p:nvPr/>
        </p:nvSpPr>
        <p:spPr bwMode="auto">
          <a:xfrm>
            <a:off x="304800" y="5157788"/>
            <a:ext cx="77612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cs typeface="Arial" charset="0"/>
              </a:rPr>
              <a:t>MCC – Matthews Correlation Coefficient</a:t>
            </a:r>
          </a:p>
          <a:p>
            <a:pPr eaLnBrk="1" hangingPunct="1"/>
            <a:r>
              <a:rPr lang="en-US" sz="1800">
                <a:cs typeface="Arial" charset="0"/>
              </a:rPr>
              <a:t>Recall– percentage of binding sites that are predicted (TP/(TP+FN)) </a:t>
            </a:r>
          </a:p>
          <a:p>
            <a:pPr eaLnBrk="1" hangingPunct="1"/>
            <a:r>
              <a:rPr lang="en-US" sz="1800">
                <a:cs typeface="Arial" charset="0"/>
              </a:rPr>
              <a:t>Precision– percentage of predicted residues that are correct (TP/(TP+FP))</a:t>
            </a:r>
          </a:p>
        </p:txBody>
      </p:sp>
      <p:sp>
        <p:nvSpPr>
          <p:cNvPr id="9" name="Rectangle 8"/>
          <p:cNvSpPr/>
          <p:nvPr/>
        </p:nvSpPr>
        <p:spPr>
          <a:xfrm>
            <a:off x="20120" y="6870"/>
            <a:ext cx="9144000" cy="838200"/>
          </a:xfrm>
          <a:prstGeom prst="rect">
            <a:avLst/>
          </a:prstGeom>
          <a:solidFill>
            <a:srgbClr val="1A066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3600" dirty="0">
                <a:solidFill>
                  <a:srgbClr val="FFFFFF"/>
                </a:solidFill>
                <a:latin typeface="Arial" pitchFamily="-65" charset="0"/>
                <a:ea typeface="Arial" pitchFamily="-65" charset="0"/>
                <a:cs typeface="Arial" pitchFamily="-65" charset="0"/>
              </a:rPr>
              <a:t>	</a:t>
            </a:r>
            <a:r>
              <a:rPr lang="en-US" sz="3600" dirty="0" smtClean="0">
                <a:solidFill>
                  <a:srgbClr val="FFFFFF"/>
                </a:solidFill>
                <a:latin typeface="Arial" pitchFamily="-65" charset="0"/>
                <a:ea typeface="Arial" pitchFamily="-65" charset="0"/>
                <a:cs typeface="Arial" pitchFamily="-65" charset="0"/>
              </a:rPr>
              <a:t>3DLigandSite Benchmarking</a:t>
            </a:r>
            <a:endParaRPr lang="en-US" sz="3600" dirty="0">
              <a:solidFill>
                <a:srgbClr val="FFFFFF"/>
              </a:solidFill>
              <a:latin typeface="Arial" pitchFamily="-65" charset="0"/>
              <a:ea typeface="Arial" pitchFamily="-65" charset="0"/>
              <a:cs typeface="Arial" pitchFamily="-65" charset="0"/>
            </a:endParaRPr>
          </a:p>
        </p:txBody>
      </p:sp>
    </p:spTree>
    <p:extLst>
      <p:ext uri="{BB962C8B-B14F-4D97-AF65-F5344CB8AC3E}">
        <p14:creationId xmlns:p14="http://schemas.microsoft.com/office/powerpoint/2010/main" val="197463273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044686"/>
            <a:ext cx="9144000" cy="1053746"/>
          </a:xfrm>
          <a:prstGeom prst="rect">
            <a:avLst/>
          </a:prstGeom>
          <a:solidFill>
            <a:srgbClr val="1A066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5600" dirty="0" smtClean="0">
                <a:solidFill>
                  <a:srgbClr val="FFFFFF"/>
                </a:solidFill>
                <a:latin typeface="Arial" pitchFamily="-65" charset="0"/>
                <a:ea typeface="Arial" pitchFamily="-65" charset="0"/>
                <a:cs typeface="Arial" pitchFamily="-65" charset="0"/>
              </a:rPr>
              <a:t>Using 3DLigandSite</a:t>
            </a:r>
            <a:endParaRPr lang="en-US" sz="5600" dirty="0">
              <a:solidFill>
                <a:srgbClr val="FFFFFF"/>
              </a:solidFill>
              <a:latin typeface="Arial" pitchFamily="-65" charset="0"/>
              <a:ea typeface="Arial" pitchFamily="-65" charset="0"/>
              <a:cs typeface="Arial" pitchFamily="-65" charset="0"/>
            </a:endParaRPr>
          </a:p>
        </p:txBody>
      </p:sp>
    </p:spTree>
    <p:extLst>
      <p:ext uri="{BB962C8B-B14F-4D97-AF65-F5344CB8AC3E}">
        <p14:creationId xmlns:p14="http://schemas.microsoft.com/office/powerpoint/2010/main" val="267717272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3600" dirty="0">
                <a:solidFill>
                  <a:srgbClr val="FFFFFF"/>
                </a:solidFill>
                <a:latin typeface="Arial" pitchFamily="-65" charset="0"/>
                <a:ea typeface="Arial" pitchFamily="-65" charset="0"/>
                <a:cs typeface="Arial" pitchFamily="-65" charset="0"/>
              </a:rPr>
              <a:t>   CASP</a:t>
            </a:r>
          </a:p>
        </p:txBody>
      </p:sp>
      <p:sp>
        <p:nvSpPr>
          <p:cNvPr id="75778" name="TextBox 79"/>
          <p:cNvSpPr txBox="1">
            <a:spLocks noChangeArrowheads="1"/>
          </p:cNvSpPr>
          <p:nvPr/>
        </p:nvSpPr>
        <p:spPr bwMode="auto">
          <a:xfrm>
            <a:off x="795338" y="1006475"/>
            <a:ext cx="30146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0000FF"/>
                </a:solidFill>
                <a:cs typeface="Arial" charset="0"/>
              </a:rPr>
              <a:t>MEEYKVVVCGSGPVALGCF</a:t>
            </a:r>
          </a:p>
        </p:txBody>
      </p:sp>
      <p:sp>
        <p:nvSpPr>
          <p:cNvPr id="75779" name="TextBox 79"/>
          <p:cNvSpPr txBox="1">
            <a:spLocks noChangeArrowheads="1"/>
          </p:cNvSpPr>
          <p:nvPr/>
        </p:nvSpPr>
        <p:spPr bwMode="auto">
          <a:xfrm>
            <a:off x="3657600" y="1006475"/>
            <a:ext cx="19050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cs typeface="Arial" charset="0"/>
              </a:rPr>
              <a:t>Target sequence</a:t>
            </a:r>
          </a:p>
          <a:p>
            <a:pPr eaLnBrk="1" hangingPunct="1"/>
            <a:r>
              <a:rPr lang="en-US" sz="1600">
                <a:cs typeface="Arial" charset="0"/>
              </a:rPr>
              <a:t>(2 per day)</a:t>
            </a:r>
          </a:p>
        </p:txBody>
      </p:sp>
      <p:cxnSp>
        <p:nvCxnSpPr>
          <p:cNvPr id="10" name="Straight Arrow Connector 9"/>
          <p:cNvCxnSpPr/>
          <p:nvPr/>
        </p:nvCxnSpPr>
        <p:spPr>
          <a:xfrm rot="5400000">
            <a:off x="782638" y="1838325"/>
            <a:ext cx="989012" cy="1588"/>
          </a:xfrm>
          <a:prstGeom prst="straightConnector1">
            <a:avLst/>
          </a:prstGeom>
          <a:ln w="762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75781" name="Picture 16" descr="serv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5313" y="2341563"/>
            <a:ext cx="1363662" cy="169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Arrow Connector 17"/>
          <p:cNvCxnSpPr/>
          <p:nvPr/>
        </p:nvCxnSpPr>
        <p:spPr>
          <a:xfrm rot="5400000">
            <a:off x="2401888" y="1838325"/>
            <a:ext cx="989012" cy="1588"/>
          </a:xfrm>
          <a:prstGeom prst="straightConnector1">
            <a:avLst/>
          </a:prstGeom>
          <a:ln w="762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75783" name="Picture 18" descr="genius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3622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Arrow Connector 19"/>
          <p:cNvCxnSpPr/>
          <p:nvPr/>
        </p:nvCxnSpPr>
        <p:spPr>
          <a:xfrm rot="5400000">
            <a:off x="894557" y="4418806"/>
            <a:ext cx="762000" cy="1587"/>
          </a:xfrm>
          <a:prstGeom prst="straightConnector1">
            <a:avLst/>
          </a:prstGeom>
          <a:ln w="762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5400000">
            <a:off x="2514601" y="4419600"/>
            <a:ext cx="762000" cy="3175"/>
          </a:xfrm>
          <a:prstGeom prst="straightConnector1">
            <a:avLst/>
          </a:prstGeom>
          <a:ln w="762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75786" name="Picture 107" descr="LEE_cropp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802188"/>
            <a:ext cx="1944688" cy="1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7" name="TextBox 24"/>
          <p:cNvSpPr txBox="1">
            <a:spLocks noChangeArrowheads="1"/>
          </p:cNvSpPr>
          <p:nvPr/>
        </p:nvSpPr>
        <p:spPr bwMode="auto">
          <a:xfrm>
            <a:off x="304800" y="4953000"/>
            <a:ext cx="11604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cs typeface="Arial" charset="0"/>
              </a:rPr>
              <a:t>Predicted</a:t>
            </a:r>
          </a:p>
          <a:p>
            <a:pPr eaLnBrk="1" hangingPunct="1"/>
            <a:r>
              <a:rPr lang="en-US" sz="1800">
                <a:cs typeface="Arial" charset="0"/>
              </a:rPr>
              <a:t>structure</a:t>
            </a:r>
          </a:p>
        </p:txBody>
      </p:sp>
      <p:pic>
        <p:nvPicPr>
          <p:cNvPr id="75788" name="Picture 48" descr="prediction.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4953000"/>
            <a:ext cx="1116013"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9" name="TextBox 26"/>
          <p:cNvSpPr txBox="1">
            <a:spLocks noChangeArrowheads="1"/>
          </p:cNvSpPr>
          <p:nvPr/>
        </p:nvSpPr>
        <p:spPr bwMode="auto">
          <a:xfrm>
            <a:off x="3733800" y="4572000"/>
            <a:ext cx="13779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cs typeface="Arial" charset="0"/>
              </a:rPr>
              <a:t>Predicted</a:t>
            </a:r>
          </a:p>
          <a:p>
            <a:pPr eaLnBrk="1" hangingPunct="1"/>
            <a:r>
              <a:rPr lang="en-US" sz="1800">
                <a:cs typeface="Arial" charset="0"/>
              </a:rPr>
              <a:t>Binding site</a:t>
            </a:r>
          </a:p>
        </p:txBody>
      </p:sp>
      <p:cxnSp>
        <p:nvCxnSpPr>
          <p:cNvPr id="28" name="Straight Arrow Connector 27"/>
          <p:cNvCxnSpPr/>
          <p:nvPr/>
        </p:nvCxnSpPr>
        <p:spPr>
          <a:xfrm>
            <a:off x="4343400" y="5599113"/>
            <a:ext cx="779463" cy="1587"/>
          </a:xfrm>
          <a:prstGeom prst="straightConnector1">
            <a:avLst/>
          </a:prstGeom>
          <a:ln w="762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75791" name="TextBox 29"/>
          <p:cNvSpPr txBox="1">
            <a:spLocks noChangeArrowheads="1"/>
          </p:cNvSpPr>
          <p:nvPr/>
        </p:nvSpPr>
        <p:spPr bwMode="auto">
          <a:xfrm>
            <a:off x="5181600" y="5370513"/>
            <a:ext cx="1544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cs typeface="Arial" charset="0"/>
              </a:rPr>
              <a:t>Assessment</a:t>
            </a:r>
          </a:p>
        </p:txBody>
      </p:sp>
      <p:cxnSp>
        <p:nvCxnSpPr>
          <p:cNvPr id="32" name="Straight Arrow Connector 31"/>
          <p:cNvCxnSpPr/>
          <p:nvPr/>
        </p:nvCxnSpPr>
        <p:spPr>
          <a:xfrm>
            <a:off x="6635750" y="5600700"/>
            <a:ext cx="781050" cy="1588"/>
          </a:xfrm>
          <a:prstGeom prst="straightConnector1">
            <a:avLst/>
          </a:prstGeom>
          <a:ln w="762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75793" name="TextBox 32"/>
          <p:cNvSpPr txBox="1">
            <a:spLocks noChangeArrowheads="1"/>
          </p:cNvSpPr>
          <p:nvPr/>
        </p:nvSpPr>
        <p:spPr bwMode="auto">
          <a:xfrm>
            <a:off x="7416800" y="4876800"/>
            <a:ext cx="1519238"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cs typeface="Arial" charset="0"/>
              </a:rPr>
              <a:t>Results</a:t>
            </a:r>
          </a:p>
          <a:p>
            <a:pPr eaLnBrk="1" hangingPunct="1"/>
            <a:r>
              <a:rPr lang="en-US" sz="1800">
                <a:cs typeface="Arial" charset="0"/>
              </a:rPr>
              <a:t>Performance</a:t>
            </a:r>
          </a:p>
          <a:p>
            <a:pPr eaLnBrk="1" hangingPunct="1"/>
            <a:r>
              <a:rPr lang="en-US" sz="1800">
                <a:cs typeface="Arial" charset="0"/>
              </a:rPr>
              <a:t>Compared to other groups</a:t>
            </a:r>
          </a:p>
          <a:p>
            <a:pPr eaLnBrk="1" hangingPunct="1"/>
            <a:endParaRPr lang="en-US" sz="1800">
              <a:cs typeface="Arial" charset="0"/>
            </a:endParaRPr>
          </a:p>
        </p:txBody>
      </p:sp>
      <p:sp>
        <p:nvSpPr>
          <p:cNvPr id="75794" name="TextBox 33"/>
          <p:cNvSpPr txBox="1">
            <a:spLocks noChangeArrowheads="1"/>
          </p:cNvSpPr>
          <p:nvPr/>
        </p:nvSpPr>
        <p:spPr bwMode="auto">
          <a:xfrm>
            <a:off x="3733800" y="2706688"/>
            <a:ext cx="13985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cs typeface="Arial" charset="0"/>
              </a:rPr>
              <a:t>Human predictors </a:t>
            </a:r>
          </a:p>
        </p:txBody>
      </p:sp>
      <p:sp>
        <p:nvSpPr>
          <p:cNvPr id="75795" name="TextBox 34"/>
          <p:cNvSpPr txBox="1">
            <a:spLocks noChangeArrowheads="1"/>
          </p:cNvSpPr>
          <p:nvPr/>
        </p:nvSpPr>
        <p:spPr bwMode="auto">
          <a:xfrm>
            <a:off x="125413" y="3733800"/>
            <a:ext cx="13985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cs typeface="Arial" charset="0"/>
              </a:rPr>
              <a:t>Server predictors </a:t>
            </a:r>
          </a:p>
        </p:txBody>
      </p:sp>
      <p:sp>
        <p:nvSpPr>
          <p:cNvPr id="75796" name="TextBox 35"/>
          <p:cNvSpPr txBox="1">
            <a:spLocks noChangeArrowheads="1"/>
          </p:cNvSpPr>
          <p:nvPr/>
        </p:nvSpPr>
        <p:spPr bwMode="auto">
          <a:xfrm>
            <a:off x="1295400" y="4114800"/>
            <a:ext cx="865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cs typeface="Arial" charset="0"/>
              </a:rPr>
              <a:t>3 days</a:t>
            </a:r>
          </a:p>
        </p:txBody>
      </p:sp>
      <p:sp>
        <p:nvSpPr>
          <p:cNvPr id="75797" name="TextBox 36"/>
          <p:cNvSpPr txBox="1">
            <a:spLocks noChangeArrowheads="1"/>
          </p:cNvSpPr>
          <p:nvPr/>
        </p:nvSpPr>
        <p:spPr bwMode="auto">
          <a:xfrm>
            <a:off x="3048000" y="4195763"/>
            <a:ext cx="1031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cs typeface="Arial" charset="0"/>
              </a:rPr>
              <a:t>3 weeks</a:t>
            </a:r>
          </a:p>
        </p:txBody>
      </p:sp>
    </p:spTree>
    <p:extLst>
      <p:ext uri="{BB962C8B-B14F-4D97-AF65-F5344CB8AC3E}">
        <p14:creationId xmlns:p14="http://schemas.microsoft.com/office/powerpoint/2010/main" val="195689885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72" descr="LEE_prediction_T045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4437063"/>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7" descr="LEE-us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9138" y="2235200"/>
            <a:ext cx="877887"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 name="Rectangle 116"/>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3600">
                <a:solidFill>
                  <a:srgbClr val="FFFFFF"/>
                </a:solidFill>
                <a:latin typeface="Arial" pitchFamily="-65" charset="0"/>
                <a:ea typeface="Arial" pitchFamily="-65" charset="0"/>
                <a:cs typeface="Arial" pitchFamily="-65" charset="0"/>
              </a:rPr>
              <a:t>	3DLigandSite</a:t>
            </a:r>
          </a:p>
        </p:txBody>
      </p:sp>
      <p:sp>
        <p:nvSpPr>
          <p:cNvPr id="16388" name="TextBox 19"/>
          <p:cNvSpPr txBox="1">
            <a:spLocks noChangeArrowheads="1"/>
          </p:cNvSpPr>
          <p:nvPr/>
        </p:nvSpPr>
        <p:spPr bwMode="auto">
          <a:xfrm>
            <a:off x="1582738" y="1941513"/>
            <a:ext cx="915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latin typeface="Arial" charset="0"/>
                <a:cs typeface="Arial" charset="0"/>
              </a:rPr>
              <a:t>Phyre2</a:t>
            </a:r>
          </a:p>
        </p:txBody>
      </p:sp>
      <p:sp>
        <p:nvSpPr>
          <p:cNvPr id="44037" name="TextBox 51"/>
          <p:cNvSpPr txBox="1">
            <a:spLocks noChangeArrowheads="1"/>
          </p:cNvSpPr>
          <p:nvPr/>
        </p:nvSpPr>
        <p:spPr bwMode="auto">
          <a:xfrm>
            <a:off x="4427538" y="3295650"/>
            <a:ext cx="14430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1800" dirty="0" smtClean="0">
                <a:solidFill>
                  <a:schemeClr val="bg1">
                    <a:lumMod val="65000"/>
                  </a:schemeClr>
                </a:solidFill>
                <a:cs typeface="Arial" charset="0"/>
              </a:rPr>
              <a:t>Align </a:t>
            </a:r>
          </a:p>
          <a:p>
            <a:pPr algn="ctr" eaLnBrk="1" fontAlgn="auto" hangingPunct="1">
              <a:spcBef>
                <a:spcPts val="0"/>
              </a:spcBef>
              <a:spcAft>
                <a:spcPts val="0"/>
              </a:spcAft>
              <a:defRPr/>
            </a:pPr>
            <a:r>
              <a:rPr lang="en-US" sz="1800" dirty="0" smtClean="0">
                <a:solidFill>
                  <a:schemeClr val="bg1">
                    <a:lumMod val="65000"/>
                  </a:schemeClr>
                </a:solidFill>
                <a:cs typeface="Arial" charset="0"/>
              </a:rPr>
              <a:t>homologous </a:t>
            </a:r>
          </a:p>
          <a:p>
            <a:pPr algn="ctr" eaLnBrk="1" fontAlgn="auto" hangingPunct="1">
              <a:spcBef>
                <a:spcPts val="0"/>
              </a:spcBef>
              <a:spcAft>
                <a:spcPts val="0"/>
              </a:spcAft>
              <a:defRPr/>
            </a:pPr>
            <a:r>
              <a:rPr lang="en-US" sz="1800" dirty="0" smtClean="0">
                <a:solidFill>
                  <a:schemeClr val="bg1">
                    <a:lumMod val="65000"/>
                  </a:schemeClr>
                </a:solidFill>
                <a:cs typeface="Arial" charset="0"/>
              </a:rPr>
              <a:t>structures</a:t>
            </a:r>
          </a:p>
        </p:txBody>
      </p:sp>
      <p:cxnSp>
        <p:nvCxnSpPr>
          <p:cNvPr id="53" name="Straight Arrow Connector 52"/>
          <p:cNvCxnSpPr/>
          <p:nvPr/>
        </p:nvCxnSpPr>
        <p:spPr>
          <a:xfrm flipV="1">
            <a:off x="992188" y="2878138"/>
            <a:ext cx="996950" cy="655637"/>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6391" name="Picture 19" descr="2pls-us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33750" y="1684338"/>
            <a:ext cx="78105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TextBox 56"/>
          <p:cNvSpPr txBox="1">
            <a:spLocks noChangeArrowheads="1"/>
          </p:cNvSpPr>
          <p:nvPr/>
        </p:nvSpPr>
        <p:spPr bwMode="auto">
          <a:xfrm>
            <a:off x="2595563" y="1154113"/>
            <a:ext cx="29686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US" sz="1800" dirty="0" smtClean="0">
                <a:solidFill>
                  <a:schemeClr val="bg1">
                    <a:lumMod val="65000"/>
                  </a:schemeClr>
                </a:solidFill>
                <a:cs typeface="Arial" charset="0"/>
              </a:rPr>
              <a:t>MAMMOTH search against </a:t>
            </a:r>
          </a:p>
          <a:p>
            <a:pPr eaLnBrk="1" fontAlgn="auto" hangingPunct="1">
              <a:spcBef>
                <a:spcPts val="0"/>
              </a:spcBef>
              <a:spcAft>
                <a:spcPts val="0"/>
              </a:spcAft>
              <a:defRPr/>
            </a:pPr>
            <a:r>
              <a:rPr lang="en-US" sz="1800" dirty="0" smtClean="0">
                <a:solidFill>
                  <a:schemeClr val="bg1">
                    <a:lumMod val="65000"/>
                  </a:schemeClr>
                </a:solidFill>
                <a:cs typeface="Arial" charset="0"/>
              </a:rPr>
              <a:t>Structural library</a:t>
            </a:r>
          </a:p>
        </p:txBody>
      </p:sp>
      <p:cxnSp>
        <p:nvCxnSpPr>
          <p:cNvPr id="59" name="Straight Arrow Connector 58"/>
          <p:cNvCxnSpPr/>
          <p:nvPr/>
        </p:nvCxnSpPr>
        <p:spPr>
          <a:xfrm rot="16200000" flipV="1">
            <a:off x="7344569" y="4077494"/>
            <a:ext cx="1008062" cy="0"/>
          </a:xfrm>
          <a:prstGeom prst="straightConnector1">
            <a:avLst/>
          </a:prstGeom>
          <a:ln w="50800">
            <a:solidFill>
              <a:schemeClr val="bg1">
                <a:lumMod val="6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16394" name="TextBox 67"/>
          <p:cNvSpPr txBox="1">
            <a:spLocks noChangeArrowheads="1"/>
          </p:cNvSpPr>
          <p:nvPr/>
        </p:nvSpPr>
        <p:spPr bwMode="auto">
          <a:xfrm>
            <a:off x="1870075" y="2921000"/>
            <a:ext cx="11715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latin typeface="Arial" charset="0"/>
                <a:cs typeface="Arial" charset="0"/>
              </a:rPr>
              <a:t>Structural</a:t>
            </a:r>
          </a:p>
          <a:p>
            <a:pPr algn="ctr" eaLnBrk="1" hangingPunct="1"/>
            <a:r>
              <a:rPr lang="en-US" sz="1800">
                <a:latin typeface="Arial" charset="0"/>
                <a:cs typeface="Arial" charset="0"/>
              </a:rPr>
              <a:t>model </a:t>
            </a:r>
          </a:p>
        </p:txBody>
      </p:sp>
      <p:cxnSp>
        <p:nvCxnSpPr>
          <p:cNvPr id="69" name="Straight Arrow Connector 68"/>
          <p:cNvCxnSpPr/>
          <p:nvPr/>
        </p:nvCxnSpPr>
        <p:spPr>
          <a:xfrm>
            <a:off x="993775" y="2071688"/>
            <a:ext cx="995363" cy="438150"/>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396" name="Text Box 436"/>
          <p:cNvSpPr txBox="1">
            <a:spLocks noChangeArrowheads="1"/>
          </p:cNvSpPr>
          <p:nvPr/>
        </p:nvSpPr>
        <p:spPr bwMode="auto">
          <a:xfrm>
            <a:off x="152400" y="1778000"/>
            <a:ext cx="1295400" cy="252413"/>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18000" rIns="0" bIns="18000">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GB" sz="1400">
                <a:solidFill>
                  <a:schemeClr val="bg1"/>
                </a:solidFill>
              </a:rPr>
              <a:t> </a:t>
            </a:r>
            <a:r>
              <a:rPr lang="en-GB" sz="1300">
                <a:solidFill>
                  <a:schemeClr val="bg1"/>
                </a:solidFill>
              </a:rPr>
              <a:t>MTEYKLVVVGAGG</a:t>
            </a:r>
          </a:p>
        </p:txBody>
      </p:sp>
      <p:pic>
        <p:nvPicPr>
          <p:cNvPr id="16397" name="Picture 7" descr="LEE-us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8925" y="3211513"/>
            <a:ext cx="703263"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8" name="TextBox 25"/>
          <p:cNvSpPr txBox="1">
            <a:spLocks noChangeArrowheads="1"/>
          </p:cNvSpPr>
          <p:nvPr/>
        </p:nvSpPr>
        <p:spPr bwMode="auto">
          <a:xfrm>
            <a:off x="120650" y="3911600"/>
            <a:ext cx="14620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latin typeface="Arial" charset="0"/>
                <a:cs typeface="Arial" charset="0"/>
              </a:rPr>
              <a:t>User provided </a:t>
            </a:r>
          </a:p>
          <a:p>
            <a:pPr eaLnBrk="1" hangingPunct="1"/>
            <a:r>
              <a:rPr lang="en-US" sz="1600">
                <a:latin typeface="Arial" charset="0"/>
                <a:cs typeface="Arial" charset="0"/>
              </a:rPr>
              <a:t>strcuture</a:t>
            </a:r>
          </a:p>
        </p:txBody>
      </p:sp>
      <p:cxnSp>
        <p:nvCxnSpPr>
          <p:cNvPr id="29" name="Straight Arrow Connector 28"/>
          <p:cNvCxnSpPr/>
          <p:nvPr/>
        </p:nvCxnSpPr>
        <p:spPr>
          <a:xfrm>
            <a:off x="6172200" y="2690813"/>
            <a:ext cx="685800" cy="1587"/>
          </a:xfrm>
          <a:prstGeom prst="straightConnector1">
            <a:avLst/>
          </a:prstGeom>
          <a:ln w="50800">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6400" name="Picture 30" descr="2oai-use3DLigandSiteEG.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11538" y="2332038"/>
            <a:ext cx="703262"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1" name="Picture 31" descr="2p4p-use.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33750" y="3028950"/>
            <a:ext cx="874713"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2" name="Picture 33" descr="lee_with_lignads_3DLigEG.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52938" y="1992313"/>
            <a:ext cx="1643062"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16"/>
          <p:cNvCxnSpPr/>
          <p:nvPr/>
        </p:nvCxnSpPr>
        <p:spPr>
          <a:xfrm>
            <a:off x="2787650" y="2692400"/>
            <a:ext cx="685800" cy="1588"/>
          </a:xfrm>
          <a:prstGeom prst="straightConnector1">
            <a:avLst/>
          </a:prstGeom>
          <a:ln w="50800">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6404" name="Picture 34" descr="LEE-with-ligands-use3DLigExample.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1971675"/>
            <a:ext cx="1760538"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3" name="TextBox 51"/>
          <p:cNvSpPr txBox="1">
            <a:spLocks noChangeArrowheads="1"/>
          </p:cNvSpPr>
          <p:nvPr/>
        </p:nvSpPr>
        <p:spPr bwMode="auto">
          <a:xfrm>
            <a:off x="6056313" y="1952625"/>
            <a:ext cx="10302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US" sz="1800" smtClean="0">
                <a:solidFill>
                  <a:schemeClr val="bg1">
                    <a:lumMod val="65000"/>
                  </a:schemeClr>
                </a:solidFill>
                <a:cs typeface="Arial" charset="0"/>
              </a:rPr>
              <a:t>Cluster</a:t>
            </a:r>
          </a:p>
          <a:p>
            <a:pPr eaLnBrk="1" fontAlgn="auto" hangingPunct="1">
              <a:spcBef>
                <a:spcPts val="0"/>
              </a:spcBef>
              <a:spcAft>
                <a:spcPts val="0"/>
              </a:spcAft>
              <a:defRPr/>
            </a:pPr>
            <a:r>
              <a:rPr lang="en-US" sz="1800" smtClean="0">
                <a:solidFill>
                  <a:schemeClr val="bg1">
                    <a:lumMod val="65000"/>
                  </a:schemeClr>
                </a:solidFill>
                <a:cs typeface="Arial" charset="0"/>
              </a:rPr>
              <a:t> ligands</a:t>
            </a:r>
          </a:p>
        </p:txBody>
      </p:sp>
      <p:sp>
        <p:nvSpPr>
          <p:cNvPr id="44054" name="TextBox 51"/>
          <p:cNvSpPr txBox="1">
            <a:spLocks noChangeArrowheads="1"/>
          </p:cNvSpPr>
          <p:nvPr/>
        </p:nvSpPr>
        <p:spPr bwMode="auto">
          <a:xfrm>
            <a:off x="6096000" y="2714625"/>
            <a:ext cx="1030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US" sz="1800" smtClean="0">
                <a:solidFill>
                  <a:schemeClr val="bg1">
                    <a:lumMod val="65000"/>
                  </a:schemeClr>
                </a:solidFill>
                <a:cs typeface="Arial" charset="0"/>
              </a:rPr>
              <a:t>Select clusters</a:t>
            </a:r>
          </a:p>
        </p:txBody>
      </p:sp>
      <p:cxnSp>
        <p:nvCxnSpPr>
          <p:cNvPr id="37" name="Straight Arrow Connector 36"/>
          <p:cNvCxnSpPr/>
          <p:nvPr/>
        </p:nvCxnSpPr>
        <p:spPr>
          <a:xfrm>
            <a:off x="4140200" y="2689225"/>
            <a:ext cx="431800" cy="1588"/>
          </a:xfrm>
          <a:prstGeom prst="straightConnector1">
            <a:avLst/>
          </a:prstGeom>
          <a:ln w="50800">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6408" name="TextBox 25"/>
          <p:cNvSpPr txBox="1">
            <a:spLocks noChangeArrowheads="1"/>
          </p:cNvSpPr>
          <p:nvPr/>
        </p:nvSpPr>
        <p:spPr bwMode="auto">
          <a:xfrm>
            <a:off x="533400" y="6011863"/>
            <a:ext cx="2511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latin typeface="Arial" charset="0"/>
                <a:cs typeface="Arial" charset="0"/>
              </a:rPr>
              <a:t>Wass </a:t>
            </a:r>
            <a:r>
              <a:rPr lang="en-US" sz="1800" i="1">
                <a:latin typeface="Arial" charset="0"/>
                <a:cs typeface="Arial" charset="0"/>
              </a:rPr>
              <a:t>et a</a:t>
            </a:r>
            <a:r>
              <a:rPr lang="en-US" sz="1800">
                <a:latin typeface="Arial" charset="0"/>
                <a:cs typeface="Arial" charset="0"/>
              </a:rPr>
              <a:t>l., NAR 2010</a:t>
            </a:r>
          </a:p>
        </p:txBody>
      </p:sp>
      <p:pic>
        <p:nvPicPr>
          <p:cNvPr id="16409" name="Picture 88" descr="IMP_ML_2CS_P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26288" y="6116638"/>
            <a:ext cx="18319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8" name="TextBox 51"/>
          <p:cNvSpPr txBox="1">
            <a:spLocks noChangeArrowheads="1"/>
          </p:cNvSpPr>
          <p:nvPr/>
        </p:nvSpPr>
        <p:spPr bwMode="auto">
          <a:xfrm>
            <a:off x="6084888" y="3946525"/>
            <a:ext cx="18129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US" sz="1800" smtClean="0">
                <a:solidFill>
                  <a:schemeClr val="bg1">
                    <a:lumMod val="65000"/>
                  </a:schemeClr>
                </a:solidFill>
                <a:cs typeface="Arial" charset="0"/>
              </a:rPr>
              <a:t>Make prediction </a:t>
            </a:r>
          </a:p>
          <a:p>
            <a:pPr eaLnBrk="1" fontAlgn="auto" hangingPunct="1">
              <a:spcBef>
                <a:spcPts val="0"/>
              </a:spcBef>
              <a:spcAft>
                <a:spcPts val="0"/>
              </a:spcAft>
              <a:defRPr/>
            </a:pPr>
            <a:r>
              <a:rPr lang="en-US" sz="1800" smtClean="0">
                <a:solidFill>
                  <a:schemeClr val="bg1">
                    <a:lumMod val="65000"/>
                  </a:schemeClr>
                </a:solidFill>
                <a:cs typeface="Arial" charset="0"/>
              </a:rPr>
              <a:t>Using selected </a:t>
            </a:r>
          </a:p>
          <a:p>
            <a:pPr eaLnBrk="1" fontAlgn="auto" hangingPunct="1">
              <a:spcBef>
                <a:spcPts val="0"/>
              </a:spcBef>
              <a:spcAft>
                <a:spcPts val="0"/>
              </a:spcAft>
              <a:defRPr/>
            </a:pPr>
            <a:r>
              <a:rPr lang="en-US" sz="1800" smtClean="0">
                <a:solidFill>
                  <a:schemeClr val="bg1">
                    <a:lumMod val="65000"/>
                  </a:schemeClr>
                </a:solidFill>
                <a:cs typeface="Arial" charset="0"/>
              </a:rPr>
              <a:t>Clusters</a:t>
            </a:r>
          </a:p>
        </p:txBody>
      </p:sp>
    </p:spTree>
    <p:extLst>
      <p:ext uri="{BB962C8B-B14F-4D97-AF65-F5344CB8AC3E}">
        <p14:creationId xmlns:p14="http://schemas.microsoft.com/office/powerpoint/2010/main" val="59783299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3600" dirty="0">
                <a:solidFill>
                  <a:srgbClr val="FFFFFF"/>
                </a:solidFill>
                <a:latin typeface="Arial" pitchFamily="-65" charset="0"/>
                <a:ea typeface="Arial" pitchFamily="-65" charset="0"/>
                <a:cs typeface="Arial" pitchFamily="-65" charset="0"/>
              </a:rPr>
              <a:t>   Homepage - submission</a:t>
            </a:r>
          </a:p>
        </p:txBody>
      </p:sp>
      <p:pic>
        <p:nvPicPr>
          <p:cNvPr id="17410" name="Picture 2" descr="submissionImage.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3863" y="949325"/>
            <a:ext cx="8239125"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3"/>
          <p:cNvSpPr txBox="1">
            <a:spLocks noChangeArrowheads="1"/>
          </p:cNvSpPr>
          <p:nvPr/>
        </p:nvSpPr>
        <p:spPr bwMode="auto">
          <a:xfrm>
            <a:off x="2443163" y="1382713"/>
            <a:ext cx="41306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600" b="1">
                <a:solidFill>
                  <a:srgbClr val="0000FF"/>
                </a:solidFill>
                <a:latin typeface="Arial" charset="0"/>
                <a:cs typeface="Arial" charset="0"/>
              </a:rPr>
              <a:t>Paste sequence and Run</a:t>
            </a:r>
          </a:p>
        </p:txBody>
      </p:sp>
      <p:sp>
        <p:nvSpPr>
          <p:cNvPr id="17412" name="TextBox 5"/>
          <p:cNvSpPr txBox="1">
            <a:spLocks noChangeArrowheads="1"/>
          </p:cNvSpPr>
          <p:nvPr/>
        </p:nvSpPr>
        <p:spPr bwMode="auto">
          <a:xfrm>
            <a:off x="544513" y="3175000"/>
            <a:ext cx="20081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b="1">
                <a:solidFill>
                  <a:srgbClr val="0000FF"/>
                </a:solidFill>
                <a:latin typeface="Arial" charset="0"/>
                <a:cs typeface="Arial" charset="0"/>
              </a:rPr>
              <a:t>Or submit your own structure </a:t>
            </a:r>
          </a:p>
        </p:txBody>
      </p:sp>
      <p:sp>
        <p:nvSpPr>
          <p:cNvPr id="7" name="Right Arrow 6"/>
          <p:cNvSpPr/>
          <p:nvPr/>
        </p:nvSpPr>
        <p:spPr>
          <a:xfrm>
            <a:off x="2346325" y="3775075"/>
            <a:ext cx="1319213" cy="365125"/>
          </a:xfrm>
          <a:prstGeom prst="rightArrow">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7414" name="Picture 7" descr="retrievalImage.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4667250"/>
            <a:ext cx="6756400"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Box 10"/>
          <p:cNvSpPr txBox="1">
            <a:spLocks noChangeArrowheads="1"/>
          </p:cNvSpPr>
          <p:nvPr/>
        </p:nvSpPr>
        <p:spPr bwMode="auto">
          <a:xfrm>
            <a:off x="107950" y="5019675"/>
            <a:ext cx="20081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b="1">
                <a:solidFill>
                  <a:srgbClr val="0000FF"/>
                </a:solidFill>
                <a:latin typeface="Arial" charset="0"/>
                <a:cs typeface="Arial" charset="0"/>
              </a:rPr>
              <a:t>Retrieve results</a:t>
            </a:r>
          </a:p>
        </p:txBody>
      </p:sp>
      <p:sp>
        <p:nvSpPr>
          <p:cNvPr id="12" name="Right Arrow 11"/>
          <p:cNvSpPr/>
          <p:nvPr/>
        </p:nvSpPr>
        <p:spPr>
          <a:xfrm rot="479471">
            <a:off x="1839913" y="5281613"/>
            <a:ext cx="1317625" cy="365125"/>
          </a:xfrm>
          <a:prstGeom prst="rightArrow">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05470465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3600" dirty="0">
                <a:solidFill>
                  <a:srgbClr val="FFFFFF"/>
                </a:solidFill>
                <a:latin typeface="Arial" pitchFamily="-65" charset="0"/>
                <a:ea typeface="Arial" pitchFamily="-65" charset="0"/>
                <a:cs typeface="Arial" pitchFamily="-65" charset="0"/>
              </a:rPr>
              <a:t>   Homepage - submission</a:t>
            </a:r>
          </a:p>
        </p:txBody>
      </p:sp>
      <p:pic>
        <p:nvPicPr>
          <p:cNvPr id="18434" name="Picture 1" descr="uploadStructure.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163" y="1874838"/>
            <a:ext cx="8047037"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3"/>
          <p:cNvSpPr txBox="1">
            <a:spLocks noChangeArrowheads="1"/>
          </p:cNvSpPr>
          <p:nvPr/>
        </p:nvSpPr>
        <p:spPr bwMode="auto">
          <a:xfrm>
            <a:off x="5418138" y="1733550"/>
            <a:ext cx="285273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600" b="1">
                <a:solidFill>
                  <a:srgbClr val="0000FF"/>
                </a:solidFill>
                <a:latin typeface="Arial" charset="0"/>
                <a:cs typeface="Arial" charset="0"/>
              </a:rPr>
              <a:t>Upload structure</a:t>
            </a:r>
          </a:p>
        </p:txBody>
      </p:sp>
    </p:spTree>
    <p:extLst>
      <p:ext uri="{BB962C8B-B14F-4D97-AF65-F5344CB8AC3E}">
        <p14:creationId xmlns:p14="http://schemas.microsoft.com/office/powerpoint/2010/main" val="18182007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813" y="2152650"/>
            <a:ext cx="9144001"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3600" dirty="0">
                <a:solidFill>
                  <a:srgbClr val="FFFFFF"/>
                </a:solidFill>
                <a:latin typeface="Arial" pitchFamily="-65" charset="0"/>
                <a:ea typeface="Arial" pitchFamily="-65" charset="0"/>
                <a:cs typeface="Arial" pitchFamily="-65" charset="0"/>
              </a:rPr>
              <a:t>   </a:t>
            </a:r>
            <a:r>
              <a:rPr lang="en-US" sz="4200" dirty="0">
                <a:solidFill>
                  <a:srgbClr val="FFFFFF"/>
                </a:solidFill>
                <a:latin typeface="Arial" pitchFamily="-65" charset="0"/>
                <a:ea typeface="Arial" pitchFamily="-65" charset="0"/>
                <a:cs typeface="Arial" pitchFamily="-65" charset="0"/>
              </a:rPr>
              <a:t>Results page</a:t>
            </a:r>
          </a:p>
        </p:txBody>
      </p:sp>
    </p:spTree>
    <p:extLst>
      <p:ext uri="{BB962C8B-B14F-4D97-AF65-F5344CB8AC3E}">
        <p14:creationId xmlns:p14="http://schemas.microsoft.com/office/powerpoint/2010/main" val="399336906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3600" dirty="0">
                <a:solidFill>
                  <a:srgbClr val="FFFFFF"/>
                </a:solidFill>
                <a:latin typeface="Arial" pitchFamily="-65" charset="0"/>
                <a:ea typeface="Arial" pitchFamily="-65" charset="0"/>
                <a:cs typeface="Arial" pitchFamily="-65" charset="0"/>
              </a:rPr>
              <a:t>	Submission details</a:t>
            </a:r>
          </a:p>
        </p:txBody>
      </p:sp>
      <p:pic>
        <p:nvPicPr>
          <p:cNvPr id="20482" name="Picture 2" descr="submissionDetails.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8463" y="1390650"/>
            <a:ext cx="7772400"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5"/>
          <p:cNvSpPr txBox="1">
            <a:spLocks noChangeArrowheads="1"/>
          </p:cNvSpPr>
          <p:nvPr/>
        </p:nvSpPr>
        <p:spPr bwMode="auto">
          <a:xfrm>
            <a:off x="3302000" y="2282825"/>
            <a:ext cx="1211263"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a:solidFill>
                  <a:srgbClr val="0000FF"/>
                </a:solidFill>
                <a:latin typeface="Arial" charset="0"/>
                <a:cs typeface="Arial" charset="0"/>
              </a:rPr>
              <a:t>JOB ID</a:t>
            </a:r>
          </a:p>
        </p:txBody>
      </p:sp>
      <p:sp>
        <p:nvSpPr>
          <p:cNvPr id="20484" name="TextBox 6"/>
          <p:cNvSpPr txBox="1">
            <a:spLocks noChangeArrowheads="1"/>
          </p:cNvSpPr>
          <p:nvPr/>
        </p:nvSpPr>
        <p:spPr bwMode="auto">
          <a:xfrm>
            <a:off x="2697163" y="3511550"/>
            <a:ext cx="5827712"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a:solidFill>
                  <a:srgbClr val="0000FF"/>
                </a:solidFill>
                <a:latin typeface="Arial" charset="0"/>
                <a:cs typeface="Arial" charset="0"/>
              </a:rPr>
              <a:t>Submission type – sequence/structure</a:t>
            </a:r>
          </a:p>
        </p:txBody>
      </p:sp>
    </p:spTree>
    <p:extLst>
      <p:ext uri="{BB962C8B-B14F-4D97-AF65-F5344CB8AC3E}">
        <p14:creationId xmlns:p14="http://schemas.microsoft.com/office/powerpoint/2010/main" val="261235573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72" descr="LEE_prediction_T045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4437063"/>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6" name="Picture 7" descr="LEE-us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9138" y="2235200"/>
            <a:ext cx="877887"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 name="Rectangle 116"/>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3600">
                <a:solidFill>
                  <a:srgbClr val="FFFFFF"/>
                </a:solidFill>
                <a:latin typeface="Arial" pitchFamily="-65" charset="0"/>
                <a:ea typeface="Arial" pitchFamily="-65" charset="0"/>
                <a:cs typeface="Arial" pitchFamily="-65" charset="0"/>
              </a:rPr>
              <a:t>	3DLigandSite</a:t>
            </a:r>
          </a:p>
        </p:txBody>
      </p:sp>
      <p:sp>
        <p:nvSpPr>
          <p:cNvPr id="21508" name="TextBox 19"/>
          <p:cNvSpPr txBox="1">
            <a:spLocks noChangeArrowheads="1"/>
          </p:cNvSpPr>
          <p:nvPr/>
        </p:nvSpPr>
        <p:spPr bwMode="auto">
          <a:xfrm>
            <a:off x="1582738" y="1941513"/>
            <a:ext cx="915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latin typeface="Arial" charset="0"/>
                <a:cs typeface="Arial" charset="0"/>
              </a:rPr>
              <a:t>Phyre2</a:t>
            </a:r>
          </a:p>
        </p:txBody>
      </p:sp>
      <p:sp>
        <p:nvSpPr>
          <p:cNvPr id="44037" name="TextBox 51"/>
          <p:cNvSpPr txBox="1">
            <a:spLocks noChangeArrowheads="1"/>
          </p:cNvSpPr>
          <p:nvPr/>
        </p:nvSpPr>
        <p:spPr bwMode="auto">
          <a:xfrm>
            <a:off x="4427538" y="3295650"/>
            <a:ext cx="14430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1800" dirty="0" smtClean="0">
                <a:solidFill>
                  <a:schemeClr val="bg1">
                    <a:lumMod val="65000"/>
                  </a:schemeClr>
                </a:solidFill>
                <a:cs typeface="Arial" charset="0"/>
              </a:rPr>
              <a:t>Align </a:t>
            </a:r>
          </a:p>
          <a:p>
            <a:pPr algn="ctr" eaLnBrk="1" fontAlgn="auto" hangingPunct="1">
              <a:spcBef>
                <a:spcPts val="0"/>
              </a:spcBef>
              <a:spcAft>
                <a:spcPts val="0"/>
              </a:spcAft>
              <a:defRPr/>
            </a:pPr>
            <a:r>
              <a:rPr lang="en-US" sz="1800" dirty="0" smtClean="0">
                <a:solidFill>
                  <a:schemeClr val="bg1">
                    <a:lumMod val="65000"/>
                  </a:schemeClr>
                </a:solidFill>
                <a:cs typeface="Arial" charset="0"/>
              </a:rPr>
              <a:t>homologous </a:t>
            </a:r>
          </a:p>
          <a:p>
            <a:pPr algn="ctr" eaLnBrk="1" fontAlgn="auto" hangingPunct="1">
              <a:spcBef>
                <a:spcPts val="0"/>
              </a:spcBef>
              <a:spcAft>
                <a:spcPts val="0"/>
              </a:spcAft>
              <a:defRPr/>
            </a:pPr>
            <a:r>
              <a:rPr lang="en-US" sz="1800" dirty="0" smtClean="0">
                <a:solidFill>
                  <a:schemeClr val="bg1">
                    <a:lumMod val="65000"/>
                  </a:schemeClr>
                </a:solidFill>
                <a:cs typeface="Arial" charset="0"/>
              </a:rPr>
              <a:t>structures</a:t>
            </a:r>
          </a:p>
        </p:txBody>
      </p:sp>
      <p:cxnSp>
        <p:nvCxnSpPr>
          <p:cNvPr id="53" name="Straight Arrow Connector 52"/>
          <p:cNvCxnSpPr/>
          <p:nvPr/>
        </p:nvCxnSpPr>
        <p:spPr>
          <a:xfrm flipV="1">
            <a:off x="992188" y="2878138"/>
            <a:ext cx="996950" cy="655637"/>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1511" name="Picture 19" descr="2pls-us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33750" y="1684338"/>
            <a:ext cx="78105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TextBox 56"/>
          <p:cNvSpPr txBox="1">
            <a:spLocks noChangeArrowheads="1"/>
          </p:cNvSpPr>
          <p:nvPr/>
        </p:nvSpPr>
        <p:spPr bwMode="auto">
          <a:xfrm>
            <a:off x="2595563" y="1154113"/>
            <a:ext cx="29686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US" sz="1800" dirty="0" smtClean="0">
                <a:solidFill>
                  <a:schemeClr val="bg1">
                    <a:lumMod val="65000"/>
                  </a:schemeClr>
                </a:solidFill>
                <a:cs typeface="Arial" charset="0"/>
              </a:rPr>
              <a:t>MAMMOTH search against </a:t>
            </a:r>
          </a:p>
          <a:p>
            <a:pPr eaLnBrk="1" fontAlgn="auto" hangingPunct="1">
              <a:spcBef>
                <a:spcPts val="0"/>
              </a:spcBef>
              <a:spcAft>
                <a:spcPts val="0"/>
              </a:spcAft>
              <a:defRPr/>
            </a:pPr>
            <a:r>
              <a:rPr lang="en-US" sz="1800" dirty="0" smtClean="0">
                <a:solidFill>
                  <a:schemeClr val="bg1">
                    <a:lumMod val="65000"/>
                  </a:schemeClr>
                </a:solidFill>
                <a:cs typeface="Arial" charset="0"/>
              </a:rPr>
              <a:t>Structural library</a:t>
            </a:r>
          </a:p>
        </p:txBody>
      </p:sp>
      <p:cxnSp>
        <p:nvCxnSpPr>
          <p:cNvPr id="59" name="Straight Arrow Connector 58"/>
          <p:cNvCxnSpPr/>
          <p:nvPr/>
        </p:nvCxnSpPr>
        <p:spPr>
          <a:xfrm rot="16200000" flipV="1">
            <a:off x="7344569" y="4077494"/>
            <a:ext cx="1008062" cy="0"/>
          </a:xfrm>
          <a:prstGeom prst="straightConnector1">
            <a:avLst/>
          </a:prstGeom>
          <a:ln w="50800">
            <a:solidFill>
              <a:schemeClr val="bg1">
                <a:lumMod val="6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21514" name="TextBox 67"/>
          <p:cNvSpPr txBox="1">
            <a:spLocks noChangeArrowheads="1"/>
          </p:cNvSpPr>
          <p:nvPr/>
        </p:nvSpPr>
        <p:spPr bwMode="auto">
          <a:xfrm>
            <a:off x="1870075" y="2921000"/>
            <a:ext cx="11715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latin typeface="Arial" charset="0"/>
                <a:cs typeface="Arial" charset="0"/>
              </a:rPr>
              <a:t>Structural</a:t>
            </a:r>
          </a:p>
          <a:p>
            <a:pPr algn="ctr" eaLnBrk="1" hangingPunct="1"/>
            <a:r>
              <a:rPr lang="en-US" sz="1800">
                <a:latin typeface="Arial" charset="0"/>
                <a:cs typeface="Arial" charset="0"/>
              </a:rPr>
              <a:t>model </a:t>
            </a:r>
          </a:p>
        </p:txBody>
      </p:sp>
      <p:cxnSp>
        <p:nvCxnSpPr>
          <p:cNvPr id="69" name="Straight Arrow Connector 68"/>
          <p:cNvCxnSpPr/>
          <p:nvPr/>
        </p:nvCxnSpPr>
        <p:spPr>
          <a:xfrm>
            <a:off x="993775" y="2071688"/>
            <a:ext cx="995363" cy="438150"/>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1516" name="Text Box 436"/>
          <p:cNvSpPr txBox="1">
            <a:spLocks noChangeArrowheads="1"/>
          </p:cNvSpPr>
          <p:nvPr/>
        </p:nvSpPr>
        <p:spPr bwMode="auto">
          <a:xfrm>
            <a:off x="152400" y="1778000"/>
            <a:ext cx="1295400" cy="252413"/>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18000" rIns="0" bIns="18000">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GB" sz="1400">
                <a:solidFill>
                  <a:schemeClr val="bg1"/>
                </a:solidFill>
              </a:rPr>
              <a:t> </a:t>
            </a:r>
            <a:r>
              <a:rPr lang="en-GB" sz="1300">
                <a:solidFill>
                  <a:schemeClr val="bg1"/>
                </a:solidFill>
              </a:rPr>
              <a:t>MTEYKLVVVGAGG</a:t>
            </a:r>
          </a:p>
        </p:txBody>
      </p:sp>
      <p:pic>
        <p:nvPicPr>
          <p:cNvPr id="21517" name="Picture 7" descr="LEE-us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8925" y="3211513"/>
            <a:ext cx="703263"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8" name="TextBox 25"/>
          <p:cNvSpPr txBox="1">
            <a:spLocks noChangeArrowheads="1"/>
          </p:cNvSpPr>
          <p:nvPr/>
        </p:nvSpPr>
        <p:spPr bwMode="auto">
          <a:xfrm>
            <a:off x="120650" y="3911600"/>
            <a:ext cx="14620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latin typeface="Arial" charset="0"/>
                <a:cs typeface="Arial" charset="0"/>
              </a:rPr>
              <a:t>User provided </a:t>
            </a:r>
          </a:p>
          <a:p>
            <a:pPr eaLnBrk="1" hangingPunct="1"/>
            <a:r>
              <a:rPr lang="en-US" sz="1600">
                <a:latin typeface="Arial" charset="0"/>
                <a:cs typeface="Arial" charset="0"/>
              </a:rPr>
              <a:t>strcuture</a:t>
            </a:r>
          </a:p>
        </p:txBody>
      </p:sp>
      <p:cxnSp>
        <p:nvCxnSpPr>
          <p:cNvPr id="29" name="Straight Arrow Connector 28"/>
          <p:cNvCxnSpPr/>
          <p:nvPr/>
        </p:nvCxnSpPr>
        <p:spPr>
          <a:xfrm>
            <a:off x="6172200" y="2690813"/>
            <a:ext cx="685800" cy="1587"/>
          </a:xfrm>
          <a:prstGeom prst="straightConnector1">
            <a:avLst/>
          </a:prstGeom>
          <a:ln w="50800">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1520" name="Picture 30" descr="2oai-use3DLigandSiteEG.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11538" y="2332038"/>
            <a:ext cx="703262"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31" descr="2p4p-use.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33750" y="3028950"/>
            <a:ext cx="874713"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33" descr="lee_with_lignads_3DLigEG.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52938" y="1992313"/>
            <a:ext cx="1643062"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16"/>
          <p:cNvCxnSpPr/>
          <p:nvPr/>
        </p:nvCxnSpPr>
        <p:spPr>
          <a:xfrm>
            <a:off x="2787650" y="2692400"/>
            <a:ext cx="685800" cy="1588"/>
          </a:xfrm>
          <a:prstGeom prst="straightConnector1">
            <a:avLst/>
          </a:prstGeom>
          <a:ln w="50800">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1524" name="Picture 34" descr="LEE-with-ligands-use3DLigExample.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1971675"/>
            <a:ext cx="1760538"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3" name="TextBox 51"/>
          <p:cNvSpPr txBox="1">
            <a:spLocks noChangeArrowheads="1"/>
          </p:cNvSpPr>
          <p:nvPr/>
        </p:nvSpPr>
        <p:spPr bwMode="auto">
          <a:xfrm>
            <a:off x="6056313" y="1952625"/>
            <a:ext cx="10302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US" sz="1800" smtClean="0">
                <a:solidFill>
                  <a:schemeClr val="bg1">
                    <a:lumMod val="65000"/>
                  </a:schemeClr>
                </a:solidFill>
                <a:cs typeface="Arial" charset="0"/>
              </a:rPr>
              <a:t>Cluster</a:t>
            </a:r>
          </a:p>
          <a:p>
            <a:pPr eaLnBrk="1" fontAlgn="auto" hangingPunct="1">
              <a:spcBef>
                <a:spcPts val="0"/>
              </a:spcBef>
              <a:spcAft>
                <a:spcPts val="0"/>
              </a:spcAft>
              <a:defRPr/>
            </a:pPr>
            <a:r>
              <a:rPr lang="en-US" sz="1800" smtClean="0">
                <a:solidFill>
                  <a:schemeClr val="bg1">
                    <a:lumMod val="65000"/>
                  </a:schemeClr>
                </a:solidFill>
                <a:cs typeface="Arial" charset="0"/>
              </a:rPr>
              <a:t> ligands</a:t>
            </a:r>
          </a:p>
        </p:txBody>
      </p:sp>
      <p:sp>
        <p:nvSpPr>
          <p:cNvPr id="44054" name="TextBox 51"/>
          <p:cNvSpPr txBox="1">
            <a:spLocks noChangeArrowheads="1"/>
          </p:cNvSpPr>
          <p:nvPr/>
        </p:nvSpPr>
        <p:spPr bwMode="auto">
          <a:xfrm>
            <a:off x="6096000" y="2714625"/>
            <a:ext cx="1030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US" sz="1800" smtClean="0">
                <a:solidFill>
                  <a:schemeClr val="bg1">
                    <a:lumMod val="65000"/>
                  </a:schemeClr>
                </a:solidFill>
                <a:cs typeface="Arial" charset="0"/>
              </a:rPr>
              <a:t>Select clusters</a:t>
            </a:r>
          </a:p>
        </p:txBody>
      </p:sp>
      <p:cxnSp>
        <p:nvCxnSpPr>
          <p:cNvPr id="37" name="Straight Arrow Connector 36"/>
          <p:cNvCxnSpPr/>
          <p:nvPr/>
        </p:nvCxnSpPr>
        <p:spPr>
          <a:xfrm>
            <a:off x="4140200" y="2689225"/>
            <a:ext cx="431800" cy="1588"/>
          </a:xfrm>
          <a:prstGeom prst="straightConnector1">
            <a:avLst/>
          </a:prstGeom>
          <a:ln w="50800">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1528" name="TextBox 25"/>
          <p:cNvSpPr txBox="1">
            <a:spLocks noChangeArrowheads="1"/>
          </p:cNvSpPr>
          <p:nvPr/>
        </p:nvSpPr>
        <p:spPr bwMode="auto">
          <a:xfrm>
            <a:off x="533400" y="6011863"/>
            <a:ext cx="2511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latin typeface="Arial" charset="0"/>
                <a:cs typeface="Arial" charset="0"/>
              </a:rPr>
              <a:t>Wass </a:t>
            </a:r>
            <a:r>
              <a:rPr lang="en-US" sz="1800" i="1">
                <a:latin typeface="Arial" charset="0"/>
                <a:cs typeface="Arial" charset="0"/>
              </a:rPr>
              <a:t>et a</a:t>
            </a:r>
            <a:r>
              <a:rPr lang="en-US" sz="1800">
                <a:latin typeface="Arial" charset="0"/>
                <a:cs typeface="Arial" charset="0"/>
              </a:rPr>
              <a:t>l., NAR 2010</a:t>
            </a:r>
          </a:p>
        </p:txBody>
      </p:sp>
      <p:pic>
        <p:nvPicPr>
          <p:cNvPr id="21529" name="Picture 88" descr="IMP_ML_2CS_P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26288" y="6116638"/>
            <a:ext cx="18319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8" name="TextBox 51"/>
          <p:cNvSpPr txBox="1">
            <a:spLocks noChangeArrowheads="1"/>
          </p:cNvSpPr>
          <p:nvPr/>
        </p:nvSpPr>
        <p:spPr bwMode="auto">
          <a:xfrm>
            <a:off x="6084888" y="3946525"/>
            <a:ext cx="18129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US" sz="1800" smtClean="0">
                <a:solidFill>
                  <a:schemeClr val="bg1">
                    <a:lumMod val="65000"/>
                  </a:schemeClr>
                </a:solidFill>
                <a:cs typeface="Arial" charset="0"/>
              </a:rPr>
              <a:t>Make prediction </a:t>
            </a:r>
          </a:p>
          <a:p>
            <a:pPr eaLnBrk="1" fontAlgn="auto" hangingPunct="1">
              <a:spcBef>
                <a:spcPts val="0"/>
              </a:spcBef>
              <a:spcAft>
                <a:spcPts val="0"/>
              </a:spcAft>
              <a:defRPr/>
            </a:pPr>
            <a:r>
              <a:rPr lang="en-US" sz="1800" smtClean="0">
                <a:solidFill>
                  <a:schemeClr val="bg1">
                    <a:lumMod val="65000"/>
                  </a:schemeClr>
                </a:solidFill>
                <a:cs typeface="Arial" charset="0"/>
              </a:rPr>
              <a:t>Using selected </a:t>
            </a:r>
          </a:p>
          <a:p>
            <a:pPr eaLnBrk="1" fontAlgn="auto" hangingPunct="1">
              <a:spcBef>
                <a:spcPts val="0"/>
              </a:spcBef>
              <a:spcAft>
                <a:spcPts val="0"/>
              </a:spcAft>
              <a:defRPr/>
            </a:pPr>
            <a:r>
              <a:rPr lang="en-US" sz="1800" smtClean="0">
                <a:solidFill>
                  <a:schemeClr val="bg1">
                    <a:lumMod val="65000"/>
                  </a:schemeClr>
                </a:solidFill>
                <a:cs typeface="Arial" charset="0"/>
              </a:rPr>
              <a:t>Clusters</a:t>
            </a:r>
          </a:p>
        </p:txBody>
      </p:sp>
    </p:spTree>
    <p:extLst>
      <p:ext uri="{BB962C8B-B14F-4D97-AF65-F5344CB8AC3E}">
        <p14:creationId xmlns:p14="http://schemas.microsoft.com/office/powerpoint/2010/main" val="83414354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72" descr="LEE_prediction_T045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4437063"/>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7" descr="LEE-us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9138" y="2235200"/>
            <a:ext cx="877887"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 name="Rectangle 116"/>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3600">
                <a:solidFill>
                  <a:srgbClr val="FFFFFF"/>
                </a:solidFill>
                <a:latin typeface="Arial" pitchFamily="-65" charset="0"/>
                <a:ea typeface="Arial" pitchFamily="-65" charset="0"/>
                <a:cs typeface="Arial" pitchFamily="-65" charset="0"/>
              </a:rPr>
              <a:t>	3DLigandSite</a:t>
            </a:r>
          </a:p>
        </p:txBody>
      </p:sp>
      <p:sp>
        <p:nvSpPr>
          <p:cNvPr id="44036" name="TextBox 19"/>
          <p:cNvSpPr txBox="1">
            <a:spLocks noChangeArrowheads="1"/>
          </p:cNvSpPr>
          <p:nvPr/>
        </p:nvSpPr>
        <p:spPr bwMode="auto">
          <a:xfrm>
            <a:off x="1582738" y="1941513"/>
            <a:ext cx="915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US" sz="1800" smtClean="0">
                <a:solidFill>
                  <a:schemeClr val="bg1">
                    <a:lumMod val="65000"/>
                  </a:schemeClr>
                </a:solidFill>
                <a:cs typeface="Arial" charset="0"/>
              </a:rPr>
              <a:t>Phyre2</a:t>
            </a:r>
          </a:p>
        </p:txBody>
      </p:sp>
      <p:sp>
        <p:nvSpPr>
          <p:cNvPr id="44037" name="TextBox 51"/>
          <p:cNvSpPr txBox="1">
            <a:spLocks noChangeArrowheads="1"/>
          </p:cNvSpPr>
          <p:nvPr/>
        </p:nvSpPr>
        <p:spPr bwMode="auto">
          <a:xfrm>
            <a:off x="4427538" y="3295650"/>
            <a:ext cx="14430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1800" dirty="0" smtClean="0">
                <a:solidFill>
                  <a:schemeClr val="bg1">
                    <a:lumMod val="65000"/>
                  </a:schemeClr>
                </a:solidFill>
                <a:cs typeface="Arial" charset="0"/>
              </a:rPr>
              <a:t>Align </a:t>
            </a:r>
          </a:p>
          <a:p>
            <a:pPr algn="ctr" eaLnBrk="1" fontAlgn="auto" hangingPunct="1">
              <a:spcBef>
                <a:spcPts val="0"/>
              </a:spcBef>
              <a:spcAft>
                <a:spcPts val="0"/>
              </a:spcAft>
              <a:defRPr/>
            </a:pPr>
            <a:r>
              <a:rPr lang="en-US" sz="1800" dirty="0" smtClean="0">
                <a:solidFill>
                  <a:schemeClr val="bg1">
                    <a:lumMod val="65000"/>
                  </a:schemeClr>
                </a:solidFill>
                <a:cs typeface="Arial" charset="0"/>
              </a:rPr>
              <a:t>homologous </a:t>
            </a:r>
          </a:p>
          <a:p>
            <a:pPr algn="ctr" eaLnBrk="1" fontAlgn="auto" hangingPunct="1">
              <a:spcBef>
                <a:spcPts val="0"/>
              </a:spcBef>
              <a:spcAft>
                <a:spcPts val="0"/>
              </a:spcAft>
              <a:defRPr/>
            </a:pPr>
            <a:r>
              <a:rPr lang="en-US" sz="1800" dirty="0" smtClean="0">
                <a:solidFill>
                  <a:schemeClr val="bg1">
                    <a:lumMod val="65000"/>
                  </a:schemeClr>
                </a:solidFill>
                <a:cs typeface="Arial" charset="0"/>
              </a:rPr>
              <a:t>structures</a:t>
            </a:r>
          </a:p>
        </p:txBody>
      </p:sp>
      <p:cxnSp>
        <p:nvCxnSpPr>
          <p:cNvPr id="53" name="Straight Arrow Connector 52"/>
          <p:cNvCxnSpPr/>
          <p:nvPr/>
        </p:nvCxnSpPr>
        <p:spPr>
          <a:xfrm flipV="1">
            <a:off x="992188" y="2878138"/>
            <a:ext cx="996950" cy="655637"/>
          </a:xfrm>
          <a:prstGeom prst="straightConnector1">
            <a:avLst/>
          </a:prstGeom>
          <a:ln w="50800">
            <a:solidFill>
              <a:srgbClr val="A6A6A6"/>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2535" name="Picture 19" descr="2pls-us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33750" y="1684338"/>
            <a:ext cx="78105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Box 56"/>
          <p:cNvSpPr txBox="1">
            <a:spLocks noChangeArrowheads="1"/>
          </p:cNvSpPr>
          <p:nvPr/>
        </p:nvSpPr>
        <p:spPr bwMode="auto">
          <a:xfrm>
            <a:off x="2595563" y="1154113"/>
            <a:ext cx="29686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latin typeface="Arial" charset="0"/>
                <a:cs typeface="Arial" charset="0"/>
              </a:rPr>
              <a:t>MAMMOTH search against </a:t>
            </a:r>
          </a:p>
          <a:p>
            <a:pPr eaLnBrk="1" hangingPunct="1"/>
            <a:r>
              <a:rPr lang="en-US" sz="1800">
                <a:latin typeface="Arial" charset="0"/>
                <a:cs typeface="Arial" charset="0"/>
              </a:rPr>
              <a:t>Structural library</a:t>
            </a:r>
          </a:p>
        </p:txBody>
      </p:sp>
      <p:cxnSp>
        <p:nvCxnSpPr>
          <p:cNvPr id="59" name="Straight Arrow Connector 58"/>
          <p:cNvCxnSpPr/>
          <p:nvPr/>
        </p:nvCxnSpPr>
        <p:spPr>
          <a:xfrm rot="16200000" flipV="1">
            <a:off x="7344569" y="4077494"/>
            <a:ext cx="1008062" cy="0"/>
          </a:xfrm>
          <a:prstGeom prst="straightConnector1">
            <a:avLst/>
          </a:prstGeom>
          <a:ln w="50800">
            <a:solidFill>
              <a:schemeClr val="bg1">
                <a:lumMod val="6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44042" name="TextBox 67"/>
          <p:cNvSpPr txBox="1">
            <a:spLocks noChangeArrowheads="1"/>
          </p:cNvSpPr>
          <p:nvPr/>
        </p:nvSpPr>
        <p:spPr bwMode="auto">
          <a:xfrm>
            <a:off x="1870075" y="2921000"/>
            <a:ext cx="11715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1800" smtClean="0">
                <a:solidFill>
                  <a:schemeClr val="bg1">
                    <a:lumMod val="65000"/>
                  </a:schemeClr>
                </a:solidFill>
                <a:cs typeface="Arial" charset="0"/>
              </a:rPr>
              <a:t>Structural</a:t>
            </a:r>
          </a:p>
          <a:p>
            <a:pPr algn="ctr" eaLnBrk="1" fontAlgn="auto" hangingPunct="1">
              <a:spcBef>
                <a:spcPts val="0"/>
              </a:spcBef>
              <a:spcAft>
                <a:spcPts val="0"/>
              </a:spcAft>
              <a:defRPr/>
            </a:pPr>
            <a:r>
              <a:rPr lang="en-US" sz="1800" smtClean="0">
                <a:solidFill>
                  <a:schemeClr val="bg1">
                    <a:lumMod val="65000"/>
                  </a:schemeClr>
                </a:solidFill>
                <a:cs typeface="Arial" charset="0"/>
              </a:rPr>
              <a:t>model </a:t>
            </a:r>
          </a:p>
        </p:txBody>
      </p:sp>
      <p:cxnSp>
        <p:nvCxnSpPr>
          <p:cNvPr id="69" name="Straight Arrow Connector 68"/>
          <p:cNvCxnSpPr/>
          <p:nvPr/>
        </p:nvCxnSpPr>
        <p:spPr>
          <a:xfrm>
            <a:off x="993775" y="2071688"/>
            <a:ext cx="995363" cy="438150"/>
          </a:xfrm>
          <a:prstGeom prst="straightConnector1">
            <a:avLst/>
          </a:prstGeom>
          <a:ln w="50800">
            <a:solidFill>
              <a:srgbClr val="A6A6A6"/>
            </a:solidFill>
            <a:tailEnd type="triangle"/>
          </a:ln>
          <a:effectLst/>
        </p:spPr>
        <p:style>
          <a:lnRef idx="2">
            <a:schemeClr val="accent1"/>
          </a:lnRef>
          <a:fillRef idx="0">
            <a:schemeClr val="accent1"/>
          </a:fillRef>
          <a:effectRef idx="1">
            <a:schemeClr val="accent1"/>
          </a:effectRef>
          <a:fontRef idx="minor">
            <a:schemeClr val="tx1"/>
          </a:fontRef>
        </p:style>
      </p:cxnSp>
      <p:sp>
        <p:nvSpPr>
          <p:cNvPr id="44044" name="Text Box 436"/>
          <p:cNvSpPr txBox="1">
            <a:spLocks noChangeArrowheads="1"/>
          </p:cNvSpPr>
          <p:nvPr/>
        </p:nvSpPr>
        <p:spPr bwMode="auto">
          <a:xfrm>
            <a:off x="152400" y="1778000"/>
            <a:ext cx="1295400" cy="252413"/>
          </a:xfrm>
          <a:prstGeom prst="rect">
            <a:avLst/>
          </a:prstGeom>
          <a:solidFill>
            <a:schemeClr val="accent3">
              <a:lumMod val="40000"/>
              <a:lumOff val="60000"/>
            </a:schemeClr>
          </a:solidFill>
          <a:ln>
            <a:noFill/>
          </a:ln>
        </p:spPr>
        <p:txBody>
          <a:bodyPr lIns="0" tIns="18000" rIns="0" bIns="1800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GB" sz="1400" dirty="0" smtClean="0">
                <a:solidFill>
                  <a:schemeClr val="bg1"/>
                </a:solidFill>
                <a:latin typeface="Calibri" charset="0"/>
              </a:rPr>
              <a:t> </a:t>
            </a:r>
            <a:r>
              <a:rPr lang="en-GB" sz="1300" dirty="0" smtClean="0">
                <a:solidFill>
                  <a:schemeClr val="bg1"/>
                </a:solidFill>
                <a:latin typeface="Calibri" charset="0"/>
              </a:rPr>
              <a:t>MTEYKLVVVGAGG</a:t>
            </a:r>
          </a:p>
        </p:txBody>
      </p:sp>
      <p:pic>
        <p:nvPicPr>
          <p:cNvPr id="22541" name="Picture 7" descr="LEE-us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8925" y="3211513"/>
            <a:ext cx="703263"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2" name="TextBox 25"/>
          <p:cNvSpPr txBox="1">
            <a:spLocks noChangeArrowheads="1"/>
          </p:cNvSpPr>
          <p:nvPr/>
        </p:nvSpPr>
        <p:spPr bwMode="auto">
          <a:xfrm>
            <a:off x="120650" y="3911600"/>
            <a:ext cx="14620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latin typeface="Arial" charset="0"/>
                <a:cs typeface="Arial" charset="0"/>
              </a:rPr>
              <a:t>User provided </a:t>
            </a:r>
          </a:p>
          <a:p>
            <a:pPr eaLnBrk="1" hangingPunct="1"/>
            <a:r>
              <a:rPr lang="en-US" sz="1600">
                <a:latin typeface="Arial" charset="0"/>
                <a:cs typeface="Arial" charset="0"/>
              </a:rPr>
              <a:t>strcuture</a:t>
            </a:r>
          </a:p>
        </p:txBody>
      </p:sp>
      <p:cxnSp>
        <p:nvCxnSpPr>
          <p:cNvPr id="29" name="Straight Arrow Connector 28"/>
          <p:cNvCxnSpPr/>
          <p:nvPr/>
        </p:nvCxnSpPr>
        <p:spPr>
          <a:xfrm>
            <a:off x="6172200" y="2690813"/>
            <a:ext cx="685800" cy="1587"/>
          </a:xfrm>
          <a:prstGeom prst="straightConnector1">
            <a:avLst/>
          </a:prstGeom>
          <a:ln w="50800">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2544" name="Picture 30" descr="2oai-use3DLigandSiteEG.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11538" y="2332038"/>
            <a:ext cx="703262"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5" name="Picture 31" descr="2p4p-use.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33750" y="3028950"/>
            <a:ext cx="874713"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6" name="Picture 33" descr="lee_with_lignads_3DLigEG.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52938" y="1992313"/>
            <a:ext cx="1643062"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16"/>
          <p:cNvCxnSpPr/>
          <p:nvPr/>
        </p:nvCxnSpPr>
        <p:spPr>
          <a:xfrm>
            <a:off x="2787650" y="2692400"/>
            <a:ext cx="685800" cy="1588"/>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2548" name="Picture 34" descr="LEE-with-ligands-use3DLigExample.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1971675"/>
            <a:ext cx="1760538"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3" name="TextBox 51"/>
          <p:cNvSpPr txBox="1">
            <a:spLocks noChangeArrowheads="1"/>
          </p:cNvSpPr>
          <p:nvPr/>
        </p:nvSpPr>
        <p:spPr bwMode="auto">
          <a:xfrm>
            <a:off x="6056313" y="1952625"/>
            <a:ext cx="10302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US" sz="1800" smtClean="0">
                <a:solidFill>
                  <a:schemeClr val="bg1">
                    <a:lumMod val="65000"/>
                  </a:schemeClr>
                </a:solidFill>
                <a:cs typeface="Arial" charset="0"/>
              </a:rPr>
              <a:t>Cluster</a:t>
            </a:r>
          </a:p>
          <a:p>
            <a:pPr eaLnBrk="1" fontAlgn="auto" hangingPunct="1">
              <a:spcBef>
                <a:spcPts val="0"/>
              </a:spcBef>
              <a:spcAft>
                <a:spcPts val="0"/>
              </a:spcAft>
              <a:defRPr/>
            </a:pPr>
            <a:r>
              <a:rPr lang="en-US" sz="1800" smtClean="0">
                <a:solidFill>
                  <a:schemeClr val="bg1">
                    <a:lumMod val="65000"/>
                  </a:schemeClr>
                </a:solidFill>
                <a:cs typeface="Arial" charset="0"/>
              </a:rPr>
              <a:t> ligands</a:t>
            </a:r>
          </a:p>
        </p:txBody>
      </p:sp>
      <p:sp>
        <p:nvSpPr>
          <p:cNvPr id="44054" name="TextBox 51"/>
          <p:cNvSpPr txBox="1">
            <a:spLocks noChangeArrowheads="1"/>
          </p:cNvSpPr>
          <p:nvPr/>
        </p:nvSpPr>
        <p:spPr bwMode="auto">
          <a:xfrm>
            <a:off x="6096000" y="2714625"/>
            <a:ext cx="1030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US" sz="1800" smtClean="0">
                <a:solidFill>
                  <a:schemeClr val="bg1">
                    <a:lumMod val="65000"/>
                  </a:schemeClr>
                </a:solidFill>
                <a:cs typeface="Arial" charset="0"/>
              </a:rPr>
              <a:t>Select clusters</a:t>
            </a:r>
          </a:p>
        </p:txBody>
      </p:sp>
      <p:cxnSp>
        <p:nvCxnSpPr>
          <p:cNvPr id="37" name="Straight Arrow Connector 36"/>
          <p:cNvCxnSpPr/>
          <p:nvPr/>
        </p:nvCxnSpPr>
        <p:spPr>
          <a:xfrm>
            <a:off x="4140200" y="2689225"/>
            <a:ext cx="431800" cy="1588"/>
          </a:xfrm>
          <a:prstGeom prst="straightConnector1">
            <a:avLst/>
          </a:prstGeom>
          <a:ln w="50800">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2552" name="TextBox 25"/>
          <p:cNvSpPr txBox="1">
            <a:spLocks noChangeArrowheads="1"/>
          </p:cNvSpPr>
          <p:nvPr/>
        </p:nvSpPr>
        <p:spPr bwMode="auto">
          <a:xfrm>
            <a:off x="533400" y="6011863"/>
            <a:ext cx="2511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latin typeface="Arial" charset="0"/>
                <a:cs typeface="Arial" charset="0"/>
              </a:rPr>
              <a:t>Wass </a:t>
            </a:r>
            <a:r>
              <a:rPr lang="en-US" sz="1800" i="1">
                <a:latin typeface="Arial" charset="0"/>
                <a:cs typeface="Arial" charset="0"/>
              </a:rPr>
              <a:t>et a</a:t>
            </a:r>
            <a:r>
              <a:rPr lang="en-US" sz="1800">
                <a:latin typeface="Arial" charset="0"/>
                <a:cs typeface="Arial" charset="0"/>
              </a:rPr>
              <a:t>l., NAR 2010</a:t>
            </a:r>
          </a:p>
        </p:txBody>
      </p:sp>
      <p:pic>
        <p:nvPicPr>
          <p:cNvPr id="22553" name="Picture 88" descr="IMP_ML_2CS_P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26288" y="6116638"/>
            <a:ext cx="18319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8" name="TextBox 51"/>
          <p:cNvSpPr txBox="1">
            <a:spLocks noChangeArrowheads="1"/>
          </p:cNvSpPr>
          <p:nvPr/>
        </p:nvSpPr>
        <p:spPr bwMode="auto">
          <a:xfrm>
            <a:off x="6084888" y="3946525"/>
            <a:ext cx="18129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US" sz="1800" smtClean="0">
                <a:solidFill>
                  <a:schemeClr val="bg1">
                    <a:lumMod val="65000"/>
                  </a:schemeClr>
                </a:solidFill>
                <a:cs typeface="Arial" charset="0"/>
              </a:rPr>
              <a:t>Make prediction </a:t>
            </a:r>
          </a:p>
          <a:p>
            <a:pPr eaLnBrk="1" fontAlgn="auto" hangingPunct="1">
              <a:spcBef>
                <a:spcPts val="0"/>
              </a:spcBef>
              <a:spcAft>
                <a:spcPts val="0"/>
              </a:spcAft>
              <a:defRPr/>
            </a:pPr>
            <a:r>
              <a:rPr lang="en-US" sz="1800" smtClean="0">
                <a:solidFill>
                  <a:schemeClr val="bg1">
                    <a:lumMod val="65000"/>
                  </a:schemeClr>
                </a:solidFill>
                <a:cs typeface="Arial" charset="0"/>
              </a:rPr>
              <a:t>Using selected </a:t>
            </a:r>
          </a:p>
          <a:p>
            <a:pPr eaLnBrk="1" fontAlgn="auto" hangingPunct="1">
              <a:spcBef>
                <a:spcPts val="0"/>
              </a:spcBef>
              <a:spcAft>
                <a:spcPts val="0"/>
              </a:spcAft>
              <a:defRPr/>
            </a:pPr>
            <a:r>
              <a:rPr lang="en-US" sz="1800" smtClean="0">
                <a:solidFill>
                  <a:schemeClr val="bg1">
                    <a:lumMod val="65000"/>
                  </a:schemeClr>
                </a:solidFill>
                <a:cs typeface="Arial" charset="0"/>
              </a:rPr>
              <a:t>Clusters</a:t>
            </a:r>
          </a:p>
        </p:txBody>
      </p:sp>
    </p:spTree>
    <p:extLst>
      <p:ext uri="{BB962C8B-B14F-4D97-AF65-F5344CB8AC3E}">
        <p14:creationId xmlns:p14="http://schemas.microsoft.com/office/powerpoint/2010/main" val="45810088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3600" dirty="0">
                <a:solidFill>
                  <a:srgbClr val="FFFFFF"/>
                </a:solidFill>
                <a:latin typeface="Arial" pitchFamily="-65" charset="0"/>
                <a:ea typeface="Arial" pitchFamily="-65" charset="0"/>
                <a:cs typeface="Arial" pitchFamily="-65" charset="0"/>
              </a:rPr>
              <a:t>	Structural model</a:t>
            </a:r>
          </a:p>
        </p:txBody>
      </p:sp>
      <p:pic>
        <p:nvPicPr>
          <p:cNvPr id="23554" name="Picture 1" descr="structuralModelImage.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25" y="1244600"/>
            <a:ext cx="766445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Box 5"/>
          <p:cNvSpPr txBox="1">
            <a:spLocks noChangeArrowheads="1"/>
          </p:cNvSpPr>
          <p:nvPr/>
        </p:nvSpPr>
        <p:spPr bwMode="auto">
          <a:xfrm>
            <a:off x="6669088" y="1363663"/>
            <a:ext cx="2722562" cy="830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a:solidFill>
                  <a:srgbClr val="0000FF"/>
                </a:solidFill>
                <a:latin typeface="Arial" charset="0"/>
                <a:cs typeface="Arial" charset="0"/>
              </a:rPr>
              <a:t>JOB ID –same as 3DLig job id</a:t>
            </a:r>
          </a:p>
        </p:txBody>
      </p:sp>
      <p:sp>
        <p:nvSpPr>
          <p:cNvPr id="23556" name="TextBox 7"/>
          <p:cNvSpPr txBox="1">
            <a:spLocks noChangeArrowheads="1"/>
          </p:cNvSpPr>
          <p:nvPr/>
        </p:nvSpPr>
        <p:spPr bwMode="auto">
          <a:xfrm>
            <a:off x="5708650" y="2387600"/>
            <a:ext cx="2874963"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a:solidFill>
                  <a:srgbClr val="0000FF"/>
                </a:solidFill>
                <a:latin typeface="Arial" charset="0"/>
                <a:cs typeface="Arial" charset="0"/>
              </a:rPr>
              <a:t>Model confidence 0 (low) -100 (high)</a:t>
            </a:r>
          </a:p>
        </p:txBody>
      </p:sp>
      <p:sp>
        <p:nvSpPr>
          <p:cNvPr id="23557" name="TextBox 8"/>
          <p:cNvSpPr txBox="1">
            <a:spLocks noChangeArrowheads="1"/>
          </p:cNvSpPr>
          <p:nvPr/>
        </p:nvSpPr>
        <p:spPr bwMode="auto">
          <a:xfrm>
            <a:off x="5861050" y="4221163"/>
            <a:ext cx="2722563" cy="1939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a:solidFill>
                  <a:srgbClr val="0000FF"/>
                </a:solidFill>
                <a:latin typeface="Arial" charset="0"/>
                <a:cs typeface="Arial" charset="0"/>
              </a:rPr>
              <a:t>Similarity of structural hits</a:t>
            </a:r>
          </a:p>
          <a:p>
            <a:pPr eaLnBrk="1" hangingPunct="1"/>
            <a:r>
              <a:rPr lang="en-US" b="1">
                <a:solidFill>
                  <a:srgbClr val="0000FF"/>
                </a:solidFill>
                <a:latin typeface="Arial" charset="0"/>
                <a:cs typeface="Arial" charset="0"/>
              </a:rPr>
              <a:t>(higher value = structures more similar)</a:t>
            </a:r>
          </a:p>
        </p:txBody>
      </p:sp>
      <p:sp>
        <p:nvSpPr>
          <p:cNvPr id="23558" name="TextBox 9"/>
          <p:cNvSpPr txBox="1">
            <a:spLocks noChangeArrowheads="1"/>
          </p:cNvSpPr>
          <p:nvPr/>
        </p:nvSpPr>
        <p:spPr bwMode="auto">
          <a:xfrm>
            <a:off x="606425" y="5191125"/>
            <a:ext cx="4897438" cy="1570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a:solidFill>
                  <a:srgbClr val="0000FF"/>
                </a:solidFill>
                <a:latin typeface="Arial" charset="0"/>
                <a:cs typeface="Arial" charset="0"/>
              </a:rPr>
              <a:t>Min lnE value used = 7</a:t>
            </a:r>
          </a:p>
          <a:p>
            <a:pPr eaLnBrk="1" hangingPunct="1"/>
            <a:r>
              <a:rPr lang="en-US" b="1">
                <a:solidFill>
                  <a:srgbClr val="0000FF"/>
                </a:solidFill>
                <a:latin typeface="Arial" charset="0"/>
                <a:cs typeface="Arial" charset="0"/>
              </a:rPr>
              <a:t>Predictions using low LnE values e.g. &lt; ~12-15 should be treated with caution</a:t>
            </a:r>
          </a:p>
        </p:txBody>
      </p:sp>
    </p:spTree>
    <p:extLst>
      <p:ext uri="{BB962C8B-B14F-4D97-AF65-F5344CB8AC3E}">
        <p14:creationId xmlns:p14="http://schemas.microsoft.com/office/powerpoint/2010/main" val="42728496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72" descr="LEE_prediction_T045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4437063"/>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7" descr="LEE-us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9138" y="2235200"/>
            <a:ext cx="877887"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 name="Rectangle 116"/>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3600">
                <a:solidFill>
                  <a:srgbClr val="FFFFFF"/>
                </a:solidFill>
                <a:latin typeface="Arial" pitchFamily="-65" charset="0"/>
                <a:ea typeface="Arial" pitchFamily="-65" charset="0"/>
                <a:cs typeface="Arial" pitchFamily="-65" charset="0"/>
              </a:rPr>
              <a:t>	3DLigandSite</a:t>
            </a:r>
          </a:p>
        </p:txBody>
      </p:sp>
      <p:sp>
        <p:nvSpPr>
          <p:cNvPr id="44036" name="TextBox 19"/>
          <p:cNvSpPr txBox="1">
            <a:spLocks noChangeArrowheads="1"/>
          </p:cNvSpPr>
          <p:nvPr/>
        </p:nvSpPr>
        <p:spPr bwMode="auto">
          <a:xfrm>
            <a:off x="1582738" y="1941513"/>
            <a:ext cx="915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US" sz="1800" smtClean="0">
                <a:solidFill>
                  <a:schemeClr val="bg1">
                    <a:lumMod val="65000"/>
                  </a:schemeClr>
                </a:solidFill>
                <a:cs typeface="Arial" charset="0"/>
              </a:rPr>
              <a:t>Phyre2</a:t>
            </a:r>
          </a:p>
        </p:txBody>
      </p:sp>
      <p:sp>
        <p:nvSpPr>
          <p:cNvPr id="24581" name="TextBox 51"/>
          <p:cNvSpPr txBox="1">
            <a:spLocks noChangeArrowheads="1"/>
          </p:cNvSpPr>
          <p:nvPr/>
        </p:nvSpPr>
        <p:spPr bwMode="auto">
          <a:xfrm>
            <a:off x="4427538" y="3295650"/>
            <a:ext cx="14430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latin typeface="Arial" charset="0"/>
                <a:cs typeface="Arial" charset="0"/>
              </a:rPr>
              <a:t>Align </a:t>
            </a:r>
          </a:p>
          <a:p>
            <a:pPr algn="ctr" eaLnBrk="1" hangingPunct="1"/>
            <a:r>
              <a:rPr lang="en-US" sz="1800">
                <a:latin typeface="Arial" charset="0"/>
                <a:cs typeface="Arial" charset="0"/>
              </a:rPr>
              <a:t>homologous </a:t>
            </a:r>
          </a:p>
          <a:p>
            <a:pPr algn="ctr" eaLnBrk="1" hangingPunct="1"/>
            <a:r>
              <a:rPr lang="en-US" sz="1800">
                <a:latin typeface="Arial" charset="0"/>
                <a:cs typeface="Arial" charset="0"/>
              </a:rPr>
              <a:t>structures</a:t>
            </a:r>
          </a:p>
        </p:txBody>
      </p:sp>
      <p:cxnSp>
        <p:nvCxnSpPr>
          <p:cNvPr id="53" name="Straight Arrow Connector 52"/>
          <p:cNvCxnSpPr/>
          <p:nvPr/>
        </p:nvCxnSpPr>
        <p:spPr>
          <a:xfrm flipV="1">
            <a:off x="992188" y="2878138"/>
            <a:ext cx="996950" cy="655637"/>
          </a:xfrm>
          <a:prstGeom prst="straightConnector1">
            <a:avLst/>
          </a:prstGeom>
          <a:ln w="50800">
            <a:solidFill>
              <a:srgbClr val="A6A6A6"/>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4583" name="Picture 19" descr="2pls-us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33750" y="1684338"/>
            <a:ext cx="78105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TextBox 56"/>
          <p:cNvSpPr txBox="1">
            <a:spLocks noChangeArrowheads="1"/>
          </p:cNvSpPr>
          <p:nvPr/>
        </p:nvSpPr>
        <p:spPr bwMode="auto">
          <a:xfrm>
            <a:off x="2595563" y="1154113"/>
            <a:ext cx="29686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US" sz="1800" dirty="0" smtClean="0">
                <a:solidFill>
                  <a:schemeClr val="bg1">
                    <a:lumMod val="65000"/>
                  </a:schemeClr>
                </a:solidFill>
                <a:cs typeface="Arial" charset="0"/>
              </a:rPr>
              <a:t>MAMMOTH search against </a:t>
            </a:r>
          </a:p>
          <a:p>
            <a:pPr eaLnBrk="1" fontAlgn="auto" hangingPunct="1">
              <a:spcBef>
                <a:spcPts val="0"/>
              </a:spcBef>
              <a:spcAft>
                <a:spcPts val="0"/>
              </a:spcAft>
              <a:defRPr/>
            </a:pPr>
            <a:r>
              <a:rPr lang="en-US" sz="1800" dirty="0" smtClean="0">
                <a:solidFill>
                  <a:schemeClr val="bg1">
                    <a:lumMod val="65000"/>
                  </a:schemeClr>
                </a:solidFill>
                <a:cs typeface="Arial" charset="0"/>
              </a:rPr>
              <a:t>Structural library</a:t>
            </a:r>
          </a:p>
        </p:txBody>
      </p:sp>
      <p:cxnSp>
        <p:nvCxnSpPr>
          <p:cNvPr id="59" name="Straight Arrow Connector 58"/>
          <p:cNvCxnSpPr/>
          <p:nvPr/>
        </p:nvCxnSpPr>
        <p:spPr>
          <a:xfrm rot="16200000" flipV="1">
            <a:off x="7344569" y="4077494"/>
            <a:ext cx="1008062" cy="0"/>
          </a:xfrm>
          <a:prstGeom prst="straightConnector1">
            <a:avLst/>
          </a:prstGeom>
          <a:ln w="50800">
            <a:solidFill>
              <a:schemeClr val="bg1">
                <a:lumMod val="6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44042" name="TextBox 67"/>
          <p:cNvSpPr txBox="1">
            <a:spLocks noChangeArrowheads="1"/>
          </p:cNvSpPr>
          <p:nvPr/>
        </p:nvSpPr>
        <p:spPr bwMode="auto">
          <a:xfrm>
            <a:off x="1870075" y="2921000"/>
            <a:ext cx="11715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1800" smtClean="0">
                <a:solidFill>
                  <a:schemeClr val="bg1">
                    <a:lumMod val="65000"/>
                  </a:schemeClr>
                </a:solidFill>
                <a:cs typeface="Arial" charset="0"/>
              </a:rPr>
              <a:t>Structural</a:t>
            </a:r>
          </a:p>
          <a:p>
            <a:pPr algn="ctr" eaLnBrk="1" fontAlgn="auto" hangingPunct="1">
              <a:spcBef>
                <a:spcPts val="0"/>
              </a:spcBef>
              <a:spcAft>
                <a:spcPts val="0"/>
              </a:spcAft>
              <a:defRPr/>
            </a:pPr>
            <a:r>
              <a:rPr lang="en-US" sz="1800" smtClean="0">
                <a:solidFill>
                  <a:schemeClr val="bg1">
                    <a:lumMod val="65000"/>
                  </a:schemeClr>
                </a:solidFill>
                <a:cs typeface="Arial" charset="0"/>
              </a:rPr>
              <a:t>model </a:t>
            </a:r>
          </a:p>
        </p:txBody>
      </p:sp>
      <p:cxnSp>
        <p:nvCxnSpPr>
          <p:cNvPr id="69" name="Straight Arrow Connector 68"/>
          <p:cNvCxnSpPr/>
          <p:nvPr/>
        </p:nvCxnSpPr>
        <p:spPr>
          <a:xfrm>
            <a:off x="993775" y="2071688"/>
            <a:ext cx="995363" cy="438150"/>
          </a:xfrm>
          <a:prstGeom prst="straightConnector1">
            <a:avLst/>
          </a:prstGeom>
          <a:ln w="50800">
            <a:solidFill>
              <a:srgbClr val="A6A6A6"/>
            </a:solidFill>
            <a:tailEnd type="triangle"/>
          </a:ln>
          <a:effectLst/>
        </p:spPr>
        <p:style>
          <a:lnRef idx="2">
            <a:schemeClr val="accent1"/>
          </a:lnRef>
          <a:fillRef idx="0">
            <a:schemeClr val="accent1"/>
          </a:fillRef>
          <a:effectRef idx="1">
            <a:schemeClr val="accent1"/>
          </a:effectRef>
          <a:fontRef idx="minor">
            <a:schemeClr val="tx1"/>
          </a:fontRef>
        </p:style>
      </p:cxnSp>
      <p:sp>
        <p:nvSpPr>
          <p:cNvPr id="44044" name="Text Box 436"/>
          <p:cNvSpPr txBox="1">
            <a:spLocks noChangeArrowheads="1"/>
          </p:cNvSpPr>
          <p:nvPr/>
        </p:nvSpPr>
        <p:spPr bwMode="auto">
          <a:xfrm>
            <a:off x="152400" y="1778000"/>
            <a:ext cx="1295400" cy="252413"/>
          </a:xfrm>
          <a:prstGeom prst="rect">
            <a:avLst/>
          </a:prstGeom>
          <a:solidFill>
            <a:schemeClr val="accent3">
              <a:lumMod val="40000"/>
              <a:lumOff val="60000"/>
            </a:schemeClr>
          </a:solidFill>
          <a:ln>
            <a:noFill/>
          </a:ln>
        </p:spPr>
        <p:txBody>
          <a:bodyPr lIns="0" tIns="18000" rIns="0" bIns="1800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GB" sz="1400" dirty="0" smtClean="0">
                <a:solidFill>
                  <a:schemeClr val="bg1"/>
                </a:solidFill>
                <a:latin typeface="Calibri" charset="0"/>
              </a:rPr>
              <a:t> </a:t>
            </a:r>
            <a:r>
              <a:rPr lang="en-GB" sz="1300" dirty="0" smtClean="0">
                <a:solidFill>
                  <a:schemeClr val="bg1"/>
                </a:solidFill>
                <a:latin typeface="Calibri" charset="0"/>
              </a:rPr>
              <a:t>MTEYKLVVVGAGG</a:t>
            </a:r>
          </a:p>
        </p:txBody>
      </p:sp>
      <p:pic>
        <p:nvPicPr>
          <p:cNvPr id="24589" name="Picture 7" descr="LEE-us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8925" y="3211513"/>
            <a:ext cx="703263"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0" name="TextBox 25"/>
          <p:cNvSpPr txBox="1">
            <a:spLocks noChangeArrowheads="1"/>
          </p:cNvSpPr>
          <p:nvPr/>
        </p:nvSpPr>
        <p:spPr bwMode="auto">
          <a:xfrm>
            <a:off x="120650" y="3911600"/>
            <a:ext cx="14620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latin typeface="Arial" charset="0"/>
                <a:cs typeface="Arial" charset="0"/>
              </a:rPr>
              <a:t>User provided </a:t>
            </a:r>
          </a:p>
          <a:p>
            <a:pPr eaLnBrk="1" hangingPunct="1"/>
            <a:r>
              <a:rPr lang="en-US" sz="1600">
                <a:latin typeface="Arial" charset="0"/>
                <a:cs typeface="Arial" charset="0"/>
              </a:rPr>
              <a:t>strcuture</a:t>
            </a:r>
          </a:p>
        </p:txBody>
      </p:sp>
      <p:cxnSp>
        <p:nvCxnSpPr>
          <p:cNvPr id="29" name="Straight Arrow Connector 28"/>
          <p:cNvCxnSpPr/>
          <p:nvPr/>
        </p:nvCxnSpPr>
        <p:spPr>
          <a:xfrm>
            <a:off x="6172200" y="2690813"/>
            <a:ext cx="685800" cy="1587"/>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4592" name="Picture 30" descr="2oai-use3DLigandSiteEG.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11538" y="2332038"/>
            <a:ext cx="703262"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3" name="Picture 31" descr="2p4p-use.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33750" y="3028950"/>
            <a:ext cx="874713"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4" name="Picture 33" descr="lee_with_lignads_3DLigEG.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52938" y="1992313"/>
            <a:ext cx="1643062"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16"/>
          <p:cNvCxnSpPr/>
          <p:nvPr/>
        </p:nvCxnSpPr>
        <p:spPr>
          <a:xfrm>
            <a:off x="2787650" y="2692400"/>
            <a:ext cx="685800" cy="1588"/>
          </a:xfrm>
          <a:prstGeom prst="straightConnector1">
            <a:avLst/>
          </a:prstGeom>
          <a:ln w="50800">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4596" name="Picture 34" descr="LEE-with-ligands-use3DLigExample.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1971675"/>
            <a:ext cx="1760538"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7" name="TextBox 51"/>
          <p:cNvSpPr txBox="1">
            <a:spLocks noChangeArrowheads="1"/>
          </p:cNvSpPr>
          <p:nvPr/>
        </p:nvSpPr>
        <p:spPr bwMode="auto">
          <a:xfrm>
            <a:off x="6056313" y="1952625"/>
            <a:ext cx="10302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latin typeface="Arial" charset="0"/>
                <a:cs typeface="Arial" charset="0"/>
              </a:rPr>
              <a:t>Cluster</a:t>
            </a:r>
          </a:p>
          <a:p>
            <a:pPr eaLnBrk="1" hangingPunct="1"/>
            <a:r>
              <a:rPr lang="en-US" sz="1800">
                <a:latin typeface="Arial" charset="0"/>
                <a:cs typeface="Arial" charset="0"/>
              </a:rPr>
              <a:t> ligands</a:t>
            </a:r>
          </a:p>
        </p:txBody>
      </p:sp>
      <p:sp>
        <p:nvSpPr>
          <p:cNvPr id="24598" name="TextBox 51"/>
          <p:cNvSpPr txBox="1">
            <a:spLocks noChangeArrowheads="1"/>
          </p:cNvSpPr>
          <p:nvPr/>
        </p:nvSpPr>
        <p:spPr bwMode="auto">
          <a:xfrm>
            <a:off x="6096000" y="2714625"/>
            <a:ext cx="1030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latin typeface="Arial" charset="0"/>
                <a:cs typeface="Arial" charset="0"/>
              </a:rPr>
              <a:t>Select clusters</a:t>
            </a:r>
          </a:p>
        </p:txBody>
      </p:sp>
      <p:cxnSp>
        <p:nvCxnSpPr>
          <p:cNvPr id="37" name="Straight Arrow Connector 36"/>
          <p:cNvCxnSpPr/>
          <p:nvPr/>
        </p:nvCxnSpPr>
        <p:spPr>
          <a:xfrm>
            <a:off x="4140200" y="2689225"/>
            <a:ext cx="431800" cy="1588"/>
          </a:xfrm>
          <a:prstGeom prst="straightConnector1">
            <a:avLst/>
          </a:prstGeom>
          <a:ln w="50800">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4600" name="TextBox 25"/>
          <p:cNvSpPr txBox="1">
            <a:spLocks noChangeArrowheads="1"/>
          </p:cNvSpPr>
          <p:nvPr/>
        </p:nvSpPr>
        <p:spPr bwMode="auto">
          <a:xfrm>
            <a:off x="533400" y="6011863"/>
            <a:ext cx="2511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latin typeface="Arial" charset="0"/>
                <a:cs typeface="Arial" charset="0"/>
              </a:rPr>
              <a:t>Wass </a:t>
            </a:r>
            <a:r>
              <a:rPr lang="en-US" sz="1800" i="1">
                <a:latin typeface="Arial" charset="0"/>
                <a:cs typeface="Arial" charset="0"/>
              </a:rPr>
              <a:t>et a</a:t>
            </a:r>
            <a:r>
              <a:rPr lang="en-US" sz="1800">
                <a:latin typeface="Arial" charset="0"/>
                <a:cs typeface="Arial" charset="0"/>
              </a:rPr>
              <a:t>l., NAR 2010</a:t>
            </a:r>
          </a:p>
        </p:txBody>
      </p:sp>
      <p:pic>
        <p:nvPicPr>
          <p:cNvPr id="24601" name="Picture 88" descr="IMP_ML_2CS_P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26288" y="6116638"/>
            <a:ext cx="18319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8" name="TextBox 51"/>
          <p:cNvSpPr txBox="1">
            <a:spLocks noChangeArrowheads="1"/>
          </p:cNvSpPr>
          <p:nvPr/>
        </p:nvSpPr>
        <p:spPr bwMode="auto">
          <a:xfrm>
            <a:off x="6084888" y="3946525"/>
            <a:ext cx="18129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US" sz="1800" smtClean="0">
                <a:solidFill>
                  <a:schemeClr val="bg1">
                    <a:lumMod val="65000"/>
                  </a:schemeClr>
                </a:solidFill>
                <a:cs typeface="Arial" charset="0"/>
              </a:rPr>
              <a:t>Make prediction </a:t>
            </a:r>
          </a:p>
          <a:p>
            <a:pPr eaLnBrk="1" fontAlgn="auto" hangingPunct="1">
              <a:spcBef>
                <a:spcPts val="0"/>
              </a:spcBef>
              <a:spcAft>
                <a:spcPts val="0"/>
              </a:spcAft>
              <a:defRPr/>
            </a:pPr>
            <a:r>
              <a:rPr lang="en-US" sz="1800" smtClean="0">
                <a:solidFill>
                  <a:schemeClr val="bg1">
                    <a:lumMod val="65000"/>
                  </a:schemeClr>
                </a:solidFill>
                <a:cs typeface="Arial" charset="0"/>
              </a:rPr>
              <a:t>Using selected </a:t>
            </a:r>
          </a:p>
          <a:p>
            <a:pPr eaLnBrk="1" fontAlgn="auto" hangingPunct="1">
              <a:spcBef>
                <a:spcPts val="0"/>
              </a:spcBef>
              <a:spcAft>
                <a:spcPts val="0"/>
              </a:spcAft>
              <a:defRPr/>
            </a:pPr>
            <a:r>
              <a:rPr lang="en-US" sz="1800" smtClean="0">
                <a:solidFill>
                  <a:schemeClr val="bg1">
                    <a:lumMod val="65000"/>
                  </a:schemeClr>
                </a:solidFill>
                <a:cs typeface="Arial" charset="0"/>
              </a:rPr>
              <a:t>Clusters</a:t>
            </a:r>
          </a:p>
        </p:txBody>
      </p:sp>
    </p:spTree>
    <p:extLst>
      <p:ext uri="{BB962C8B-B14F-4D97-AF65-F5344CB8AC3E}">
        <p14:creationId xmlns:p14="http://schemas.microsoft.com/office/powerpoint/2010/main" val="296014705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3600" dirty="0">
                <a:solidFill>
                  <a:srgbClr val="FFFFFF"/>
                </a:solidFill>
                <a:latin typeface="Arial" pitchFamily="-65" charset="0"/>
                <a:ea typeface="Arial" pitchFamily="-65" charset="0"/>
                <a:cs typeface="Arial" pitchFamily="-65" charset="0"/>
              </a:rPr>
              <a:t>	Ligand Clusters</a:t>
            </a:r>
          </a:p>
        </p:txBody>
      </p:sp>
      <p:sp>
        <p:nvSpPr>
          <p:cNvPr id="25602" name="TextBox 7"/>
          <p:cNvSpPr txBox="1">
            <a:spLocks noChangeArrowheads="1"/>
          </p:cNvSpPr>
          <p:nvPr/>
        </p:nvSpPr>
        <p:spPr bwMode="auto">
          <a:xfrm>
            <a:off x="5708650" y="2387600"/>
            <a:ext cx="2874963"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a:solidFill>
                  <a:srgbClr val="0000FF"/>
                </a:solidFill>
                <a:latin typeface="Arial" charset="0"/>
                <a:cs typeface="Arial" charset="0"/>
              </a:rPr>
              <a:t>Model confidence 0 (low) -100 (high)</a:t>
            </a:r>
          </a:p>
        </p:txBody>
      </p:sp>
      <p:sp>
        <p:nvSpPr>
          <p:cNvPr id="25603" name="TextBox 8"/>
          <p:cNvSpPr txBox="1">
            <a:spLocks noChangeArrowheads="1"/>
          </p:cNvSpPr>
          <p:nvPr/>
        </p:nvSpPr>
        <p:spPr bwMode="auto">
          <a:xfrm>
            <a:off x="206375" y="4029075"/>
            <a:ext cx="8526463" cy="2462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200" b="1">
                <a:solidFill>
                  <a:srgbClr val="0000FF"/>
                </a:solidFill>
                <a:latin typeface="Arial" charset="0"/>
                <a:cs typeface="Arial" charset="0"/>
              </a:rPr>
              <a:t>Clusters ranked by number of ligands.</a:t>
            </a:r>
          </a:p>
          <a:p>
            <a:pPr eaLnBrk="1" hangingPunct="1"/>
            <a:endParaRPr lang="en-US" sz="2200" b="1">
              <a:solidFill>
                <a:srgbClr val="0000FF"/>
              </a:solidFill>
              <a:latin typeface="Arial" charset="0"/>
              <a:cs typeface="Arial" charset="0"/>
            </a:endParaRPr>
          </a:p>
          <a:p>
            <a:pPr eaLnBrk="1" hangingPunct="1"/>
            <a:r>
              <a:rPr lang="en-US" sz="2200" b="1">
                <a:solidFill>
                  <a:srgbClr val="0000FF"/>
                </a:solidFill>
                <a:latin typeface="Arial" charset="0"/>
                <a:cs typeface="Arial" charset="0"/>
              </a:rPr>
              <a:t>Mammoth scores for cluster displayed to indicate how similar the structures are that contributed the ligands in the cluster.</a:t>
            </a:r>
          </a:p>
          <a:p>
            <a:pPr eaLnBrk="1" hangingPunct="1"/>
            <a:endParaRPr lang="en-US" sz="2200" b="1">
              <a:solidFill>
                <a:srgbClr val="0000FF"/>
              </a:solidFill>
              <a:latin typeface="Arial" charset="0"/>
              <a:cs typeface="Arial" charset="0"/>
            </a:endParaRPr>
          </a:p>
          <a:p>
            <a:pPr eaLnBrk="1" hangingPunct="1"/>
            <a:r>
              <a:rPr lang="en-US" sz="2200" b="1">
                <a:solidFill>
                  <a:srgbClr val="0000FF"/>
                </a:solidFill>
                <a:latin typeface="Arial" charset="0"/>
                <a:cs typeface="Arial" charset="0"/>
              </a:rPr>
              <a:t>Top cluster displayed as main prediction. Click on rows to view predictions for the other clusters.</a:t>
            </a:r>
          </a:p>
        </p:txBody>
      </p:sp>
      <p:pic>
        <p:nvPicPr>
          <p:cNvPr id="25604" name="Picture 2" descr="clusterImage.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0400" y="879475"/>
            <a:ext cx="7823200"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03117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838200"/>
          </a:xfrm>
          <a:prstGeom prst="rect">
            <a:avLst/>
          </a:prstGeom>
          <a:solidFill>
            <a:srgbClr val="1A066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3600" dirty="0">
                <a:solidFill>
                  <a:srgbClr val="FFFFFF"/>
                </a:solidFill>
                <a:latin typeface="Arial" pitchFamily="-65" charset="0"/>
                <a:ea typeface="Arial" pitchFamily="-65" charset="0"/>
                <a:cs typeface="Arial" pitchFamily="-65" charset="0"/>
              </a:rPr>
              <a:t>   </a:t>
            </a:r>
            <a:r>
              <a:rPr lang="en-US" sz="3600" dirty="0" smtClean="0">
                <a:solidFill>
                  <a:srgbClr val="FFFFFF"/>
                </a:solidFill>
                <a:latin typeface="Arial" pitchFamily="-65" charset="0"/>
                <a:ea typeface="Arial" pitchFamily="-65" charset="0"/>
                <a:cs typeface="Arial" pitchFamily="-65" charset="0"/>
              </a:rPr>
              <a:t>3DLigandSite </a:t>
            </a:r>
            <a:endParaRPr lang="en-US" sz="3600" dirty="0">
              <a:solidFill>
                <a:srgbClr val="FFFFFF"/>
              </a:solidFill>
              <a:latin typeface="Arial" pitchFamily="-65" charset="0"/>
              <a:ea typeface="Arial" pitchFamily="-65" charset="0"/>
              <a:cs typeface="Arial" pitchFamily="-65" charset="0"/>
            </a:endParaRPr>
          </a:p>
        </p:txBody>
      </p:sp>
      <p:pic>
        <p:nvPicPr>
          <p:cNvPr id="16394" name="Picture 107" descr="LEE_croppe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4147" y="2842333"/>
            <a:ext cx="3505200" cy="330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48" descr="predicti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69114" y="2842333"/>
            <a:ext cx="2576513" cy="3665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20053" y="1005081"/>
            <a:ext cx="4915153" cy="646331"/>
          </a:xfrm>
          <a:prstGeom prst="rect">
            <a:avLst/>
          </a:prstGeom>
          <a:noFill/>
        </p:spPr>
        <p:txBody>
          <a:bodyPr wrap="none" rtlCol="0">
            <a:spAutoFit/>
          </a:bodyPr>
          <a:lstStyle/>
          <a:p>
            <a:r>
              <a:rPr lang="en-US" dirty="0" smtClean="0">
                <a:latin typeface="Arial"/>
                <a:cs typeface="Arial"/>
              </a:rPr>
              <a:t>Developed as a result of participation in CASP </a:t>
            </a:r>
          </a:p>
          <a:p>
            <a:r>
              <a:rPr lang="en-US" dirty="0">
                <a:latin typeface="Arial"/>
                <a:cs typeface="Arial"/>
              </a:rPr>
              <a:t>	</a:t>
            </a:r>
          </a:p>
        </p:txBody>
      </p:sp>
      <p:sp>
        <p:nvSpPr>
          <p:cNvPr id="7" name="Text Box 436"/>
          <p:cNvSpPr txBox="1">
            <a:spLocks noChangeArrowheads="1"/>
          </p:cNvSpPr>
          <p:nvPr/>
        </p:nvSpPr>
        <p:spPr bwMode="auto">
          <a:xfrm>
            <a:off x="2708522" y="1934553"/>
            <a:ext cx="3041650" cy="247650"/>
          </a:xfrm>
          <a:prstGeom prst="rect">
            <a:avLst/>
          </a:prstGeom>
          <a:solidFill>
            <a:srgbClr val="008000"/>
          </a:solidFill>
          <a:ln>
            <a:solidFill>
              <a:srgbClr val="008000"/>
            </a:solidFill>
          </a:ln>
          <a:extLst/>
        </p:spPr>
        <p:txBody>
          <a:bodyPr lIns="0" tIns="18000" rIns="0" bIns="1800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400" dirty="0">
                <a:solidFill>
                  <a:schemeClr val="bg1"/>
                </a:solidFill>
              </a:rPr>
              <a:t> MTEYKLVVVGAGGVGKSALTIQLIQ</a:t>
            </a:r>
          </a:p>
        </p:txBody>
      </p:sp>
      <p:sp>
        <p:nvSpPr>
          <p:cNvPr id="8" name="Line 412"/>
          <p:cNvSpPr>
            <a:spLocks noChangeShapeType="1"/>
          </p:cNvSpPr>
          <p:nvPr/>
        </p:nvSpPr>
        <p:spPr bwMode="auto">
          <a:xfrm flipH="1">
            <a:off x="3230880" y="2196899"/>
            <a:ext cx="759731" cy="645434"/>
          </a:xfrm>
          <a:prstGeom prst="line">
            <a:avLst/>
          </a:prstGeom>
          <a:noFill/>
          <a:ln w="508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 name="Line 412"/>
          <p:cNvSpPr>
            <a:spLocks noChangeShapeType="1"/>
          </p:cNvSpPr>
          <p:nvPr/>
        </p:nvSpPr>
        <p:spPr bwMode="auto">
          <a:xfrm>
            <a:off x="4447810" y="2196899"/>
            <a:ext cx="936990" cy="645434"/>
          </a:xfrm>
          <a:prstGeom prst="line">
            <a:avLst/>
          </a:prstGeom>
          <a:noFill/>
          <a:ln w="508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11062274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72" descr="LEE_prediction_T045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4437063"/>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Picture 7" descr="LEE-us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9138" y="2235200"/>
            <a:ext cx="877887"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 name="Rectangle 116"/>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3600">
                <a:solidFill>
                  <a:srgbClr val="FFFFFF"/>
                </a:solidFill>
                <a:latin typeface="Arial" pitchFamily="-65" charset="0"/>
                <a:ea typeface="Arial" pitchFamily="-65" charset="0"/>
                <a:cs typeface="Arial" pitchFamily="-65" charset="0"/>
              </a:rPr>
              <a:t>	3DLigandSite</a:t>
            </a:r>
          </a:p>
        </p:txBody>
      </p:sp>
      <p:sp>
        <p:nvSpPr>
          <p:cNvPr id="44036" name="TextBox 19"/>
          <p:cNvSpPr txBox="1">
            <a:spLocks noChangeArrowheads="1"/>
          </p:cNvSpPr>
          <p:nvPr/>
        </p:nvSpPr>
        <p:spPr bwMode="auto">
          <a:xfrm>
            <a:off x="1582738" y="1941513"/>
            <a:ext cx="915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US" sz="1800" smtClean="0">
                <a:solidFill>
                  <a:schemeClr val="bg1">
                    <a:lumMod val="65000"/>
                  </a:schemeClr>
                </a:solidFill>
                <a:cs typeface="Arial" charset="0"/>
              </a:rPr>
              <a:t>Phyre2</a:t>
            </a:r>
          </a:p>
        </p:txBody>
      </p:sp>
      <p:sp>
        <p:nvSpPr>
          <p:cNvPr id="44037" name="TextBox 51"/>
          <p:cNvSpPr txBox="1">
            <a:spLocks noChangeArrowheads="1"/>
          </p:cNvSpPr>
          <p:nvPr/>
        </p:nvSpPr>
        <p:spPr bwMode="auto">
          <a:xfrm>
            <a:off x="4427538" y="3295650"/>
            <a:ext cx="14430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1800" dirty="0" smtClean="0">
                <a:solidFill>
                  <a:schemeClr val="bg1">
                    <a:lumMod val="65000"/>
                  </a:schemeClr>
                </a:solidFill>
                <a:cs typeface="Arial" charset="0"/>
              </a:rPr>
              <a:t>Align </a:t>
            </a:r>
          </a:p>
          <a:p>
            <a:pPr algn="ctr" eaLnBrk="1" fontAlgn="auto" hangingPunct="1">
              <a:spcBef>
                <a:spcPts val="0"/>
              </a:spcBef>
              <a:spcAft>
                <a:spcPts val="0"/>
              </a:spcAft>
              <a:defRPr/>
            </a:pPr>
            <a:r>
              <a:rPr lang="en-US" sz="1800" dirty="0" smtClean="0">
                <a:solidFill>
                  <a:schemeClr val="bg1">
                    <a:lumMod val="65000"/>
                  </a:schemeClr>
                </a:solidFill>
                <a:cs typeface="Arial" charset="0"/>
              </a:rPr>
              <a:t>homologous </a:t>
            </a:r>
          </a:p>
          <a:p>
            <a:pPr algn="ctr" eaLnBrk="1" fontAlgn="auto" hangingPunct="1">
              <a:spcBef>
                <a:spcPts val="0"/>
              </a:spcBef>
              <a:spcAft>
                <a:spcPts val="0"/>
              </a:spcAft>
              <a:defRPr/>
            </a:pPr>
            <a:r>
              <a:rPr lang="en-US" sz="1800" dirty="0" smtClean="0">
                <a:solidFill>
                  <a:schemeClr val="bg1">
                    <a:lumMod val="65000"/>
                  </a:schemeClr>
                </a:solidFill>
                <a:cs typeface="Arial" charset="0"/>
              </a:rPr>
              <a:t>structures</a:t>
            </a:r>
          </a:p>
        </p:txBody>
      </p:sp>
      <p:cxnSp>
        <p:nvCxnSpPr>
          <p:cNvPr id="53" name="Straight Arrow Connector 52"/>
          <p:cNvCxnSpPr/>
          <p:nvPr/>
        </p:nvCxnSpPr>
        <p:spPr>
          <a:xfrm flipV="1">
            <a:off x="992188" y="2878138"/>
            <a:ext cx="996950" cy="655637"/>
          </a:xfrm>
          <a:prstGeom prst="straightConnector1">
            <a:avLst/>
          </a:prstGeom>
          <a:ln w="50800">
            <a:solidFill>
              <a:srgbClr val="A6A6A6"/>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6631" name="Picture 19" descr="2pls-us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33750" y="1684338"/>
            <a:ext cx="78105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TextBox 56"/>
          <p:cNvSpPr txBox="1">
            <a:spLocks noChangeArrowheads="1"/>
          </p:cNvSpPr>
          <p:nvPr/>
        </p:nvSpPr>
        <p:spPr bwMode="auto">
          <a:xfrm>
            <a:off x="2595563" y="1154113"/>
            <a:ext cx="29686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US" sz="1800" dirty="0" smtClean="0">
                <a:solidFill>
                  <a:schemeClr val="bg1">
                    <a:lumMod val="65000"/>
                  </a:schemeClr>
                </a:solidFill>
                <a:cs typeface="Arial" charset="0"/>
              </a:rPr>
              <a:t>MAMMOTH search against </a:t>
            </a:r>
          </a:p>
          <a:p>
            <a:pPr eaLnBrk="1" fontAlgn="auto" hangingPunct="1">
              <a:spcBef>
                <a:spcPts val="0"/>
              </a:spcBef>
              <a:spcAft>
                <a:spcPts val="0"/>
              </a:spcAft>
              <a:defRPr/>
            </a:pPr>
            <a:r>
              <a:rPr lang="en-US" sz="1800" dirty="0" smtClean="0">
                <a:solidFill>
                  <a:schemeClr val="bg1">
                    <a:lumMod val="65000"/>
                  </a:schemeClr>
                </a:solidFill>
                <a:cs typeface="Arial" charset="0"/>
              </a:rPr>
              <a:t>Structural library</a:t>
            </a:r>
          </a:p>
        </p:txBody>
      </p:sp>
      <p:cxnSp>
        <p:nvCxnSpPr>
          <p:cNvPr id="59" name="Straight Arrow Connector 58"/>
          <p:cNvCxnSpPr/>
          <p:nvPr/>
        </p:nvCxnSpPr>
        <p:spPr>
          <a:xfrm rot="16200000" flipV="1">
            <a:off x="7344569" y="4077494"/>
            <a:ext cx="1008062" cy="0"/>
          </a:xfrm>
          <a:prstGeom prst="straightConnector1">
            <a:avLst/>
          </a:prstGeom>
          <a:ln w="50800">
            <a:solidFill>
              <a:schemeClr val="bg1">
                <a:lumMod val="6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44042" name="TextBox 67"/>
          <p:cNvSpPr txBox="1">
            <a:spLocks noChangeArrowheads="1"/>
          </p:cNvSpPr>
          <p:nvPr/>
        </p:nvSpPr>
        <p:spPr bwMode="auto">
          <a:xfrm>
            <a:off x="1870075" y="2921000"/>
            <a:ext cx="11715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1800" smtClean="0">
                <a:solidFill>
                  <a:schemeClr val="bg1">
                    <a:lumMod val="65000"/>
                  </a:schemeClr>
                </a:solidFill>
                <a:cs typeface="Arial" charset="0"/>
              </a:rPr>
              <a:t>Structural</a:t>
            </a:r>
          </a:p>
          <a:p>
            <a:pPr algn="ctr" eaLnBrk="1" fontAlgn="auto" hangingPunct="1">
              <a:spcBef>
                <a:spcPts val="0"/>
              </a:spcBef>
              <a:spcAft>
                <a:spcPts val="0"/>
              </a:spcAft>
              <a:defRPr/>
            </a:pPr>
            <a:r>
              <a:rPr lang="en-US" sz="1800" smtClean="0">
                <a:solidFill>
                  <a:schemeClr val="bg1">
                    <a:lumMod val="65000"/>
                  </a:schemeClr>
                </a:solidFill>
                <a:cs typeface="Arial" charset="0"/>
              </a:rPr>
              <a:t>model </a:t>
            </a:r>
          </a:p>
        </p:txBody>
      </p:sp>
      <p:cxnSp>
        <p:nvCxnSpPr>
          <p:cNvPr id="69" name="Straight Arrow Connector 68"/>
          <p:cNvCxnSpPr/>
          <p:nvPr/>
        </p:nvCxnSpPr>
        <p:spPr>
          <a:xfrm>
            <a:off x="993775" y="2071688"/>
            <a:ext cx="995363" cy="438150"/>
          </a:xfrm>
          <a:prstGeom prst="straightConnector1">
            <a:avLst/>
          </a:prstGeom>
          <a:ln w="50800">
            <a:solidFill>
              <a:srgbClr val="A6A6A6"/>
            </a:solidFill>
            <a:tailEnd type="triangle"/>
          </a:ln>
          <a:effectLst/>
        </p:spPr>
        <p:style>
          <a:lnRef idx="2">
            <a:schemeClr val="accent1"/>
          </a:lnRef>
          <a:fillRef idx="0">
            <a:schemeClr val="accent1"/>
          </a:fillRef>
          <a:effectRef idx="1">
            <a:schemeClr val="accent1"/>
          </a:effectRef>
          <a:fontRef idx="minor">
            <a:schemeClr val="tx1"/>
          </a:fontRef>
        </p:style>
      </p:cxnSp>
      <p:sp>
        <p:nvSpPr>
          <p:cNvPr id="44044" name="Text Box 436"/>
          <p:cNvSpPr txBox="1">
            <a:spLocks noChangeArrowheads="1"/>
          </p:cNvSpPr>
          <p:nvPr/>
        </p:nvSpPr>
        <p:spPr bwMode="auto">
          <a:xfrm>
            <a:off x="152400" y="1778000"/>
            <a:ext cx="1295400" cy="252413"/>
          </a:xfrm>
          <a:prstGeom prst="rect">
            <a:avLst/>
          </a:prstGeom>
          <a:solidFill>
            <a:schemeClr val="accent3">
              <a:lumMod val="40000"/>
              <a:lumOff val="60000"/>
            </a:schemeClr>
          </a:solidFill>
          <a:ln>
            <a:noFill/>
          </a:ln>
        </p:spPr>
        <p:txBody>
          <a:bodyPr lIns="0" tIns="18000" rIns="0" bIns="1800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GB" sz="1400" dirty="0" smtClean="0">
                <a:solidFill>
                  <a:schemeClr val="bg1"/>
                </a:solidFill>
                <a:latin typeface="Calibri" charset="0"/>
              </a:rPr>
              <a:t> </a:t>
            </a:r>
            <a:r>
              <a:rPr lang="en-GB" sz="1300" dirty="0" smtClean="0">
                <a:solidFill>
                  <a:schemeClr val="bg1"/>
                </a:solidFill>
                <a:latin typeface="Calibri" charset="0"/>
              </a:rPr>
              <a:t>MTEYKLVVVGAGG</a:t>
            </a:r>
          </a:p>
        </p:txBody>
      </p:sp>
      <p:pic>
        <p:nvPicPr>
          <p:cNvPr id="26637" name="Picture 7" descr="LEE-us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8925" y="3211513"/>
            <a:ext cx="703263"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8" name="TextBox 25"/>
          <p:cNvSpPr txBox="1">
            <a:spLocks noChangeArrowheads="1"/>
          </p:cNvSpPr>
          <p:nvPr/>
        </p:nvSpPr>
        <p:spPr bwMode="auto">
          <a:xfrm>
            <a:off x="120650" y="3911600"/>
            <a:ext cx="14620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latin typeface="Arial" charset="0"/>
                <a:cs typeface="Arial" charset="0"/>
              </a:rPr>
              <a:t>User provided </a:t>
            </a:r>
          </a:p>
          <a:p>
            <a:pPr eaLnBrk="1" hangingPunct="1"/>
            <a:r>
              <a:rPr lang="en-US" sz="1600">
                <a:latin typeface="Arial" charset="0"/>
                <a:cs typeface="Arial" charset="0"/>
              </a:rPr>
              <a:t>strcuture</a:t>
            </a:r>
          </a:p>
        </p:txBody>
      </p:sp>
      <p:cxnSp>
        <p:nvCxnSpPr>
          <p:cNvPr id="29" name="Straight Arrow Connector 28"/>
          <p:cNvCxnSpPr/>
          <p:nvPr/>
        </p:nvCxnSpPr>
        <p:spPr>
          <a:xfrm>
            <a:off x="6172200" y="2690813"/>
            <a:ext cx="685800" cy="1587"/>
          </a:xfrm>
          <a:prstGeom prst="straightConnector1">
            <a:avLst/>
          </a:prstGeom>
          <a:ln w="50800">
            <a:solidFill>
              <a:srgbClr val="A6A6A6"/>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6640" name="Picture 30" descr="2oai-use3DLigandSiteEG.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11538" y="2332038"/>
            <a:ext cx="703262"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1" name="Picture 31" descr="2p4p-use.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33750" y="3028950"/>
            <a:ext cx="874713"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2" name="Picture 33" descr="lee_with_lignads_3DLigEG.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52938" y="1992313"/>
            <a:ext cx="1643062"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16"/>
          <p:cNvCxnSpPr/>
          <p:nvPr/>
        </p:nvCxnSpPr>
        <p:spPr>
          <a:xfrm>
            <a:off x="2787650" y="2692400"/>
            <a:ext cx="685800" cy="1588"/>
          </a:xfrm>
          <a:prstGeom prst="straightConnector1">
            <a:avLst/>
          </a:prstGeom>
          <a:ln w="50800">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6644" name="Picture 34" descr="LEE-with-ligands-use3DLigExample.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1971675"/>
            <a:ext cx="1760538"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3" name="TextBox 51"/>
          <p:cNvSpPr txBox="1">
            <a:spLocks noChangeArrowheads="1"/>
          </p:cNvSpPr>
          <p:nvPr/>
        </p:nvSpPr>
        <p:spPr bwMode="auto">
          <a:xfrm>
            <a:off x="6056313" y="1952625"/>
            <a:ext cx="10302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US" sz="1800" dirty="0" smtClean="0">
                <a:solidFill>
                  <a:schemeClr val="bg1">
                    <a:lumMod val="65000"/>
                  </a:schemeClr>
                </a:solidFill>
                <a:cs typeface="Arial" charset="0"/>
              </a:rPr>
              <a:t>Cluster</a:t>
            </a:r>
          </a:p>
          <a:p>
            <a:pPr eaLnBrk="1" fontAlgn="auto" hangingPunct="1">
              <a:spcBef>
                <a:spcPts val="0"/>
              </a:spcBef>
              <a:spcAft>
                <a:spcPts val="0"/>
              </a:spcAft>
              <a:defRPr/>
            </a:pPr>
            <a:r>
              <a:rPr lang="en-US" sz="1800" dirty="0" smtClean="0">
                <a:solidFill>
                  <a:schemeClr val="bg1">
                    <a:lumMod val="65000"/>
                  </a:schemeClr>
                </a:solidFill>
                <a:cs typeface="Arial" charset="0"/>
              </a:rPr>
              <a:t> ligands</a:t>
            </a:r>
          </a:p>
        </p:txBody>
      </p:sp>
      <p:sp>
        <p:nvSpPr>
          <p:cNvPr id="44054" name="TextBox 51"/>
          <p:cNvSpPr txBox="1">
            <a:spLocks noChangeArrowheads="1"/>
          </p:cNvSpPr>
          <p:nvPr/>
        </p:nvSpPr>
        <p:spPr bwMode="auto">
          <a:xfrm>
            <a:off x="6096000" y="2714625"/>
            <a:ext cx="1030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US" sz="1800" smtClean="0">
                <a:solidFill>
                  <a:schemeClr val="bg1">
                    <a:lumMod val="65000"/>
                  </a:schemeClr>
                </a:solidFill>
                <a:cs typeface="Arial" charset="0"/>
              </a:rPr>
              <a:t>Select clusters</a:t>
            </a:r>
          </a:p>
        </p:txBody>
      </p:sp>
      <p:cxnSp>
        <p:nvCxnSpPr>
          <p:cNvPr id="37" name="Straight Arrow Connector 36"/>
          <p:cNvCxnSpPr/>
          <p:nvPr/>
        </p:nvCxnSpPr>
        <p:spPr>
          <a:xfrm>
            <a:off x="4140200" y="2689225"/>
            <a:ext cx="431800" cy="1588"/>
          </a:xfrm>
          <a:prstGeom prst="straightConnector1">
            <a:avLst/>
          </a:prstGeom>
          <a:ln w="50800">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6648" name="TextBox 25"/>
          <p:cNvSpPr txBox="1">
            <a:spLocks noChangeArrowheads="1"/>
          </p:cNvSpPr>
          <p:nvPr/>
        </p:nvSpPr>
        <p:spPr bwMode="auto">
          <a:xfrm>
            <a:off x="533400" y="6011863"/>
            <a:ext cx="2511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latin typeface="Arial" charset="0"/>
                <a:cs typeface="Arial" charset="0"/>
              </a:rPr>
              <a:t>Wass </a:t>
            </a:r>
            <a:r>
              <a:rPr lang="en-US" sz="1800" i="1">
                <a:latin typeface="Arial" charset="0"/>
                <a:cs typeface="Arial" charset="0"/>
              </a:rPr>
              <a:t>et a</a:t>
            </a:r>
            <a:r>
              <a:rPr lang="en-US" sz="1800">
                <a:latin typeface="Arial" charset="0"/>
                <a:cs typeface="Arial" charset="0"/>
              </a:rPr>
              <a:t>l., NAR 2010</a:t>
            </a:r>
          </a:p>
        </p:txBody>
      </p:sp>
      <p:pic>
        <p:nvPicPr>
          <p:cNvPr id="26649" name="Picture 88" descr="IMP_ML_2CS_P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26288" y="6116638"/>
            <a:ext cx="18319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50" name="TextBox 51"/>
          <p:cNvSpPr txBox="1">
            <a:spLocks noChangeArrowheads="1"/>
          </p:cNvSpPr>
          <p:nvPr/>
        </p:nvSpPr>
        <p:spPr bwMode="auto">
          <a:xfrm>
            <a:off x="6084888" y="3946525"/>
            <a:ext cx="18129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latin typeface="Arial" charset="0"/>
                <a:cs typeface="Arial" charset="0"/>
              </a:rPr>
              <a:t>Make prediction </a:t>
            </a:r>
          </a:p>
          <a:p>
            <a:pPr eaLnBrk="1" hangingPunct="1"/>
            <a:r>
              <a:rPr lang="en-US" sz="1800">
                <a:latin typeface="Arial" charset="0"/>
                <a:cs typeface="Arial" charset="0"/>
              </a:rPr>
              <a:t>Using selected </a:t>
            </a:r>
          </a:p>
          <a:p>
            <a:pPr eaLnBrk="1" hangingPunct="1"/>
            <a:r>
              <a:rPr lang="en-US" sz="1800">
                <a:latin typeface="Arial" charset="0"/>
                <a:cs typeface="Arial" charset="0"/>
              </a:rPr>
              <a:t>Clusters</a:t>
            </a:r>
          </a:p>
        </p:txBody>
      </p:sp>
      <p:sp>
        <p:nvSpPr>
          <p:cNvPr id="26651" name="TextBox 1"/>
          <p:cNvSpPr txBox="1">
            <a:spLocks noChangeArrowheads="1"/>
          </p:cNvSpPr>
          <p:nvPr/>
        </p:nvSpPr>
        <p:spPr bwMode="auto">
          <a:xfrm>
            <a:off x="5126038" y="5195888"/>
            <a:ext cx="20002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600" b="1">
                <a:latin typeface="Arial" charset="0"/>
                <a:cs typeface="Arial" charset="0"/>
              </a:rPr>
              <a:t>Predictions</a:t>
            </a:r>
          </a:p>
        </p:txBody>
      </p:sp>
    </p:spTree>
    <p:extLst>
      <p:ext uri="{BB962C8B-B14F-4D97-AF65-F5344CB8AC3E}">
        <p14:creationId xmlns:p14="http://schemas.microsoft.com/office/powerpoint/2010/main" val="2331803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3600" dirty="0">
                <a:solidFill>
                  <a:srgbClr val="FFFFFF"/>
                </a:solidFill>
                <a:latin typeface="Arial" pitchFamily="-65" charset="0"/>
                <a:ea typeface="Arial" pitchFamily="-65" charset="0"/>
                <a:cs typeface="Arial" pitchFamily="-65" charset="0"/>
              </a:rPr>
              <a:t>	Interpreting predictions – what ligands?</a:t>
            </a:r>
          </a:p>
        </p:txBody>
      </p:sp>
      <p:sp>
        <p:nvSpPr>
          <p:cNvPr id="27650" name="TextBox 7"/>
          <p:cNvSpPr txBox="1">
            <a:spLocks noChangeArrowheads="1"/>
          </p:cNvSpPr>
          <p:nvPr/>
        </p:nvSpPr>
        <p:spPr bwMode="auto">
          <a:xfrm>
            <a:off x="992188" y="5170488"/>
            <a:ext cx="6591300" cy="830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b="1">
                <a:latin typeface="Arial" charset="0"/>
                <a:cs typeface="Arial" charset="0"/>
              </a:rPr>
              <a:t>Lists the ligands that are present in the cluster and the structures that they are from  </a:t>
            </a:r>
          </a:p>
        </p:txBody>
      </p:sp>
      <p:pic>
        <p:nvPicPr>
          <p:cNvPr id="27651" name="Picture 1" descr="hetListImage.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5550" y="1046163"/>
            <a:ext cx="6719888"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426615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3600" dirty="0">
                <a:solidFill>
                  <a:srgbClr val="FFFFFF"/>
                </a:solidFill>
                <a:latin typeface="Arial" pitchFamily="-65" charset="0"/>
                <a:ea typeface="Arial" pitchFamily="-65" charset="0"/>
                <a:cs typeface="Arial" pitchFamily="-65" charset="0"/>
              </a:rPr>
              <a:t>	Interpreting predictions</a:t>
            </a:r>
          </a:p>
        </p:txBody>
      </p:sp>
      <p:pic>
        <p:nvPicPr>
          <p:cNvPr id="28674" name="Picture 2" descr="residueImage.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138" y="892175"/>
            <a:ext cx="3233737"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289300" y="1046163"/>
            <a:ext cx="5648325" cy="5570537"/>
          </a:xfrm>
          <a:prstGeom prst="rect">
            <a:avLst/>
          </a:prstGeom>
          <a:solidFill>
            <a:schemeClr val="bg1"/>
          </a:solidFill>
        </p:spPr>
        <p:txBody>
          <a:bodyPr>
            <a:spAutoFit/>
          </a:bodyPr>
          <a:lstStyle/>
          <a:p>
            <a:pPr fontAlgn="auto">
              <a:spcBef>
                <a:spcPts val="0"/>
              </a:spcBef>
              <a:spcAft>
                <a:spcPts val="0"/>
              </a:spcAft>
              <a:defRPr/>
            </a:pPr>
            <a:r>
              <a:rPr lang="en-US" sz="2400" b="1" dirty="0">
                <a:solidFill>
                  <a:srgbClr val="0000FF"/>
                </a:solidFill>
                <a:latin typeface="Arial"/>
                <a:ea typeface="+mn-ea"/>
                <a:cs typeface="Arial"/>
              </a:rPr>
              <a:t>Predicted residue table</a:t>
            </a:r>
          </a:p>
          <a:p>
            <a:pPr fontAlgn="auto">
              <a:spcBef>
                <a:spcPts val="0"/>
              </a:spcBef>
              <a:spcAft>
                <a:spcPts val="0"/>
              </a:spcAft>
              <a:defRPr/>
            </a:pPr>
            <a:endParaRPr lang="en-US" sz="2400" b="1" dirty="0">
              <a:solidFill>
                <a:srgbClr val="0000FF"/>
              </a:solidFill>
              <a:latin typeface="Arial"/>
              <a:ea typeface="+mn-ea"/>
              <a:cs typeface="Arial"/>
            </a:endParaRPr>
          </a:p>
          <a:p>
            <a:pPr marL="342900" indent="-342900" fontAlgn="auto">
              <a:spcBef>
                <a:spcPts val="0"/>
              </a:spcBef>
              <a:spcAft>
                <a:spcPts val="0"/>
              </a:spcAft>
              <a:buFont typeface="Arial"/>
              <a:buChar char="•"/>
              <a:defRPr/>
            </a:pPr>
            <a:r>
              <a:rPr lang="en-US" sz="2200" b="1" dirty="0">
                <a:latin typeface="Arial"/>
                <a:ea typeface="+mn-ea"/>
                <a:cs typeface="Arial"/>
              </a:rPr>
              <a:t>Residues in cluster that are &lt; 0.5A +</a:t>
            </a:r>
            <a:r>
              <a:rPr lang="en-US" sz="2200" b="1" dirty="0" err="1">
                <a:latin typeface="Arial"/>
                <a:ea typeface="+mn-ea"/>
                <a:cs typeface="Arial"/>
              </a:rPr>
              <a:t>vdw</a:t>
            </a:r>
            <a:r>
              <a:rPr lang="en-US" sz="2200" b="1" dirty="0">
                <a:latin typeface="Arial"/>
                <a:ea typeface="+mn-ea"/>
                <a:cs typeface="Arial"/>
              </a:rPr>
              <a:t> of 25% of cluster predicted</a:t>
            </a:r>
          </a:p>
          <a:p>
            <a:pPr marL="342900" indent="-342900" fontAlgn="auto">
              <a:spcBef>
                <a:spcPts val="0"/>
              </a:spcBef>
              <a:spcAft>
                <a:spcPts val="0"/>
              </a:spcAft>
              <a:buFont typeface="Arial"/>
              <a:buChar char="•"/>
              <a:defRPr/>
            </a:pPr>
            <a:r>
              <a:rPr lang="en-US" sz="2200" b="1" dirty="0">
                <a:latin typeface="Arial"/>
                <a:ea typeface="+mn-ea"/>
                <a:cs typeface="Arial"/>
              </a:rPr>
              <a:t>Number of ligand contact </a:t>
            </a:r>
          </a:p>
          <a:p>
            <a:pPr marL="342900" indent="-342900" fontAlgn="auto">
              <a:spcBef>
                <a:spcPts val="0"/>
              </a:spcBef>
              <a:spcAft>
                <a:spcPts val="0"/>
              </a:spcAft>
              <a:buFont typeface="Arial"/>
              <a:buChar char="•"/>
              <a:defRPr/>
            </a:pPr>
            <a:r>
              <a:rPr lang="en-US" sz="2200" b="1" dirty="0">
                <a:latin typeface="Arial"/>
                <a:ea typeface="+mn-ea"/>
                <a:cs typeface="Arial"/>
              </a:rPr>
              <a:t>Av distance between residue and these ligands</a:t>
            </a:r>
          </a:p>
          <a:p>
            <a:pPr marL="342900" indent="-342900" fontAlgn="auto">
              <a:spcBef>
                <a:spcPts val="0"/>
              </a:spcBef>
              <a:spcAft>
                <a:spcPts val="0"/>
              </a:spcAft>
              <a:buFont typeface="Arial"/>
              <a:buChar char="•"/>
              <a:defRPr/>
            </a:pPr>
            <a:r>
              <a:rPr lang="en-US" sz="2200" b="1" dirty="0">
                <a:latin typeface="Arial"/>
                <a:ea typeface="+mn-ea"/>
                <a:cs typeface="Arial"/>
              </a:rPr>
              <a:t>JS Divergence – conservation score (range 0 – 1). </a:t>
            </a:r>
          </a:p>
          <a:p>
            <a:pPr marL="342900" indent="-342900" fontAlgn="auto">
              <a:spcBef>
                <a:spcPts val="0"/>
              </a:spcBef>
              <a:spcAft>
                <a:spcPts val="0"/>
              </a:spcAft>
              <a:buFont typeface="Arial"/>
              <a:buChar char="•"/>
              <a:defRPr/>
            </a:pPr>
            <a:endParaRPr lang="en-US" sz="2200" b="1" dirty="0">
              <a:latin typeface="Arial"/>
              <a:ea typeface="+mn-ea"/>
              <a:cs typeface="Arial"/>
            </a:endParaRPr>
          </a:p>
          <a:p>
            <a:pPr marL="342900" indent="-342900" fontAlgn="auto">
              <a:spcBef>
                <a:spcPts val="0"/>
              </a:spcBef>
              <a:spcAft>
                <a:spcPts val="0"/>
              </a:spcAft>
              <a:buFont typeface="Arial"/>
              <a:buChar char="•"/>
              <a:defRPr/>
            </a:pPr>
            <a:r>
              <a:rPr lang="en-US" sz="2200" b="1" dirty="0">
                <a:latin typeface="Arial"/>
                <a:ea typeface="+mn-ea"/>
                <a:cs typeface="Arial"/>
              </a:rPr>
              <a:t>These values can be used to refine the prediction – e.g. </a:t>
            </a:r>
          </a:p>
          <a:p>
            <a:pPr marL="800100" lvl="1" indent="-342900" fontAlgn="auto">
              <a:spcBef>
                <a:spcPts val="0"/>
              </a:spcBef>
              <a:spcAft>
                <a:spcPts val="0"/>
              </a:spcAft>
              <a:buFont typeface="Arial"/>
              <a:buChar char="•"/>
              <a:defRPr/>
            </a:pPr>
            <a:r>
              <a:rPr lang="en-US" sz="2200" b="1" dirty="0">
                <a:latin typeface="Arial"/>
                <a:ea typeface="+mn-ea"/>
                <a:cs typeface="Arial"/>
              </a:rPr>
              <a:t>residues that contact few of the ligands</a:t>
            </a:r>
          </a:p>
          <a:p>
            <a:pPr marL="800100" lvl="1" indent="-342900" fontAlgn="auto">
              <a:spcBef>
                <a:spcPts val="0"/>
              </a:spcBef>
              <a:spcAft>
                <a:spcPts val="0"/>
              </a:spcAft>
              <a:buFont typeface="Arial"/>
              <a:buChar char="•"/>
              <a:defRPr/>
            </a:pPr>
            <a:r>
              <a:rPr lang="en-US" sz="2200" b="1" dirty="0">
                <a:latin typeface="Arial"/>
                <a:ea typeface="+mn-ea"/>
                <a:cs typeface="Arial"/>
              </a:rPr>
              <a:t>are further from the ligands </a:t>
            </a:r>
          </a:p>
          <a:p>
            <a:pPr marL="800100" lvl="1" indent="-342900" fontAlgn="auto">
              <a:spcBef>
                <a:spcPts val="0"/>
              </a:spcBef>
              <a:spcAft>
                <a:spcPts val="0"/>
              </a:spcAft>
              <a:buFont typeface="Arial"/>
              <a:buChar char="•"/>
              <a:defRPr/>
            </a:pPr>
            <a:r>
              <a:rPr lang="en-US" sz="2200" b="1" dirty="0">
                <a:latin typeface="Arial"/>
                <a:ea typeface="+mn-ea"/>
                <a:cs typeface="Arial"/>
              </a:rPr>
              <a:t>Have low conservation scores</a:t>
            </a:r>
          </a:p>
        </p:txBody>
      </p:sp>
    </p:spTree>
    <p:extLst>
      <p:ext uri="{BB962C8B-B14F-4D97-AF65-F5344CB8AC3E}">
        <p14:creationId xmlns:p14="http://schemas.microsoft.com/office/powerpoint/2010/main" val="195004370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3600" dirty="0">
                <a:solidFill>
                  <a:srgbClr val="FFFFFF"/>
                </a:solidFill>
                <a:latin typeface="Arial" pitchFamily="-65" charset="0"/>
                <a:ea typeface="Arial" pitchFamily="-65" charset="0"/>
                <a:cs typeface="Arial" pitchFamily="-65" charset="0"/>
              </a:rPr>
              <a:t>	Interpreting predictions</a:t>
            </a:r>
          </a:p>
        </p:txBody>
      </p:sp>
      <p:pic>
        <p:nvPicPr>
          <p:cNvPr id="29698" name="Picture 1" descr="jmolImage.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03300"/>
            <a:ext cx="9144000" cy="53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303187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3600" dirty="0">
                <a:solidFill>
                  <a:srgbClr val="FFFFFF"/>
                </a:solidFill>
                <a:latin typeface="Arial" pitchFamily="-65" charset="0"/>
                <a:ea typeface="Arial" pitchFamily="-65" charset="0"/>
                <a:cs typeface="Arial" pitchFamily="-65" charset="0"/>
              </a:rPr>
              <a:t>	Interpreting predictions</a:t>
            </a:r>
          </a:p>
        </p:txBody>
      </p:sp>
      <p:pic>
        <p:nvPicPr>
          <p:cNvPr id="30722" name="Picture 2" descr="jmolControls1.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8913" y="1068388"/>
            <a:ext cx="4981575"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3"/>
          <p:cNvSpPr txBox="1">
            <a:spLocks noChangeArrowheads="1"/>
          </p:cNvSpPr>
          <p:nvPr/>
        </p:nvSpPr>
        <p:spPr bwMode="auto">
          <a:xfrm>
            <a:off x="5286375" y="1068388"/>
            <a:ext cx="365125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t>Control:</a:t>
            </a:r>
          </a:p>
          <a:p>
            <a:pPr eaLnBrk="1" hangingPunct="1"/>
            <a:r>
              <a:rPr lang="en-US" sz="1800"/>
              <a:t>Colouring of protein – by prediction or conservation</a:t>
            </a:r>
          </a:p>
          <a:p>
            <a:pPr eaLnBrk="1" hangingPunct="1"/>
            <a:endParaRPr lang="en-US" sz="1800"/>
          </a:p>
          <a:p>
            <a:pPr eaLnBrk="1" hangingPunct="1"/>
            <a:r>
              <a:rPr lang="en-US" sz="1800"/>
              <a:t>Display of protein:</a:t>
            </a:r>
          </a:p>
          <a:p>
            <a:pPr eaLnBrk="1" hangingPunct="1"/>
            <a:r>
              <a:rPr lang="en-US" sz="1800"/>
              <a:t>Spacefill/wireframe/cartoon</a:t>
            </a:r>
          </a:p>
          <a:p>
            <a:pPr eaLnBrk="1" hangingPunct="1"/>
            <a:endParaRPr lang="en-US" sz="1800"/>
          </a:p>
          <a:p>
            <a:pPr eaLnBrk="1" hangingPunct="1"/>
            <a:r>
              <a:rPr lang="en-US" sz="1800"/>
              <a:t>Label predicted residues so they can be identified in the graphical view.</a:t>
            </a:r>
          </a:p>
          <a:p>
            <a:pPr eaLnBrk="1" hangingPunct="1"/>
            <a:endParaRPr lang="en-US" sz="1800"/>
          </a:p>
          <a:p>
            <a:pPr eaLnBrk="1" hangingPunct="1"/>
            <a:r>
              <a:rPr lang="en-US" sz="1800"/>
              <a:t>Separate controls for display of predicted residues</a:t>
            </a:r>
          </a:p>
          <a:p>
            <a:pPr eaLnBrk="1" hangingPunct="1"/>
            <a:endParaRPr lang="en-US" sz="1800"/>
          </a:p>
          <a:p>
            <a:pPr eaLnBrk="1" hangingPunct="1"/>
            <a:r>
              <a:rPr lang="en-US" sz="1800"/>
              <a:t>Modify display of ligands:</a:t>
            </a:r>
          </a:p>
          <a:p>
            <a:pPr eaLnBrk="1" hangingPunct="1"/>
            <a:r>
              <a:rPr lang="en-US" sz="1800"/>
              <a:t>Spacefill/wireframe</a:t>
            </a:r>
          </a:p>
          <a:p>
            <a:pPr eaLnBrk="1" hangingPunct="1"/>
            <a:endParaRPr lang="en-US" sz="1800"/>
          </a:p>
          <a:p>
            <a:pPr eaLnBrk="1" hangingPunct="1"/>
            <a:r>
              <a:rPr lang="en-US" sz="1800"/>
              <a:t>Overall:</a:t>
            </a:r>
          </a:p>
          <a:p>
            <a:pPr eaLnBrk="1" hangingPunct="1"/>
            <a:r>
              <a:rPr lang="en-US" sz="1800"/>
              <a:t>Make protein rotate</a:t>
            </a:r>
          </a:p>
          <a:p>
            <a:pPr eaLnBrk="1" hangingPunct="1"/>
            <a:r>
              <a:rPr lang="en-US" sz="1800"/>
              <a:t>Change background colour</a:t>
            </a:r>
          </a:p>
          <a:p>
            <a:pPr eaLnBrk="1" hangingPunct="1"/>
            <a:endParaRPr lang="en-US" sz="1800"/>
          </a:p>
        </p:txBody>
      </p:sp>
    </p:spTree>
    <p:extLst>
      <p:ext uri="{BB962C8B-B14F-4D97-AF65-F5344CB8AC3E}">
        <p14:creationId xmlns:p14="http://schemas.microsoft.com/office/powerpoint/2010/main" val="818028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3600" dirty="0">
                <a:solidFill>
                  <a:srgbClr val="FFFFFF"/>
                </a:solidFill>
                <a:latin typeface="Arial" pitchFamily="-65" charset="0"/>
                <a:ea typeface="Arial" pitchFamily="-65" charset="0"/>
                <a:cs typeface="Arial" pitchFamily="-65" charset="0"/>
              </a:rPr>
              <a:t>	Interpreting predictions - Metals</a:t>
            </a:r>
          </a:p>
        </p:txBody>
      </p:sp>
      <p:pic>
        <p:nvPicPr>
          <p:cNvPr id="31746" name="Picture 3" descr="metalE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163" y="1123950"/>
            <a:ext cx="4165600" cy="430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6" descr="badMetalE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03788" y="1409700"/>
            <a:ext cx="4240212"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7"/>
          <p:cNvSpPr txBox="1">
            <a:spLocks noChangeArrowheads="1"/>
          </p:cNvSpPr>
          <p:nvPr/>
        </p:nvSpPr>
        <p:spPr bwMode="auto">
          <a:xfrm>
            <a:off x="193675" y="5661025"/>
            <a:ext cx="47101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latin typeface="Arial" charset="0"/>
                <a:cs typeface="Arial" charset="0"/>
              </a:rPr>
              <a:t>Metals found bound like this – with 3-6 residues</a:t>
            </a:r>
          </a:p>
          <a:p>
            <a:pPr eaLnBrk="1" hangingPunct="1"/>
            <a:r>
              <a:rPr lang="en-US" sz="1600">
                <a:latin typeface="Arial" charset="0"/>
                <a:cs typeface="Arial" charset="0"/>
              </a:rPr>
              <a:t>Often the residues aren’t sequential</a:t>
            </a:r>
          </a:p>
        </p:txBody>
      </p:sp>
      <p:sp>
        <p:nvSpPr>
          <p:cNvPr id="31749" name="TextBox 10"/>
          <p:cNvSpPr txBox="1">
            <a:spLocks noChangeArrowheads="1"/>
          </p:cNvSpPr>
          <p:nvPr/>
        </p:nvSpPr>
        <p:spPr bwMode="auto">
          <a:xfrm>
            <a:off x="4903788" y="5656263"/>
            <a:ext cx="42402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latin typeface="Arial" charset="0"/>
                <a:cs typeface="Arial" charset="0"/>
              </a:rPr>
              <a:t>Binding sites with a single residue contacting the ligand are likely to be wrong </a:t>
            </a:r>
          </a:p>
        </p:txBody>
      </p:sp>
    </p:spTree>
    <p:extLst>
      <p:ext uri="{BB962C8B-B14F-4D97-AF65-F5344CB8AC3E}">
        <p14:creationId xmlns:p14="http://schemas.microsoft.com/office/powerpoint/2010/main" val="21835792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3600" dirty="0">
                <a:solidFill>
                  <a:srgbClr val="FFFFFF"/>
                </a:solidFill>
                <a:latin typeface="Arial" pitchFamily="-65" charset="0"/>
                <a:ea typeface="Arial" pitchFamily="-65" charset="0"/>
                <a:cs typeface="Arial" pitchFamily="-65" charset="0"/>
              </a:rPr>
              <a:t>	Interpreting predictions - Metals</a:t>
            </a:r>
          </a:p>
        </p:txBody>
      </p:sp>
      <p:pic>
        <p:nvPicPr>
          <p:cNvPr id="32770" name="Picture 1" descr="largeSF4E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25" y="1079500"/>
            <a:ext cx="4019550"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2" descr="metalEgok.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8350" y="1079500"/>
            <a:ext cx="3917950"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Box 3"/>
          <p:cNvSpPr txBox="1">
            <a:spLocks noChangeArrowheads="1"/>
          </p:cNvSpPr>
          <p:nvPr/>
        </p:nvSpPr>
        <p:spPr bwMode="auto">
          <a:xfrm>
            <a:off x="365125" y="4646613"/>
            <a:ext cx="838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latin typeface="Arial" charset="0"/>
                <a:cs typeface="Arial" charset="0"/>
              </a:rPr>
              <a:t>Sometimes the cluster of residues might overlap with the protein structure as in the examples above. This is more likely where the cluster is close to a loop. The prediction may be good but it might also be slightly affected by the overlap of the cluster and the structure</a:t>
            </a:r>
          </a:p>
        </p:txBody>
      </p:sp>
    </p:spTree>
    <p:extLst>
      <p:ext uri="{BB962C8B-B14F-4D97-AF65-F5344CB8AC3E}">
        <p14:creationId xmlns:p14="http://schemas.microsoft.com/office/powerpoint/2010/main" val="350733153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3600" dirty="0">
                <a:solidFill>
                  <a:srgbClr val="FFFFFF"/>
                </a:solidFill>
                <a:latin typeface="Arial" pitchFamily="-65" charset="0"/>
                <a:ea typeface="Arial" pitchFamily="-65" charset="0"/>
                <a:cs typeface="Arial" pitchFamily="-65" charset="0"/>
              </a:rPr>
              <a:t>	Interpreting predictions - Metals</a:t>
            </a:r>
          </a:p>
        </p:txBody>
      </p:sp>
      <p:pic>
        <p:nvPicPr>
          <p:cNvPr id="33794" name="Picture 5" descr="niceTFpredicti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9575" y="935038"/>
            <a:ext cx="4581525"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3" descr="badTFpredicti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53025" y="1066800"/>
            <a:ext cx="3533775" cy="425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Box 6"/>
          <p:cNvSpPr txBox="1">
            <a:spLocks noChangeArrowheads="1"/>
          </p:cNvSpPr>
          <p:nvPr/>
        </p:nvSpPr>
        <p:spPr bwMode="auto">
          <a:xfrm>
            <a:off x="301625" y="935038"/>
            <a:ext cx="55038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2 clusters for the same protein. </a:t>
            </a:r>
          </a:p>
          <a:p>
            <a:pPr eaLnBrk="1" hangingPunct="1"/>
            <a:endParaRPr lang="en-US" sz="1800"/>
          </a:p>
        </p:txBody>
      </p:sp>
      <p:sp>
        <p:nvSpPr>
          <p:cNvPr id="33797" name="TextBox 7"/>
          <p:cNvSpPr txBox="1">
            <a:spLocks noChangeArrowheads="1"/>
          </p:cNvSpPr>
          <p:nvPr/>
        </p:nvSpPr>
        <p:spPr bwMode="auto">
          <a:xfrm>
            <a:off x="119063" y="5132388"/>
            <a:ext cx="55054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Multiple ligands in cluster</a:t>
            </a:r>
          </a:p>
          <a:p>
            <a:pPr eaLnBrk="1" hangingPunct="1"/>
            <a:r>
              <a:rPr lang="en-US" sz="1800"/>
              <a:t>Multiple residues contacting ligand</a:t>
            </a:r>
          </a:p>
          <a:p>
            <a:pPr eaLnBrk="1" hangingPunct="1"/>
            <a:r>
              <a:rPr lang="en-US" sz="1800"/>
              <a:t>Looks like it could be a ligand binding site</a:t>
            </a:r>
          </a:p>
          <a:p>
            <a:pPr eaLnBrk="1" hangingPunct="1"/>
            <a:r>
              <a:rPr lang="en-US" sz="1800"/>
              <a:t>Divergence colouring help suggest residue that might not be part of the binding site.</a:t>
            </a:r>
          </a:p>
          <a:p>
            <a:pPr eaLnBrk="1" hangingPunct="1"/>
            <a:endParaRPr lang="en-US" sz="1800"/>
          </a:p>
        </p:txBody>
      </p:sp>
      <p:sp>
        <p:nvSpPr>
          <p:cNvPr id="33798" name="TextBox 8"/>
          <p:cNvSpPr txBox="1">
            <a:spLocks noChangeArrowheads="1"/>
          </p:cNvSpPr>
          <p:nvPr/>
        </p:nvSpPr>
        <p:spPr bwMode="auto">
          <a:xfrm>
            <a:off x="5611813" y="5311775"/>
            <a:ext cx="35194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Single ligand in cluster</a:t>
            </a:r>
          </a:p>
          <a:p>
            <a:pPr eaLnBrk="1" hangingPunct="1"/>
            <a:r>
              <a:rPr lang="en-US" sz="1800"/>
              <a:t>Single residue binds the ligand</a:t>
            </a:r>
          </a:p>
          <a:p>
            <a:pPr eaLnBrk="1" hangingPunct="1"/>
            <a:r>
              <a:rPr lang="en-US" sz="1800"/>
              <a:t>Unlikely to be a ligand binding site</a:t>
            </a:r>
          </a:p>
          <a:p>
            <a:pPr eaLnBrk="1" hangingPunct="1"/>
            <a:endParaRPr lang="en-US" sz="1800"/>
          </a:p>
        </p:txBody>
      </p:sp>
    </p:spTree>
    <p:extLst>
      <p:ext uri="{BB962C8B-B14F-4D97-AF65-F5344CB8AC3E}">
        <p14:creationId xmlns:p14="http://schemas.microsoft.com/office/powerpoint/2010/main" val="394609650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predictionWithOtherChai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17988" y="427038"/>
            <a:ext cx="4191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3600" dirty="0">
                <a:solidFill>
                  <a:srgbClr val="FFFFFF"/>
                </a:solidFill>
                <a:latin typeface="Arial" pitchFamily="-65" charset="0"/>
                <a:ea typeface="Arial" pitchFamily="-65" charset="0"/>
                <a:cs typeface="Arial" pitchFamily="-65" charset="0"/>
              </a:rPr>
              <a:t>	Interpreting predictions - Oligomers</a:t>
            </a:r>
          </a:p>
        </p:txBody>
      </p:sp>
      <p:pic>
        <p:nvPicPr>
          <p:cNvPr id="34819" name="Picture 1" descr="52e5_multimerE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838200"/>
            <a:ext cx="3784600"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9"/>
          <p:cNvSpPr txBox="1">
            <a:spLocks noChangeArrowheads="1"/>
          </p:cNvSpPr>
          <p:nvPr/>
        </p:nvSpPr>
        <p:spPr bwMode="auto">
          <a:xfrm>
            <a:off x="414338" y="4702175"/>
            <a:ext cx="292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Site only binds part of cluster</a:t>
            </a:r>
          </a:p>
        </p:txBody>
      </p:sp>
      <p:sp>
        <p:nvSpPr>
          <p:cNvPr id="34821" name="TextBox 10"/>
          <p:cNvSpPr txBox="1">
            <a:spLocks noChangeArrowheads="1"/>
          </p:cNvSpPr>
          <p:nvPr/>
        </p:nvSpPr>
        <p:spPr bwMode="auto">
          <a:xfrm>
            <a:off x="5062538" y="4618038"/>
            <a:ext cx="37576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Prediction viewed with other chain of dimer from one of the templates</a:t>
            </a:r>
          </a:p>
        </p:txBody>
      </p:sp>
      <p:sp>
        <p:nvSpPr>
          <p:cNvPr id="34822" name="TextBox 11"/>
          <p:cNvSpPr txBox="1">
            <a:spLocks noChangeArrowheads="1"/>
          </p:cNvSpPr>
          <p:nvPr/>
        </p:nvSpPr>
        <p:spPr bwMode="auto">
          <a:xfrm>
            <a:off x="206375" y="5083175"/>
            <a:ext cx="87264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When predictions only seem to contact part of the ligand in some example this is because the ligand is bound between chains in an oligomer. Therefore part of the binding site might be missed. Different clusters predicted for the binding site may predict different residues that when combined contain the full binding site</a:t>
            </a:r>
          </a:p>
        </p:txBody>
      </p:sp>
    </p:spTree>
    <p:extLst>
      <p:ext uri="{BB962C8B-B14F-4D97-AF65-F5344CB8AC3E}">
        <p14:creationId xmlns:p14="http://schemas.microsoft.com/office/powerpoint/2010/main" val="12512669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3600" dirty="0">
                <a:solidFill>
                  <a:srgbClr val="FFFFFF"/>
                </a:solidFill>
                <a:latin typeface="Arial" pitchFamily="-65" charset="0"/>
                <a:ea typeface="Arial" pitchFamily="-65" charset="0"/>
                <a:cs typeface="Arial" pitchFamily="-65" charset="0"/>
              </a:rPr>
              <a:t>	Interpreting predictions – large Clusters</a:t>
            </a:r>
          </a:p>
        </p:txBody>
      </p:sp>
      <p:pic>
        <p:nvPicPr>
          <p:cNvPr id="35842" name="Picture 3" descr="hugeClusterE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5675" y="838200"/>
            <a:ext cx="4567238" cy="449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Box 5"/>
          <p:cNvSpPr txBox="1">
            <a:spLocks noChangeArrowheads="1"/>
          </p:cNvSpPr>
          <p:nvPr/>
        </p:nvSpPr>
        <p:spPr bwMode="auto">
          <a:xfrm>
            <a:off x="1058863" y="5329238"/>
            <a:ext cx="7072312"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atin typeface="Arial" charset="0"/>
                <a:cs typeface="Arial" charset="0"/>
              </a:rPr>
              <a:t>Large cluster of many different ligands.</a:t>
            </a:r>
          </a:p>
          <a:p>
            <a:pPr algn="ctr" eaLnBrk="1" hangingPunct="1"/>
            <a:endParaRPr lang="en-US" sz="1000">
              <a:latin typeface="Arial" charset="0"/>
              <a:cs typeface="Arial" charset="0"/>
            </a:endParaRPr>
          </a:p>
          <a:p>
            <a:pPr algn="ctr" eaLnBrk="1" hangingPunct="1"/>
            <a:r>
              <a:rPr lang="en-US">
                <a:latin typeface="Arial" charset="0"/>
                <a:cs typeface="Arial" charset="0"/>
              </a:rPr>
              <a:t>This is unlikely to be a binding site</a:t>
            </a:r>
          </a:p>
        </p:txBody>
      </p:sp>
    </p:spTree>
    <p:extLst>
      <p:ext uri="{BB962C8B-B14F-4D97-AF65-F5344CB8AC3E}">
        <p14:creationId xmlns:p14="http://schemas.microsoft.com/office/powerpoint/2010/main" val="364115976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7" descr="LEE-us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4394200"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9" descr="2pls-us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26138" y="2751138"/>
            <a:ext cx="1954212"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8" descr="2oai-us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838200"/>
            <a:ext cx="1936750"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 name="Rectangle 116"/>
          <p:cNvSpPr/>
          <p:nvPr/>
        </p:nvSpPr>
        <p:spPr>
          <a:xfrm>
            <a:off x="0" y="0"/>
            <a:ext cx="9144000" cy="838200"/>
          </a:xfrm>
          <a:prstGeom prst="rect">
            <a:avLst/>
          </a:prstGeom>
          <a:solidFill>
            <a:srgbClr val="1A066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3600" dirty="0">
                <a:solidFill>
                  <a:srgbClr val="FFFFFF"/>
                </a:solidFill>
                <a:latin typeface="Arial" pitchFamily="-65" charset="0"/>
                <a:ea typeface="Arial" pitchFamily="-65" charset="0"/>
                <a:cs typeface="Arial" pitchFamily="-65" charset="0"/>
              </a:rPr>
              <a:t>   </a:t>
            </a:r>
            <a:r>
              <a:rPr lang="en-US" sz="3600" dirty="0" smtClean="0">
                <a:solidFill>
                  <a:srgbClr val="FFFFFF"/>
                </a:solidFill>
                <a:latin typeface="Arial" pitchFamily="-65" charset="0"/>
                <a:ea typeface="Arial" pitchFamily="-65" charset="0"/>
                <a:cs typeface="Arial" pitchFamily="-65" charset="0"/>
              </a:rPr>
              <a:t>3DLigandSite</a:t>
            </a:r>
            <a:endParaRPr lang="en-US" sz="3600" dirty="0">
              <a:solidFill>
                <a:srgbClr val="FFFFFF"/>
              </a:solidFill>
              <a:latin typeface="Arial" pitchFamily="-65" charset="0"/>
              <a:ea typeface="Arial" pitchFamily="-65" charset="0"/>
              <a:cs typeface="Arial" pitchFamily="-65" charset="0"/>
            </a:endParaRPr>
          </a:p>
        </p:txBody>
      </p:sp>
      <p:sp>
        <p:nvSpPr>
          <p:cNvPr id="18438" name="TextBox 17"/>
          <p:cNvSpPr txBox="1">
            <a:spLocks noChangeArrowheads="1"/>
          </p:cNvSpPr>
          <p:nvPr/>
        </p:nvSpPr>
        <p:spPr bwMode="auto">
          <a:xfrm>
            <a:off x="3124200" y="1263650"/>
            <a:ext cx="2819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latin typeface="Calibri" charset="0"/>
              </a:rPr>
              <a:t>Homologous structures</a:t>
            </a:r>
          </a:p>
        </p:txBody>
      </p:sp>
      <p:pic>
        <p:nvPicPr>
          <p:cNvPr id="18439" name="Picture 10" descr="2p4p-us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4257675"/>
            <a:ext cx="1943100"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TextBox 11"/>
          <p:cNvSpPr txBox="1">
            <a:spLocks noChangeArrowheads="1"/>
          </p:cNvSpPr>
          <p:nvPr/>
        </p:nvSpPr>
        <p:spPr bwMode="auto">
          <a:xfrm>
            <a:off x="7886700" y="1554163"/>
            <a:ext cx="620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2oai</a:t>
            </a:r>
          </a:p>
        </p:txBody>
      </p:sp>
      <p:sp>
        <p:nvSpPr>
          <p:cNvPr id="18441" name="TextBox 12"/>
          <p:cNvSpPr txBox="1">
            <a:spLocks noChangeArrowheads="1"/>
          </p:cNvSpPr>
          <p:nvPr/>
        </p:nvSpPr>
        <p:spPr bwMode="auto">
          <a:xfrm>
            <a:off x="7886700" y="3321050"/>
            <a:ext cx="6080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2pls</a:t>
            </a:r>
          </a:p>
        </p:txBody>
      </p:sp>
      <p:sp>
        <p:nvSpPr>
          <p:cNvPr id="18442" name="TextBox 13"/>
          <p:cNvSpPr txBox="1">
            <a:spLocks noChangeArrowheads="1"/>
          </p:cNvSpPr>
          <p:nvPr/>
        </p:nvSpPr>
        <p:spPr bwMode="auto">
          <a:xfrm>
            <a:off x="7886700" y="4692650"/>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2p4p</a:t>
            </a:r>
          </a:p>
        </p:txBody>
      </p:sp>
      <p:pic>
        <p:nvPicPr>
          <p:cNvPr id="18443" name="Picture 12" descr="calciu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3363" y="5868988"/>
            <a:ext cx="392112"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4" name="TextBox 13"/>
          <p:cNvSpPr txBox="1">
            <a:spLocks noChangeArrowheads="1"/>
          </p:cNvSpPr>
          <p:nvPr/>
        </p:nvSpPr>
        <p:spPr bwMode="auto">
          <a:xfrm>
            <a:off x="2257425" y="5880100"/>
            <a:ext cx="1019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Calcium</a:t>
            </a:r>
          </a:p>
        </p:txBody>
      </p:sp>
      <p:pic>
        <p:nvPicPr>
          <p:cNvPr id="18445" name="Picture 14" descr="MG_use.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47863" y="5862638"/>
            <a:ext cx="385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6" name="TextBox 15"/>
          <p:cNvSpPr txBox="1">
            <a:spLocks noChangeArrowheads="1"/>
          </p:cNvSpPr>
          <p:nvPr/>
        </p:nvSpPr>
        <p:spPr bwMode="auto">
          <a:xfrm>
            <a:off x="533400" y="5894388"/>
            <a:ext cx="1377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Magnesium</a:t>
            </a:r>
          </a:p>
        </p:txBody>
      </p:sp>
      <p:sp>
        <p:nvSpPr>
          <p:cNvPr id="18447" name="TextBox 16"/>
          <p:cNvSpPr txBox="1">
            <a:spLocks noChangeArrowheads="1"/>
          </p:cNvSpPr>
          <p:nvPr/>
        </p:nvSpPr>
        <p:spPr bwMode="auto">
          <a:xfrm>
            <a:off x="2843213" y="6323013"/>
            <a:ext cx="35385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cs typeface="Arial" charset="0"/>
              </a:rPr>
              <a:t>Wass &amp; Sternberg </a:t>
            </a:r>
            <a:r>
              <a:rPr lang="en-US" sz="1800" i="1">
                <a:solidFill>
                  <a:srgbClr val="000000"/>
                </a:solidFill>
                <a:cs typeface="Arial" charset="0"/>
              </a:rPr>
              <a:t>Proteins</a:t>
            </a:r>
            <a:r>
              <a:rPr lang="en-US" sz="1800">
                <a:solidFill>
                  <a:srgbClr val="000000"/>
                </a:solidFill>
                <a:cs typeface="Arial" charset="0"/>
              </a:rPr>
              <a:t> 2009</a:t>
            </a:r>
            <a:endParaRPr lang="en-US" sz="1800">
              <a:solidFill>
                <a:srgbClr val="000000"/>
              </a:solidFill>
              <a:latin typeface="Calibri" charset="0"/>
            </a:endParaRPr>
          </a:p>
        </p:txBody>
      </p:sp>
    </p:spTree>
    <p:extLst>
      <p:ext uri="{BB962C8B-B14F-4D97-AF65-F5344CB8AC3E}">
        <p14:creationId xmlns:p14="http://schemas.microsoft.com/office/powerpoint/2010/main" val="287971384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3600" dirty="0">
                <a:solidFill>
                  <a:srgbClr val="FFFFFF"/>
                </a:solidFill>
                <a:latin typeface="Arial" pitchFamily="-65" charset="0"/>
                <a:ea typeface="Arial" pitchFamily="-65" charset="0"/>
                <a:cs typeface="Arial" pitchFamily="-65" charset="0"/>
              </a:rPr>
              <a:t>	Interpreting predictions</a:t>
            </a:r>
          </a:p>
        </p:txBody>
      </p:sp>
      <p:sp>
        <p:nvSpPr>
          <p:cNvPr id="16387" name="TextBox 3"/>
          <p:cNvSpPr txBox="1">
            <a:spLocks noChangeArrowheads="1"/>
          </p:cNvSpPr>
          <p:nvPr/>
        </p:nvSpPr>
        <p:spPr bwMode="auto">
          <a:xfrm>
            <a:off x="374650" y="854075"/>
            <a:ext cx="8345488"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US" b="1" dirty="0" smtClean="0">
                <a:latin typeface="Arial"/>
                <a:cs typeface="Arial"/>
              </a:rPr>
              <a:t>Suggestions for interpreting results:</a:t>
            </a:r>
          </a:p>
          <a:p>
            <a:pPr>
              <a:defRPr/>
            </a:pPr>
            <a:endParaRPr lang="en-US" b="1" dirty="0" smtClean="0">
              <a:latin typeface="Arial"/>
              <a:cs typeface="Arial"/>
            </a:endParaRPr>
          </a:p>
          <a:p>
            <a:pPr marL="285750" indent="-285750">
              <a:buFont typeface="Arial"/>
              <a:buChar char="•"/>
              <a:defRPr/>
            </a:pPr>
            <a:r>
              <a:rPr lang="en-US" dirty="0" smtClean="0">
                <a:latin typeface="Arial"/>
                <a:cs typeface="Arial"/>
              </a:rPr>
              <a:t>Consider the similarity between the structure and the hits</a:t>
            </a:r>
          </a:p>
          <a:p>
            <a:pPr marL="285750" indent="-285750">
              <a:buFont typeface="Arial"/>
              <a:buChar char="•"/>
              <a:defRPr/>
            </a:pPr>
            <a:endParaRPr lang="en-US" dirty="0" smtClean="0">
              <a:latin typeface="Arial"/>
              <a:cs typeface="Arial"/>
            </a:endParaRPr>
          </a:p>
          <a:p>
            <a:pPr marL="285750" indent="-285750">
              <a:buFont typeface="Arial"/>
              <a:buChar char="•"/>
              <a:defRPr/>
            </a:pPr>
            <a:r>
              <a:rPr lang="en-US" dirty="0" smtClean="0">
                <a:latin typeface="Arial"/>
                <a:cs typeface="Arial"/>
              </a:rPr>
              <a:t>The number of ligands in a cluster may be indicative of how likely it is for the region to be a binding site</a:t>
            </a:r>
          </a:p>
          <a:p>
            <a:pPr marL="285750" indent="-285750">
              <a:buFont typeface="Arial"/>
              <a:buChar char="•"/>
              <a:defRPr/>
            </a:pPr>
            <a:endParaRPr lang="en-US" dirty="0" smtClean="0">
              <a:latin typeface="Arial"/>
              <a:cs typeface="Arial"/>
            </a:endParaRPr>
          </a:p>
          <a:p>
            <a:pPr marL="285750" indent="-285750">
              <a:buFont typeface="Arial"/>
              <a:buChar char="•"/>
              <a:defRPr/>
            </a:pPr>
            <a:r>
              <a:rPr lang="en-US" dirty="0" smtClean="0">
                <a:latin typeface="Arial"/>
                <a:cs typeface="Arial"/>
              </a:rPr>
              <a:t>Use of the JS Divergence score may help refine predictions</a:t>
            </a:r>
          </a:p>
          <a:p>
            <a:pPr marL="285750" indent="-285750">
              <a:buFont typeface="Arial"/>
              <a:buChar char="•"/>
              <a:defRPr/>
            </a:pPr>
            <a:endParaRPr lang="en-US" dirty="0" smtClean="0">
              <a:latin typeface="Arial"/>
              <a:cs typeface="Arial"/>
            </a:endParaRPr>
          </a:p>
          <a:p>
            <a:pPr marL="285750" indent="-285750">
              <a:buFont typeface="Arial"/>
              <a:buChar char="•"/>
              <a:defRPr/>
            </a:pPr>
            <a:r>
              <a:rPr lang="en-US" dirty="0" smtClean="0">
                <a:latin typeface="Arial"/>
                <a:cs typeface="Arial"/>
              </a:rPr>
              <a:t>Metal binding site predictions can have high levels of false positive. </a:t>
            </a:r>
          </a:p>
          <a:p>
            <a:pPr marL="1028700" lvl="1">
              <a:buFont typeface="Arial"/>
              <a:buChar char="•"/>
              <a:defRPr/>
            </a:pPr>
            <a:r>
              <a:rPr lang="en-US" dirty="0" smtClean="0">
                <a:latin typeface="Arial"/>
                <a:cs typeface="Arial"/>
              </a:rPr>
              <a:t>Especially if there are many clusters and the clusters only contain a single metal ion</a:t>
            </a:r>
          </a:p>
          <a:p>
            <a:pPr marL="1028700" lvl="1">
              <a:buFont typeface="Arial"/>
              <a:buChar char="•"/>
              <a:defRPr/>
            </a:pPr>
            <a:r>
              <a:rPr lang="en-US" dirty="0" smtClean="0">
                <a:latin typeface="Arial"/>
                <a:cs typeface="Arial"/>
              </a:rPr>
              <a:t>Metal ions a generally contact multiple residues</a:t>
            </a:r>
          </a:p>
          <a:p>
            <a:pPr marL="1028700" lvl="1">
              <a:buFont typeface="Arial"/>
              <a:buChar char="•"/>
              <a:defRPr/>
            </a:pPr>
            <a:r>
              <a:rPr lang="en-US" dirty="0" smtClean="0">
                <a:latin typeface="Arial"/>
                <a:cs typeface="Arial"/>
              </a:rPr>
              <a:t>Checking the conservation score may be helpful here to remove false predictions</a:t>
            </a:r>
          </a:p>
          <a:p>
            <a:pPr marL="1028700" lvl="1">
              <a:buFont typeface="Arial"/>
              <a:buChar char="•"/>
              <a:defRPr/>
            </a:pPr>
            <a:endParaRPr lang="en-US" dirty="0" smtClean="0">
              <a:latin typeface="Arial"/>
              <a:cs typeface="Arial"/>
            </a:endParaRPr>
          </a:p>
          <a:p>
            <a:pPr marL="1028700" lvl="1">
              <a:buFont typeface="Arial"/>
              <a:buChar char="•"/>
              <a:defRPr/>
            </a:pPr>
            <a:endParaRPr lang="en-US" dirty="0" smtClean="0">
              <a:latin typeface="Arial"/>
              <a:cs typeface="Arial"/>
            </a:endParaRPr>
          </a:p>
          <a:p>
            <a:pPr marL="285750" indent="-285750">
              <a:buFont typeface="Arial"/>
              <a:buChar char="•"/>
              <a:defRPr/>
            </a:pPr>
            <a:r>
              <a:rPr lang="en-US" dirty="0" smtClean="0">
                <a:latin typeface="Arial"/>
                <a:cs typeface="Arial"/>
              </a:rPr>
              <a:t>Clusters can occasionally become very large – with many ligands covering a large are of the protein. Such a large site is likely to be incorrect, although part of it may be ligand binding.</a:t>
            </a:r>
          </a:p>
          <a:p>
            <a:pPr marL="285750" indent="-285750">
              <a:buFont typeface="Arial"/>
              <a:buChar char="•"/>
              <a:defRPr/>
            </a:pPr>
            <a:endParaRPr lang="en-US" dirty="0" smtClean="0">
              <a:latin typeface="Arial"/>
              <a:cs typeface="Arial"/>
            </a:endParaRPr>
          </a:p>
          <a:p>
            <a:pPr marL="285750" indent="-285750">
              <a:buFont typeface="Arial"/>
              <a:buChar char="•"/>
              <a:defRPr/>
            </a:pPr>
            <a:endParaRPr lang="en-US" dirty="0" smtClean="0">
              <a:latin typeface="Arial"/>
              <a:cs typeface="Arial"/>
            </a:endParaRPr>
          </a:p>
          <a:p>
            <a:pPr marL="285750" indent="-285750">
              <a:buFont typeface="Arial"/>
              <a:buChar char="•"/>
              <a:defRPr/>
            </a:pPr>
            <a:endParaRPr lang="en-US" dirty="0" smtClean="0">
              <a:latin typeface="Arial"/>
              <a:cs typeface="Arial"/>
            </a:endParaRPr>
          </a:p>
          <a:p>
            <a:pPr>
              <a:defRPr/>
            </a:pPr>
            <a:endParaRPr lang="en-US" dirty="0" smtClean="0">
              <a:latin typeface="Arial"/>
              <a:cs typeface="Arial"/>
            </a:endParaRPr>
          </a:p>
        </p:txBody>
      </p:sp>
    </p:spTree>
    <p:extLst>
      <p:ext uri="{BB962C8B-B14F-4D97-AF65-F5344CB8AC3E}">
        <p14:creationId xmlns:p14="http://schemas.microsoft.com/office/powerpoint/2010/main" val="137520314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multipleLigandsImaeCNIOpresentati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9249" y="548761"/>
            <a:ext cx="3606511" cy="4618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61" y="-223924"/>
            <a:ext cx="9052347" cy="1470025"/>
          </a:xfrm>
        </p:spPr>
        <p:txBody>
          <a:bodyPr>
            <a:normAutofit/>
          </a:bodyPr>
          <a:lstStyle/>
          <a:p>
            <a:r>
              <a:rPr lang="en-US" sz="3800" dirty="0" smtClean="0">
                <a:solidFill>
                  <a:srgbClr val="000090"/>
                </a:solidFill>
                <a:latin typeface="Arial"/>
                <a:cs typeface="Arial"/>
              </a:rPr>
              <a:t>Modelling binding site with 3DLigandSite</a:t>
            </a:r>
            <a:endParaRPr lang="en-US" sz="3800" dirty="0">
              <a:solidFill>
                <a:srgbClr val="000090"/>
              </a:solidFill>
              <a:latin typeface="Arial"/>
              <a:cs typeface="Arial"/>
            </a:endParaRPr>
          </a:p>
        </p:txBody>
      </p:sp>
      <p:sp>
        <p:nvSpPr>
          <p:cNvPr id="4" name="TextBox 3"/>
          <p:cNvSpPr txBox="1"/>
          <p:nvPr/>
        </p:nvSpPr>
        <p:spPr>
          <a:xfrm>
            <a:off x="3415442" y="5049697"/>
            <a:ext cx="1966704" cy="523220"/>
          </a:xfrm>
          <a:prstGeom prst="rect">
            <a:avLst/>
          </a:prstGeom>
          <a:noFill/>
        </p:spPr>
        <p:txBody>
          <a:bodyPr wrap="none" rtlCol="0">
            <a:spAutoFit/>
          </a:bodyPr>
          <a:lstStyle/>
          <a:p>
            <a:r>
              <a:rPr lang="en-US" sz="2800" dirty="0" smtClean="0">
                <a:latin typeface="Arial"/>
                <a:cs typeface="Arial"/>
              </a:rPr>
              <a:t>Mark Wass</a:t>
            </a:r>
            <a:endParaRPr lang="en-US" sz="2800" dirty="0">
              <a:latin typeface="Arial"/>
              <a:cs typeface="Arial"/>
            </a:endParaRPr>
          </a:p>
        </p:txBody>
      </p:sp>
      <p:sp>
        <p:nvSpPr>
          <p:cNvPr id="5" name="TextBox 4"/>
          <p:cNvSpPr txBox="1"/>
          <p:nvPr/>
        </p:nvSpPr>
        <p:spPr>
          <a:xfrm>
            <a:off x="2529249" y="5481259"/>
            <a:ext cx="3702280" cy="523220"/>
          </a:xfrm>
          <a:prstGeom prst="rect">
            <a:avLst/>
          </a:prstGeom>
          <a:noFill/>
        </p:spPr>
        <p:txBody>
          <a:bodyPr wrap="none" rtlCol="0">
            <a:spAutoFit/>
          </a:bodyPr>
          <a:lstStyle/>
          <a:p>
            <a:r>
              <a:rPr lang="en-US" sz="2800" dirty="0" err="1" smtClean="0">
                <a:latin typeface="Arial"/>
                <a:cs typeface="Arial"/>
              </a:rPr>
              <a:t>m.n.wass@kent.ac.uk</a:t>
            </a:r>
            <a:endParaRPr lang="en-US" sz="2800" dirty="0">
              <a:latin typeface="Arial"/>
              <a:cs typeface="Arial"/>
            </a:endParaRPr>
          </a:p>
        </p:txBody>
      </p:sp>
    </p:spTree>
    <p:extLst>
      <p:ext uri="{BB962C8B-B14F-4D97-AF65-F5344CB8AC3E}">
        <p14:creationId xmlns:p14="http://schemas.microsoft.com/office/powerpoint/2010/main" val="260129710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4" descr="2oai_LEE-US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06525"/>
            <a:ext cx="4686300" cy="451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Picture 9" descr="2pls-us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26138" y="2751138"/>
            <a:ext cx="1954212"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 name="Rectangle 116"/>
          <p:cNvSpPr/>
          <p:nvPr/>
        </p:nvSpPr>
        <p:spPr>
          <a:xfrm>
            <a:off x="0" y="0"/>
            <a:ext cx="9144000" cy="838200"/>
          </a:xfrm>
          <a:prstGeom prst="rect">
            <a:avLst/>
          </a:prstGeom>
          <a:solidFill>
            <a:srgbClr val="1A066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3600" dirty="0">
                <a:solidFill>
                  <a:srgbClr val="FFFFFF"/>
                </a:solidFill>
                <a:latin typeface="Arial" pitchFamily="-65" charset="0"/>
                <a:ea typeface="Arial" pitchFamily="-65" charset="0"/>
                <a:cs typeface="Arial" pitchFamily="-65" charset="0"/>
              </a:rPr>
              <a:t>   3DLigandSite</a:t>
            </a:r>
          </a:p>
        </p:txBody>
      </p:sp>
      <p:sp>
        <p:nvSpPr>
          <p:cNvPr id="19461" name="TextBox 17"/>
          <p:cNvSpPr txBox="1">
            <a:spLocks noChangeArrowheads="1"/>
          </p:cNvSpPr>
          <p:nvPr/>
        </p:nvSpPr>
        <p:spPr bwMode="auto">
          <a:xfrm>
            <a:off x="3124200" y="1263650"/>
            <a:ext cx="2819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latin typeface="Calibri" charset="0"/>
              </a:rPr>
              <a:t>Homologous structures</a:t>
            </a:r>
          </a:p>
        </p:txBody>
      </p:sp>
      <p:pic>
        <p:nvPicPr>
          <p:cNvPr id="19462" name="Picture 10" descr="2p4p-us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4257675"/>
            <a:ext cx="1943100"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Box 12"/>
          <p:cNvSpPr txBox="1">
            <a:spLocks noChangeArrowheads="1"/>
          </p:cNvSpPr>
          <p:nvPr/>
        </p:nvSpPr>
        <p:spPr bwMode="auto">
          <a:xfrm>
            <a:off x="7886700" y="3321050"/>
            <a:ext cx="6080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2pls</a:t>
            </a:r>
          </a:p>
        </p:txBody>
      </p:sp>
      <p:sp>
        <p:nvSpPr>
          <p:cNvPr id="19464" name="TextBox 13"/>
          <p:cNvSpPr txBox="1">
            <a:spLocks noChangeArrowheads="1"/>
          </p:cNvSpPr>
          <p:nvPr/>
        </p:nvSpPr>
        <p:spPr bwMode="auto">
          <a:xfrm>
            <a:off x="7886700" y="4692650"/>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2p4p</a:t>
            </a:r>
          </a:p>
        </p:txBody>
      </p:sp>
      <p:pic>
        <p:nvPicPr>
          <p:cNvPr id="19465" name="Picture 15" descr="2oai-use.png"/>
          <p:cNvPicPr>
            <a:picLocks noChangeAspect="1"/>
          </p:cNvPicPr>
          <p:nvPr/>
        </p:nvPicPr>
        <p:blipFill>
          <a:blip r:embed="rId5">
            <a:clrChange>
              <a:clrFrom>
                <a:srgbClr val="FFFFFF"/>
              </a:clrFrom>
              <a:clrTo>
                <a:srgbClr val="FFFFFF">
                  <a:alpha val="0"/>
                </a:srgbClr>
              </a:clrTo>
            </a:clrChange>
            <a:alphaModFix amt="19000"/>
            <a:extLst>
              <a:ext uri="{28A0092B-C50C-407E-A947-70E740481C1C}">
                <a14:useLocalDpi xmlns:a14="http://schemas.microsoft.com/office/drawing/2010/main" val="0"/>
              </a:ext>
            </a:extLst>
          </a:blip>
          <a:srcRect/>
          <a:stretch>
            <a:fillRect/>
          </a:stretch>
        </p:blipFill>
        <p:spPr bwMode="auto">
          <a:xfrm>
            <a:off x="5943600" y="838200"/>
            <a:ext cx="1936750" cy="1912938"/>
          </a:xfrm>
          <a:prstGeom prst="rect">
            <a:avLst/>
          </a:prstGeom>
          <a:noFill/>
          <a:ln>
            <a:noFill/>
          </a:ln>
          <a:extLst>
            <a:ext uri="{909E8E84-426E-40dd-AFC4-6F175D3DCCD1}">
              <a14:hiddenFill xmlns:a14="http://schemas.microsoft.com/office/drawing/2010/main">
                <a:solidFill>
                  <a:srgbClr val="FFFFFF">
                    <a:alpha val="18823"/>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TextBox 16"/>
          <p:cNvSpPr txBox="1">
            <a:spLocks noChangeArrowheads="1"/>
          </p:cNvSpPr>
          <p:nvPr/>
        </p:nvSpPr>
        <p:spPr bwMode="auto">
          <a:xfrm>
            <a:off x="7886700" y="1554163"/>
            <a:ext cx="620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D9D9D9"/>
                </a:solidFill>
                <a:latin typeface="Calibri" charset="0"/>
              </a:rPr>
              <a:t>2oai</a:t>
            </a:r>
          </a:p>
        </p:txBody>
      </p:sp>
      <p:pic>
        <p:nvPicPr>
          <p:cNvPr id="19467" name="Picture 12" descr="calciu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3363" y="5872163"/>
            <a:ext cx="392112"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8" name="TextBox 13"/>
          <p:cNvSpPr txBox="1">
            <a:spLocks noChangeArrowheads="1"/>
          </p:cNvSpPr>
          <p:nvPr/>
        </p:nvSpPr>
        <p:spPr bwMode="auto">
          <a:xfrm>
            <a:off x="2257425" y="5884863"/>
            <a:ext cx="1019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Calcium</a:t>
            </a:r>
          </a:p>
        </p:txBody>
      </p:sp>
      <p:pic>
        <p:nvPicPr>
          <p:cNvPr id="19469" name="Picture 14" descr="MG_use.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47863" y="5867400"/>
            <a:ext cx="385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0" name="TextBox 15"/>
          <p:cNvSpPr txBox="1">
            <a:spLocks noChangeArrowheads="1"/>
          </p:cNvSpPr>
          <p:nvPr/>
        </p:nvSpPr>
        <p:spPr bwMode="auto">
          <a:xfrm>
            <a:off x="533400" y="5899150"/>
            <a:ext cx="1377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Magnesium</a:t>
            </a:r>
          </a:p>
        </p:txBody>
      </p:sp>
      <p:sp>
        <p:nvSpPr>
          <p:cNvPr id="19471" name="TextBox 15"/>
          <p:cNvSpPr txBox="1">
            <a:spLocks noChangeArrowheads="1"/>
          </p:cNvSpPr>
          <p:nvPr/>
        </p:nvSpPr>
        <p:spPr bwMode="auto">
          <a:xfrm>
            <a:off x="2843213" y="6323013"/>
            <a:ext cx="35385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cs typeface="Arial" charset="0"/>
              </a:rPr>
              <a:t>Wass &amp; Sternberg </a:t>
            </a:r>
            <a:r>
              <a:rPr lang="en-US" sz="1800" i="1">
                <a:solidFill>
                  <a:srgbClr val="000000"/>
                </a:solidFill>
                <a:cs typeface="Arial" charset="0"/>
              </a:rPr>
              <a:t>Proteins</a:t>
            </a:r>
            <a:r>
              <a:rPr lang="en-US" sz="1800">
                <a:solidFill>
                  <a:srgbClr val="000000"/>
                </a:solidFill>
                <a:cs typeface="Arial" charset="0"/>
              </a:rPr>
              <a:t> 2009</a:t>
            </a:r>
            <a:endParaRPr lang="en-US" sz="1800">
              <a:solidFill>
                <a:srgbClr val="000000"/>
              </a:solidFill>
              <a:latin typeface="Calibri" charset="0"/>
            </a:endParaRPr>
          </a:p>
        </p:txBody>
      </p:sp>
    </p:spTree>
    <p:extLst>
      <p:ext uri="{BB962C8B-B14F-4D97-AF65-F5344CB8AC3E}">
        <p14:creationId xmlns:p14="http://schemas.microsoft.com/office/powerpoint/2010/main" val="2724702835"/>
      </p:ext>
    </p:extLst>
  </p:cSld>
  <p:clrMapOvr>
    <a:masterClrMapping/>
  </p:clrMapOvr>
  <p:transition xmlns:p14="http://schemas.microsoft.com/office/powerpoint/2010/main" spd="slow" advTm="1000"/>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4" descr="2oai_LEE_2pls-US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3700" y="1447800"/>
            <a:ext cx="4864100"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 name="Rectangle 116"/>
          <p:cNvSpPr/>
          <p:nvPr/>
        </p:nvSpPr>
        <p:spPr>
          <a:xfrm>
            <a:off x="0" y="0"/>
            <a:ext cx="9144000" cy="838200"/>
          </a:xfrm>
          <a:prstGeom prst="rect">
            <a:avLst/>
          </a:prstGeom>
          <a:solidFill>
            <a:srgbClr val="1A066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3600" dirty="0">
                <a:solidFill>
                  <a:srgbClr val="FFFFFF"/>
                </a:solidFill>
                <a:latin typeface="Arial" pitchFamily="-65" charset="0"/>
                <a:ea typeface="Arial" pitchFamily="-65" charset="0"/>
                <a:cs typeface="Arial" pitchFamily="-65" charset="0"/>
              </a:rPr>
              <a:t>   3DLigandSite</a:t>
            </a:r>
          </a:p>
        </p:txBody>
      </p:sp>
      <p:sp>
        <p:nvSpPr>
          <p:cNvPr id="20484" name="TextBox 17"/>
          <p:cNvSpPr txBox="1">
            <a:spLocks noChangeArrowheads="1"/>
          </p:cNvSpPr>
          <p:nvPr/>
        </p:nvSpPr>
        <p:spPr bwMode="auto">
          <a:xfrm>
            <a:off x="3124200" y="1263650"/>
            <a:ext cx="2819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latin typeface="Calibri" charset="0"/>
              </a:rPr>
              <a:t>Homologous structures</a:t>
            </a:r>
          </a:p>
        </p:txBody>
      </p:sp>
      <p:pic>
        <p:nvPicPr>
          <p:cNvPr id="20485" name="Picture 15" descr="2p4p-us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257675"/>
            <a:ext cx="1943100"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Box 16"/>
          <p:cNvSpPr txBox="1">
            <a:spLocks noChangeArrowheads="1"/>
          </p:cNvSpPr>
          <p:nvPr/>
        </p:nvSpPr>
        <p:spPr bwMode="auto">
          <a:xfrm>
            <a:off x="7886700" y="4692650"/>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2p4p</a:t>
            </a:r>
          </a:p>
        </p:txBody>
      </p:sp>
      <p:pic>
        <p:nvPicPr>
          <p:cNvPr id="20487" name="Picture 18" descr="2pls-use.png"/>
          <p:cNvPicPr>
            <a:picLocks noChangeAspect="1"/>
          </p:cNvPicPr>
          <p:nvPr/>
        </p:nvPicPr>
        <p:blipFill>
          <a:blip r:embed="rId4">
            <a:alphaModFix amt="19000"/>
            <a:extLst>
              <a:ext uri="{28A0092B-C50C-407E-A947-70E740481C1C}">
                <a14:useLocalDpi xmlns:a14="http://schemas.microsoft.com/office/drawing/2010/main" val="0"/>
              </a:ext>
            </a:extLst>
          </a:blip>
          <a:srcRect/>
          <a:stretch>
            <a:fillRect/>
          </a:stretch>
        </p:blipFill>
        <p:spPr bwMode="auto">
          <a:xfrm>
            <a:off x="5926138" y="2751138"/>
            <a:ext cx="1954212" cy="1733550"/>
          </a:xfrm>
          <a:prstGeom prst="rect">
            <a:avLst/>
          </a:prstGeom>
          <a:noFill/>
          <a:ln>
            <a:noFill/>
          </a:ln>
          <a:extLst>
            <a:ext uri="{909E8E84-426E-40dd-AFC4-6F175D3DCCD1}">
              <a14:hiddenFill xmlns:a14="http://schemas.microsoft.com/office/drawing/2010/main">
                <a:solidFill>
                  <a:srgbClr val="FFFFFF">
                    <a:alpha val="18823"/>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7886700" y="3321050"/>
            <a:ext cx="608013" cy="368300"/>
          </a:xfrm>
          <a:prstGeom prst="rect">
            <a:avLst/>
          </a:prstGeom>
          <a:noFill/>
        </p:spPr>
        <p:txBody>
          <a:bodyPr wrap="none">
            <a:spAutoFit/>
          </a:bodyPr>
          <a:lstStyle/>
          <a:p>
            <a:pPr fontAlgn="auto">
              <a:spcBef>
                <a:spcPts val="0"/>
              </a:spcBef>
              <a:spcAft>
                <a:spcPts val="0"/>
              </a:spcAft>
              <a:defRPr/>
            </a:pPr>
            <a:r>
              <a:rPr lang="en-US" dirty="0">
                <a:solidFill>
                  <a:schemeClr val="bg1">
                    <a:lumMod val="85000"/>
                  </a:schemeClr>
                </a:solidFill>
                <a:latin typeface="+mn-lt"/>
                <a:ea typeface="+mn-ea"/>
                <a:cs typeface="+mn-cs"/>
              </a:rPr>
              <a:t>2pls</a:t>
            </a:r>
          </a:p>
        </p:txBody>
      </p:sp>
      <p:pic>
        <p:nvPicPr>
          <p:cNvPr id="20489" name="Picture 20" descr="2oai-use.png"/>
          <p:cNvPicPr>
            <a:picLocks noChangeAspect="1"/>
          </p:cNvPicPr>
          <p:nvPr/>
        </p:nvPicPr>
        <p:blipFill>
          <a:blip r:embed="rId5">
            <a:clrChange>
              <a:clrFrom>
                <a:srgbClr val="FFFFFF"/>
              </a:clrFrom>
              <a:clrTo>
                <a:srgbClr val="FFFFFF">
                  <a:alpha val="0"/>
                </a:srgbClr>
              </a:clrTo>
            </a:clrChange>
            <a:alphaModFix amt="19000"/>
            <a:extLst>
              <a:ext uri="{28A0092B-C50C-407E-A947-70E740481C1C}">
                <a14:useLocalDpi xmlns:a14="http://schemas.microsoft.com/office/drawing/2010/main" val="0"/>
              </a:ext>
            </a:extLst>
          </a:blip>
          <a:srcRect/>
          <a:stretch>
            <a:fillRect/>
          </a:stretch>
        </p:blipFill>
        <p:spPr bwMode="auto">
          <a:xfrm>
            <a:off x="5943600" y="838200"/>
            <a:ext cx="1936750" cy="1912938"/>
          </a:xfrm>
          <a:prstGeom prst="rect">
            <a:avLst/>
          </a:prstGeom>
          <a:noFill/>
          <a:ln>
            <a:noFill/>
          </a:ln>
          <a:extLst>
            <a:ext uri="{909E8E84-426E-40dd-AFC4-6F175D3DCCD1}">
              <a14:hiddenFill xmlns:a14="http://schemas.microsoft.com/office/drawing/2010/main">
                <a:solidFill>
                  <a:srgbClr val="FFFFFF">
                    <a:alpha val="18823"/>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7886700" y="1554163"/>
            <a:ext cx="620713" cy="369887"/>
          </a:xfrm>
          <a:prstGeom prst="rect">
            <a:avLst/>
          </a:prstGeom>
          <a:noFill/>
        </p:spPr>
        <p:txBody>
          <a:bodyPr wrap="none">
            <a:spAutoFit/>
          </a:bodyPr>
          <a:lstStyle/>
          <a:p>
            <a:pPr fontAlgn="auto">
              <a:spcBef>
                <a:spcPts val="0"/>
              </a:spcBef>
              <a:spcAft>
                <a:spcPts val="0"/>
              </a:spcAft>
              <a:defRPr/>
            </a:pPr>
            <a:r>
              <a:rPr lang="en-US" dirty="0">
                <a:solidFill>
                  <a:schemeClr val="bg1">
                    <a:lumMod val="85000"/>
                  </a:schemeClr>
                </a:solidFill>
                <a:latin typeface="+mn-lt"/>
                <a:ea typeface="+mn-ea"/>
                <a:cs typeface="+mn-cs"/>
              </a:rPr>
              <a:t>2oai</a:t>
            </a:r>
          </a:p>
        </p:txBody>
      </p:sp>
      <p:pic>
        <p:nvPicPr>
          <p:cNvPr id="20491" name="Picture 12" descr="calciu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3363" y="5868988"/>
            <a:ext cx="392112"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2" name="TextBox 13"/>
          <p:cNvSpPr txBox="1">
            <a:spLocks noChangeArrowheads="1"/>
          </p:cNvSpPr>
          <p:nvPr/>
        </p:nvSpPr>
        <p:spPr bwMode="auto">
          <a:xfrm>
            <a:off x="2257425" y="5880100"/>
            <a:ext cx="1019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Calcium</a:t>
            </a:r>
          </a:p>
        </p:txBody>
      </p:sp>
      <p:pic>
        <p:nvPicPr>
          <p:cNvPr id="20493" name="Picture 14" descr="MG_use.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47863" y="5862638"/>
            <a:ext cx="385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4" name="TextBox 15"/>
          <p:cNvSpPr txBox="1">
            <a:spLocks noChangeArrowheads="1"/>
          </p:cNvSpPr>
          <p:nvPr/>
        </p:nvSpPr>
        <p:spPr bwMode="auto">
          <a:xfrm>
            <a:off x="533400" y="5894388"/>
            <a:ext cx="1377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Magnesium</a:t>
            </a:r>
          </a:p>
        </p:txBody>
      </p:sp>
      <p:sp>
        <p:nvSpPr>
          <p:cNvPr id="20495" name="TextBox 15"/>
          <p:cNvSpPr txBox="1">
            <a:spLocks noChangeArrowheads="1"/>
          </p:cNvSpPr>
          <p:nvPr/>
        </p:nvSpPr>
        <p:spPr bwMode="auto">
          <a:xfrm>
            <a:off x="2843213" y="6323013"/>
            <a:ext cx="35385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cs typeface="Arial" charset="0"/>
              </a:rPr>
              <a:t>Wass &amp; Sternberg </a:t>
            </a:r>
            <a:r>
              <a:rPr lang="en-US" sz="1800" i="1">
                <a:solidFill>
                  <a:srgbClr val="000000"/>
                </a:solidFill>
                <a:cs typeface="Arial" charset="0"/>
              </a:rPr>
              <a:t>Proteins</a:t>
            </a:r>
            <a:r>
              <a:rPr lang="en-US" sz="1800">
                <a:solidFill>
                  <a:srgbClr val="000000"/>
                </a:solidFill>
                <a:cs typeface="Arial" charset="0"/>
              </a:rPr>
              <a:t> 2009</a:t>
            </a:r>
            <a:endParaRPr lang="en-US" sz="1800">
              <a:solidFill>
                <a:srgbClr val="000000"/>
              </a:solidFill>
              <a:latin typeface="Calibri" charset="0"/>
            </a:endParaRPr>
          </a:p>
        </p:txBody>
      </p:sp>
    </p:spTree>
    <p:extLst>
      <p:ext uri="{BB962C8B-B14F-4D97-AF65-F5344CB8AC3E}">
        <p14:creationId xmlns:p14="http://schemas.microsoft.com/office/powerpoint/2010/main" val="2446026704"/>
      </p:ext>
    </p:extLst>
  </p:cSld>
  <p:clrMapOvr>
    <a:masterClrMapping/>
  </p:clrMapOvr>
  <p:transition xmlns:p14="http://schemas.microsoft.com/office/powerpoint/2010/main" spd="slow" advTm="300"/>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4" descr="2oai_LEE_2pls_2p4p-US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7050" y="1631950"/>
            <a:ext cx="4730750"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 name="Rectangle 116"/>
          <p:cNvSpPr/>
          <p:nvPr/>
        </p:nvSpPr>
        <p:spPr>
          <a:xfrm>
            <a:off x="0" y="0"/>
            <a:ext cx="9144000" cy="838200"/>
          </a:xfrm>
          <a:prstGeom prst="rect">
            <a:avLst/>
          </a:prstGeom>
          <a:solidFill>
            <a:srgbClr val="1A066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3600" dirty="0">
                <a:solidFill>
                  <a:srgbClr val="FFFFFF"/>
                </a:solidFill>
                <a:latin typeface="Arial" pitchFamily="-65" charset="0"/>
                <a:ea typeface="Arial" pitchFamily="-65" charset="0"/>
                <a:cs typeface="Arial" pitchFamily="-65" charset="0"/>
              </a:rPr>
              <a:t>   3DLigandSite</a:t>
            </a:r>
          </a:p>
        </p:txBody>
      </p:sp>
      <p:sp>
        <p:nvSpPr>
          <p:cNvPr id="21508" name="TextBox 17"/>
          <p:cNvSpPr txBox="1">
            <a:spLocks noChangeArrowheads="1"/>
          </p:cNvSpPr>
          <p:nvPr/>
        </p:nvSpPr>
        <p:spPr bwMode="auto">
          <a:xfrm>
            <a:off x="3124200" y="1263650"/>
            <a:ext cx="2819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latin typeface="Calibri" charset="0"/>
              </a:rPr>
              <a:t>Homologous structures</a:t>
            </a:r>
          </a:p>
        </p:txBody>
      </p:sp>
      <p:pic>
        <p:nvPicPr>
          <p:cNvPr id="21509" name="Picture 16" descr="2p4p-use.png"/>
          <p:cNvPicPr>
            <a:picLocks noChangeAspect="1"/>
          </p:cNvPicPr>
          <p:nvPr/>
        </p:nvPicPr>
        <p:blipFill>
          <a:blip r:embed="rId3">
            <a:alphaModFix amt="19000"/>
            <a:extLst>
              <a:ext uri="{28A0092B-C50C-407E-A947-70E740481C1C}">
                <a14:useLocalDpi xmlns:a14="http://schemas.microsoft.com/office/drawing/2010/main" val="0"/>
              </a:ext>
            </a:extLst>
          </a:blip>
          <a:srcRect/>
          <a:stretch>
            <a:fillRect/>
          </a:stretch>
        </p:blipFill>
        <p:spPr bwMode="auto">
          <a:xfrm>
            <a:off x="5943600" y="4257675"/>
            <a:ext cx="1943100" cy="1668463"/>
          </a:xfrm>
          <a:prstGeom prst="rect">
            <a:avLst/>
          </a:prstGeom>
          <a:noFill/>
          <a:ln>
            <a:noFill/>
          </a:ln>
          <a:extLst>
            <a:ext uri="{909E8E84-426E-40dd-AFC4-6F175D3DCCD1}">
              <a14:hiddenFill xmlns:a14="http://schemas.microsoft.com/office/drawing/2010/main">
                <a:solidFill>
                  <a:srgbClr val="FFFFFF">
                    <a:alpha val="18823"/>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Box 18"/>
          <p:cNvSpPr txBox="1">
            <a:spLocks noChangeArrowheads="1"/>
          </p:cNvSpPr>
          <p:nvPr/>
        </p:nvSpPr>
        <p:spPr bwMode="auto">
          <a:xfrm>
            <a:off x="7886700" y="4692650"/>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D9D9D9"/>
                </a:solidFill>
                <a:latin typeface="Calibri" charset="0"/>
              </a:rPr>
              <a:t>2p4p</a:t>
            </a:r>
          </a:p>
        </p:txBody>
      </p:sp>
      <p:pic>
        <p:nvPicPr>
          <p:cNvPr id="21511" name="Picture 19" descr="2pls-use.png"/>
          <p:cNvPicPr>
            <a:picLocks noChangeAspect="1"/>
          </p:cNvPicPr>
          <p:nvPr/>
        </p:nvPicPr>
        <p:blipFill>
          <a:blip r:embed="rId4">
            <a:alphaModFix amt="19000"/>
            <a:extLst>
              <a:ext uri="{28A0092B-C50C-407E-A947-70E740481C1C}">
                <a14:useLocalDpi xmlns:a14="http://schemas.microsoft.com/office/drawing/2010/main" val="0"/>
              </a:ext>
            </a:extLst>
          </a:blip>
          <a:srcRect/>
          <a:stretch>
            <a:fillRect/>
          </a:stretch>
        </p:blipFill>
        <p:spPr bwMode="auto">
          <a:xfrm>
            <a:off x="5926138" y="2751138"/>
            <a:ext cx="1954212" cy="1733550"/>
          </a:xfrm>
          <a:prstGeom prst="rect">
            <a:avLst/>
          </a:prstGeom>
          <a:noFill/>
          <a:ln>
            <a:noFill/>
          </a:ln>
          <a:extLst>
            <a:ext uri="{909E8E84-426E-40dd-AFC4-6F175D3DCCD1}">
              <a14:hiddenFill xmlns:a14="http://schemas.microsoft.com/office/drawing/2010/main">
                <a:solidFill>
                  <a:srgbClr val="FFFFFF">
                    <a:alpha val="18823"/>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7886700" y="3321050"/>
            <a:ext cx="608013" cy="368300"/>
          </a:xfrm>
          <a:prstGeom prst="rect">
            <a:avLst/>
          </a:prstGeom>
          <a:noFill/>
        </p:spPr>
        <p:txBody>
          <a:bodyPr wrap="none">
            <a:spAutoFit/>
          </a:bodyPr>
          <a:lstStyle/>
          <a:p>
            <a:pPr fontAlgn="auto">
              <a:spcBef>
                <a:spcPts val="0"/>
              </a:spcBef>
              <a:spcAft>
                <a:spcPts val="0"/>
              </a:spcAft>
              <a:defRPr/>
            </a:pPr>
            <a:r>
              <a:rPr lang="en-US" dirty="0">
                <a:solidFill>
                  <a:schemeClr val="bg1">
                    <a:lumMod val="85000"/>
                  </a:schemeClr>
                </a:solidFill>
                <a:latin typeface="+mn-lt"/>
                <a:ea typeface="+mn-ea"/>
                <a:cs typeface="+mn-cs"/>
              </a:rPr>
              <a:t>2pls</a:t>
            </a:r>
          </a:p>
        </p:txBody>
      </p:sp>
      <p:pic>
        <p:nvPicPr>
          <p:cNvPr id="21513" name="Picture 21" descr="2oai-use.png"/>
          <p:cNvPicPr>
            <a:picLocks noChangeAspect="1"/>
          </p:cNvPicPr>
          <p:nvPr/>
        </p:nvPicPr>
        <p:blipFill>
          <a:blip r:embed="rId5">
            <a:clrChange>
              <a:clrFrom>
                <a:srgbClr val="FFFFFF"/>
              </a:clrFrom>
              <a:clrTo>
                <a:srgbClr val="FFFFFF">
                  <a:alpha val="0"/>
                </a:srgbClr>
              </a:clrTo>
            </a:clrChange>
            <a:alphaModFix amt="19000"/>
            <a:extLst>
              <a:ext uri="{28A0092B-C50C-407E-A947-70E740481C1C}">
                <a14:useLocalDpi xmlns:a14="http://schemas.microsoft.com/office/drawing/2010/main" val="0"/>
              </a:ext>
            </a:extLst>
          </a:blip>
          <a:srcRect/>
          <a:stretch>
            <a:fillRect/>
          </a:stretch>
        </p:blipFill>
        <p:spPr bwMode="auto">
          <a:xfrm>
            <a:off x="5943600" y="838200"/>
            <a:ext cx="1936750" cy="1912938"/>
          </a:xfrm>
          <a:prstGeom prst="rect">
            <a:avLst/>
          </a:prstGeom>
          <a:noFill/>
          <a:ln>
            <a:noFill/>
          </a:ln>
          <a:extLst>
            <a:ext uri="{909E8E84-426E-40dd-AFC4-6F175D3DCCD1}">
              <a14:hiddenFill xmlns:a14="http://schemas.microsoft.com/office/drawing/2010/main">
                <a:solidFill>
                  <a:srgbClr val="FFFFFF">
                    <a:alpha val="18823"/>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7886700" y="1554163"/>
            <a:ext cx="620713" cy="369887"/>
          </a:xfrm>
          <a:prstGeom prst="rect">
            <a:avLst/>
          </a:prstGeom>
          <a:noFill/>
        </p:spPr>
        <p:txBody>
          <a:bodyPr wrap="none">
            <a:spAutoFit/>
          </a:bodyPr>
          <a:lstStyle/>
          <a:p>
            <a:pPr fontAlgn="auto">
              <a:spcBef>
                <a:spcPts val="0"/>
              </a:spcBef>
              <a:spcAft>
                <a:spcPts val="0"/>
              </a:spcAft>
              <a:defRPr/>
            </a:pPr>
            <a:r>
              <a:rPr lang="en-US" dirty="0">
                <a:solidFill>
                  <a:schemeClr val="bg1">
                    <a:lumMod val="85000"/>
                  </a:schemeClr>
                </a:solidFill>
                <a:latin typeface="+mn-lt"/>
                <a:ea typeface="+mn-ea"/>
                <a:cs typeface="+mn-cs"/>
              </a:rPr>
              <a:t>2oai</a:t>
            </a:r>
          </a:p>
        </p:txBody>
      </p:sp>
      <p:pic>
        <p:nvPicPr>
          <p:cNvPr id="21515" name="Picture 12" descr="calciu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3363" y="5821363"/>
            <a:ext cx="392112"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6" name="TextBox 13"/>
          <p:cNvSpPr txBox="1">
            <a:spLocks noChangeArrowheads="1"/>
          </p:cNvSpPr>
          <p:nvPr/>
        </p:nvSpPr>
        <p:spPr bwMode="auto">
          <a:xfrm>
            <a:off x="2257425" y="5834063"/>
            <a:ext cx="1019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Calcium</a:t>
            </a:r>
          </a:p>
        </p:txBody>
      </p:sp>
      <p:pic>
        <p:nvPicPr>
          <p:cNvPr id="21517" name="Picture 14" descr="MG_use.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47863" y="5816600"/>
            <a:ext cx="385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8" name="TextBox 15"/>
          <p:cNvSpPr txBox="1">
            <a:spLocks noChangeArrowheads="1"/>
          </p:cNvSpPr>
          <p:nvPr/>
        </p:nvSpPr>
        <p:spPr bwMode="auto">
          <a:xfrm>
            <a:off x="533400" y="5848350"/>
            <a:ext cx="1377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Magnesium</a:t>
            </a:r>
          </a:p>
        </p:txBody>
      </p:sp>
      <p:sp>
        <p:nvSpPr>
          <p:cNvPr id="21519" name="TextBox 15"/>
          <p:cNvSpPr txBox="1">
            <a:spLocks noChangeArrowheads="1"/>
          </p:cNvSpPr>
          <p:nvPr/>
        </p:nvSpPr>
        <p:spPr bwMode="auto">
          <a:xfrm>
            <a:off x="2843213" y="6323013"/>
            <a:ext cx="35385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cs typeface="Arial" charset="0"/>
              </a:rPr>
              <a:t>Wass &amp; Sternberg </a:t>
            </a:r>
            <a:r>
              <a:rPr lang="en-US" sz="1800" i="1">
                <a:solidFill>
                  <a:srgbClr val="000000"/>
                </a:solidFill>
                <a:cs typeface="Arial" charset="0"/>
              </a:rPr>
              <a:t>Proteins</a:t>
            </a:r>
            <a:r>
              <a:rPr lang="en-US" sz="1800">
                <a:solidFill>
                  <a:srgbClr val="000000"/>
                </a:solidFill>
                <a:cs typeface="Arial" charset="0"/>
              </a:rPr>
              <a:t> 2009</a:t>
            </a:r>
            <a:endParaRPr lang="en-US" sz="1800">
              <a:solidFill>
                <a:srgbClr val="000000"/>
              </a:solidFill>
              <a:latin typeface="Calibri" charset="0"/>
            </a:endParaRPr>
          </a:p>
        </p:txBody>
      </p:sp>
    </p:spTree>
    <p:extLst>
      <p:ext uri="{BB962C8B-B14F-4D97-AF65-F5344CB8AC3E}">
        <p14:creationId xmlns:p14="http://schemas.microsoft.com/office/powerpoint/2010/main" val="305146578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5" descr="LEE-with-ligands-us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500" y="1752600"/>
            <a:ext cx="4889500" cy="40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 name="Rectangle 116"/>
          <p:cNvSpPr/>
          <p:nvPr/>
        </p:nvSpPr>
        <p:spPr>
          <a:xfrm>
            <a:off x="0" y="0"/>
            <a:ext cx="9144000" cy="838200"/>
          </a:xfrm>
          <a:prstGeom prst="rect">
            <a:avLst/>
          </a:prstGeom>
          <a:solidFill>
            <a:srgbClr val="1A066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3600" dirty="0">
                <a:solidFill>
                  <a:srgbClr val="FFFFFF"/>
                </a:solidFill>
                <a:latin typeface="Arial" pitchFamily="-65" charset="0"/>
                <a:ea typeface="Arial" pitchFamily="-65" charset="0"/>
                <a:cs typeface="Arial" pitchFamily="-65" charset="0"/>
              </a:rPr>
              <a:t>   3DLigandSite</a:t>
            </a:r>
          </a:p>
        </p:txBody>
      </p:sp>
      <p:sp>
        <p:nvSpPr>
          <p:cNvPr id="22532" name="TextBox 17"/>
          <p:cNvSpPr txBox="1">
            <a:spLocks noChangeArrowheads="1"/>
          </p:cNvSpPr>
          <p:nvPr/>
        </p:nvSpPr>
        <p:spPr bwMode="auto">
          <a:xfrm>
            <a:off x="3124200" y="1263650"/>
            <a:ext cx="2819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latin typeface="Calibri" charset="0"/>
              </a:rPr>
              <a:t>Homologous structures</a:t>
            </a:r>
          </a:p>
        </p:txBody>
      </p:sp>
      <p:pic>
        <p:nvPicPr>
          <p:cNvPr id="22533" name="Picture 6" descr="calciu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3363" y="5867400"/>
            <a:ext cx="392112"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Box 7"/>
          <p:cNvSpPr txBox="1">
            <a:spLocks noChangeArrowheads="1"/>
          </p:cNvSpPr>
          <p:nvPr/>
        </p:nvSpPr>
        <p:spPr bwMode="auto">
          <a:xfrm>
            <a:off x="547688" y="5913438"/>
            <a:ext cx="1019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Calcium</a:t>
            </a:r>
          </a:p>
        </p:txBody>
      </p:sp>
      <p:pic>
        <p:nvPicPr>
          <p:cNvPr id="22535" name="Picture 8" descr="MG_us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47838" y="5857875"/>
            <a:ext cx="385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Box 9"/>
          <p:cNvSpPr txBox="1">
            <a:spLocks noChangeArrowheads="1"/>
          </p:cNvSpPr>
          <p:nvPr/>
        </p:nvSpPr>
        <p:spPr bwMode="auto">
          <a:xfrm>
            <a:off x="2057400" y="5932488"/>
            <a:ext cx="1377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Magnesium</a:t>
            </a:r>
          </a:p>
        </p:txBody>
      </p:sp>
      <p:sp>
        <p:nvSpPr>
          <p:cNvPr id="22537" name="TextBox 10"/>
          <p:cNvSpPr txBox="1">
            <a:spLocks noChangeArrowheads="1"/>
          </p:cNvSpPr>
          <p:nvPr/>
        </p:nvSpPr>
        <p:spPr bwMode="auto">
          <a:xfrm>
            <a:off x="2843213" y="6323013"/>
            <a:ext cx="35385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cs typeface="Arial" charset="0"/>
              </a:rPr>
              <a:t>Wass &amp; Sternberg </a:t>
            </a:r>
            <a:r>
              <a:rPr lang="en-US" sz="1800" i="1">
                <a:solidFill>
                  <a:srgbClr val="000000"/>
                </a:solidFill>
                <a:cs typeface="Arial" charset="0"/>
              </a:rPr>
              <a:t>Proteins</a:t>
            </a:r>
            <a:r>
              <a:rPr lang="en-US" sz="1800">
                <a:solidFill>
                  <a:srgbClr val="000000"/>
                </a:solidFill>
                <a:cs typeface="Arial" charset="0"/>
              </a:rPr>
              <a:t> 2009</a:t>
            </a:r>
            <a:endParaRPr lang="en-US" sz="1800">
              <a:solidFill>
                <a:srgbClr val="000000"/>
              </a:solidFill>
              <a:latin typeface="Calibri" charset="0"/>
            </a:endParaRPr>
          </a:p>
        </p:txBody>
      </p:sp>
    </p:spTree>
    <p:extLst>
      <p:ext uri="{BB962C8B-B14F-4D97-AF65-F5344CB8AC3E}">
        <p14:creationId xmlns:p14="http://schemas.microsoft.com/office/powerpoint/2010/main" val="218034894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6" descr="T0453_oficial_result_view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642938"/>
            <a:ext cx="4876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15" descr="T0453_oficial_result_view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42938"/>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 name="Rectangle 116"/>
          <p:cNvSpPr/>
          <p:nvPr/>
        </p:nvSpPr>
        <p:spPr>
          <a:xfrm>
            <a:off x="0" y="0"/>
            <a:ext cx="9144000" cy="838200"/>
          </a:xfrm>
          <a:prstGeom prst="rect">
            <a:avLst/>
          </a:prstGeom>
          <a:solidFill>
            <a:srgbClr val="1A066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3600" dirty="0">
                <a:solidFill>
                  <a:srgbClr val="FFFFFF"/>
                </a:solidFill>
                <a:latin typeface="Arial" pitchFamily="-65" charset="0"/>
                <a:ea typeface="Arial" pitchFamily="-65" charset="0"/>
                <a:cs typeface="Arial" pitchFamily="-65" charset="0"/>
              </a:rPr>
              <a:t>   3DLigandSite</a:t>
            </a:r>
          </a:p>
        </p:txBody>
      </p:sp>
      <p:pic>
        <p:nvPicPr>
          <p:cNvPr id="24581" name="Picture 7" descr="calciu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2275" y="5254625"/>
            <a:ext cx="39211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Box 8"/>
          <p:cNvSpPr txBox="1">
            <a:spLocks noChangeArrowheads="1"/>
          </p:cNvSpPr>
          <p:nvPr/>
        </p:nvSpPr>
        <p:spPr bwMode="auto">
          <a:xfrm>
            <a:off x="736600" y="5281613"/>
            <a:ext cx="1019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FFFF"/>
                </a:solidFill>
                <a:latin typeface="Calibri" charset="0"/>
              </a:rPr>
              <a:t>Calcium</a:t>
            </a:r>
          </a:p>
        </p:txBody>
      </p:sp>
      <p:sp>
        <p:nvSpPr>
          <p:cNvPr id="12" name="Rectangle 11"/>
          <p:cNvSpPr/>
          <p:nvPr/>
        </p:nvSpPr>
        <p:spPr>
          <a:xfrm>
            <a:off x="4729163" y="5237163"/>
            <a:ext cx="381000" cy="457200"/>
          </a:xfrm>
          <a:prstGeom prst="rect">
            <a:avLst/>
          </a:prstGeom>
          <a:solidFill>
            <a:srgbClr val="FF0E0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Rectangle 12"/>
          <p:cNvSpPr/>
          <p:nvPr/>
        </p:nvSpPr>
        <p:spPr>
          <a:xfrm>
            <a:off x="2328863" y="5237163"/>
            <a:ext cx="381000" cy="457200"/>
          </a:xfrm>
          <a:prstGeom prst="rect">
            <a:avLst/>
          </a:prstGeom>
          <a:solidFill>
            <a:srgbClr val="0000F6"/>
          </a:solidFill>
          <a:ln>
            <a:solidFill>
              <a:srgbClr val="0000F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4585" name="TextBox 14"/>
          <p:cNvSpPr txBox="1">
            <a:spLocks noChangeArrowheads="1"/>
          </p:cNvSpPr>
          <p:nvPr/>
        </p:nvSpPr>
        <p:spPr bwMode="auto">
          <a:xfrm>
            <a:off x="2770188" y="5281613"/>
            <a:ext cx="14970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F6"/>
                </a:solidFill>
                <a:latin typeface="Calibri" charset="0"/>
              </a:rPr>
              <a:t>True positive</a:t>
            </a:r>
          </a:p>
        </p:txBody>
      </p:sp>
      <p:sp>
        <p:nvSpPr>
          <p:cNvPr id="24586" name="TextBox 16"/>
          <p:cNvSpPr txBox="1">
            <a:spLocks noChangeArrowheads="1"/>
          </p:cNvSpPr>
          <p:nvPr/>
        </p:nvSpPr>
        <p:spPr bwMode="auto">
          <a:xfrm>
            <a:off x="5159375" y="5281613"/>
            <a:ext cx="1622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0E0E"/>
                </a:solidFill>
                <a:latin typeface="Calibri" charset="0"/>
              </a:rPr>
              <a:t>False Positive</a:t>
            </a:r>
          </a:p>
        </p:txBody>
      </p:sp>
      <p:sp>
        <p:nvSpPr>
          <p:cNvPr id="24587" name="TextBox 13"/>
          <p:cNvSpPr txBox="1">
            <a:spLocks noChangeArrowheads="1"/>
          </p:cNvSpPr>
          <p:nvPr/>
        </p:nvSpPr>
        <p:spPr bwMode="auto">
          <a:xfrm>
            <a:off x="2843213" y="6323013"/>
            <a:ext cx="35385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cs typeface="Arial" charset="0"/>
              </a:rPr>
              <a:t>Wass &amp; Sternberg </a:t>
            </a:r>
            <a:r>
              <a:rPr lang="en-US" sz="1800" i="1">
                <a:solidFill>
                  <a:srgbClr val="000000"/>
                </a:solidFill>
                <a:cs typeface="Arial" charset="0"/>
              </a:rPr>
              <a:t>Proteins</a:t>
            </a:r>
            <a:r>
              <a:rPr lang="en-US" sz="1800">
                <a:solidFill>
                  <a:srgbClr val="000000"/>
                </a:solidFill>
                <a:cs typeface="Arial" charset="0"/>
              </a:rPr>
              <a:t> 2009</a:t>
            </a:r>
            <a:endParaRPr lang="en-US" sz="1800">
              <a:solidFill>
                <a:srgbClr val="000000"/>
              </a:solidFill>
              <a:latin typeface="Calibri" charset="0"/>
            </a:endParaRPr>
          </a:p>
        </p:txBody>
      </p:sp>
    </p:spTree>
    <p:extLst>
      <p:ext uri="{BB962C8B-B14F-4D97-AF65-F5344CB8AC3E}">
        <p14:creationId xmlns:p14="http://schemas.microsoft.com/office/powerpoint/2010/main" val="12753026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1716</TotalTime>
  <Words>1295</Words>
  <Application>Microsoft Macintosh PowerPoint</Application>
  <PresentationFormat>On-screen Show (4:3)</PresentationFormat>
  <Paragraphs>413</Paragraphs>
  <Slides>41</Slides>
  <Notes>2</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Modelling binding site with 3DLigandSite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CASP8 targets (28)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Modelling binding site with 3DLigandSite</vt:lpstr>
    </vt:vector>
  </TitlesOfParts>
  <Company>Imperial College London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3DLigandSite and CombFunc</dc:title>
  <dc:creator>Mark Wass</dc:creator>
  <cp:lastModifiedBy>Mark Wass</cp:lastModifiedBy>
  <cp:revision>43</cp:revision>
  <dcterms:created xsi:type="dcterms:W3CDTF">2014-09-07T14:07:08Z</dcterms:created>
  <dcterms:modified xsi:type="dcterms:W3CDTF">2015-04-13T10:19:42Z</dcterms:modified>
</cp:coreProperties>
</file>