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7"/>
  </p:notesMasterIdLst>
  <p:sldIdLst>
    <p:sldId id="257" r:id="rId2"/>
    <p:sldId id="649" r:id="rId3"/>
    <p:sldId id="669" r:id="rId4"/>
    <p:sldId id="632" r:id="rId5"/>
    <p:sldId id="637" r:id="rId6"/>
    <p:sldId id="636" r:id="rId7"/>
    <p:sldId id="628" r:id="rId8"/>
    <p:sldId id="695" r:id="rId9"/>
    <p:sldId id="686" r:id="rId10"/>
    <p:sldId id="687" r:id="rId11"/>
    <p:sldId id="689" r:id="rId12"/>
    <p:sldId id="260" r:id="rId13"/>
    <p:sldId id="264" r:id="rId14"/>
    <p:sldId id="698" r:id="rId15"/>
    <p:sldId id="265" r:id="rId16"/>
    <p:sldId id="270" r:id="rId17"/>
    <p:sldId id="271" r:id="rId18"/>
    <p:sldId id="272" r:id="rId19"/>
    <p:sldId id="275" r:id="rId20"/>
    <p:sldId id="277" r:id="rId21"/>
    <p:sldId id="278" r:id="rId22"/>
    <p:sldId id="279" r:id="rId23"/>
    <p:sldId id="705" r:id="rId24"/>
    <p:sldId id="663" r:id="rId25"/>
    <p:sldId id="664" r:id="rId26"/>
    <p:sldId id="668" r:id="rId27"/>
    <p:sldId id="666" r:id="rId28"/>
    <p:sldId id="565" r:id="rId29"/>
    <p:sldId id="280" r:id="rId30"/>
    <p:sldId id="281" r:id="rId31"/>
    <p:sldId id="282" r:id="rId32"/>
    <p:sldId id="283" r:id="rId33"/>
    <p:sldId id="491" r:id="rId34"/>
    <p:sldId id="284" r:id="rId35"/>
    <p:sldId id="434" r:id="rId36"/>
    <p:sldId id="286" r:id="rId37"/>
    <p:sldId id="442" r:id="rId38"/>
    <p:sldId id="287" r:id="rId39"/>
    <p:sldId id="288" r:id="rId40"/>
    <p:sldId id="444" r:id="rId41"/>
    <p:sldId id="289" r:id="rId42"/>
    <p:sldId id="290" r:id="rId43"/>
    <p:sldId id="446" r:id="rId44"/>
    <p:sldId id="291" r:id="rId45"/>
    <p:sldId id="650" r:id="rId46"/>
    <p:sldId id="657" r:id="rId47"/>
    <p:sldId id="699" r:id="rId48"/>
    <p:sldId id="700" r:id="rId49"/>
    <p:sldId id="709" r:id="rId50"/>
    <p:sldId id="708" r:id="rId51"/>
    <p:sldId id="707" r:id="rId52"/>
    <p:sldId id="489" r:id="rId53"/>
    <p:sldId id="490" r:id="rId54"/>
    <p:sldId id="293" r:id="rId55"/>
    <p:sldId id="294" r:id="rId56"/>
    <p:sldId id="295" r:id="rId57"/>
    <p:sldId id="296" r:id="rId58"/>
    <p:sldId id="297" r:id="rId59"/>
    <p:sldId id="298" r:id="rId60"/>
    <p:sldId id="299" r:id="rId61"/>
    <p:sldId id="301" r:id="rId62"/>
    <p:sldId id="494" r:id="rId63"/>
    <p:sldId id="639" r:id="rId64"/>
    <p:sldId id="587" r:id="rId65"/>
    <p:sldId id="588" r:id="rId66"/>
    <p:sldId id="589" r:id="rId67"/>
    <p:sldId id="590" r:id="rId68"/>
    <p:sldId id="642" r:id="rId69"/>
    <p:sldId id="305" r:id="rId70"/>
    <p:sldId id="306" r:id="rId71"/>
    <p:sldId id="308" r:id="rId72"/>
    <p:sldId id="309" r:id="rId73"/>
    <p:sldId id="553" r:id="rId74"/>
    <p:sldId id="310" r:id="rId75"/>
    <p:sldId id="552" r:id="rId76"/>
    <p:sldId id="495" r:id="rId77"/>
    <p:sldId id="640" r:id="rId78"/>
    <p:sldId id="468" r:id="rId79"/>
    <p:sldId id="314" r:id="rId80"/>
    <p:sldId id="469" r:id="rId81"/>
    <p:sldId id="315" r:id="rId82"/>
    <p:sldId id="591" r:id="rId83"/>
    <p:sldId id="317" r:id="rId84"/>
    <p:sldId id="496" r:id="rId85"/>
    <p:sldId id="318" r:id="rId86"/>
    <p:sldId id="592" r:id="rId87"/>
    <p:sldId id="320" r:id="rId88"/>
    <p:sldId id="322" r:id="rId89"/>
    <p:sldId id="321" r:id="rId90"/>
    <p:sldId id="324" r:id="rId91"/>
    <p:sldId id="326" r:id="rId92"/>
    <p:sldId id="325" r:id="rId93"/>
    <p:sldId id="328" r:id="rId94"/>
    <p:sldId id="701" r:id="rId95"/>
    <p:sldId id="540" r:id="rId96"/>
    <p:sldId id="477" r:id="rId97"/>
    <p:sldId id="360" r:id="rId98"/>
    <p:sldId id="361" r:id="rId99"/>
    <p:sldId id="563" r:id="rId100"/>
    <p:sldId id="362" r:id="rId101"/>
    <p:sldId id="702" r:id="rId102"/>
    <p:sldId id="363" r:id="rId103"/>
    <p:sldId id="593" r:id="rId104"/>
    <p:sldId id="569" r:id="rId105"/>
    <p:sldId id="645" r:id="rId106"/>
    <p:sldId id="584" r:id="rId107"/>
    <p:sldId id="579" r:id="rId108"/>
    <p:sldId id="580" r:id="rId109"/>
    <p:sldId id="581" r:id="rId110"/>
    <p:sldId id="570" r:id="rId111"/>
    <p:sldId id="571" r:id="rId112"/>
    <p:sldId id="574" r:id="rId113"/>
    <p:sldId id="583" r:id="rId114"/>
    <p:sldId id="646" r:id="rId115"/>
    <p:sldId id="644" r:id="rId116"/>
    <p:sldId id="585" r:id="rId117"/>
    <p:sldId id="647" r:id="rId118"/>
    <p:sldId id="648" r:id="rId119"/>
    <p:sldId id="578" r:id="rId120"/>
    <p:sldId id="573" r:id="rId121"/>
    <p:sldId id="575" r:id="rId122"/>
    <p:sldId id="576" r:id="rId123"/>
    <p:sldId id="598" r:id="rId124"/>
    <p:sldId id="466" r:id="rId125"/>
    <p:sldId id="599" r:id="rId1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5692" autoAdjust="0"/>
  </p:normalViewPr>
  <p:slideViewPr>
    <p:cSldViewPr snapToGrid="0" snapToObjects="1">
      <p:cViewPr>
        <p:scale>
          <a:sx n="117" d="100"/>
          <a:sy n="117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92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notesMaster" Target="notesMasters/notesMaster1.xml"/><Relationship Id="rId128" Type="http://schemas.openxmlformats.org/officeDocument/2006/relationships/printerSettings" Target="printerSettings/printerSettings1.bin"/><Relationship Id="rId12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viewProps" Target="viewProps.xml"/><Relationship Id="rId131" Type="http://schemas.openxmlformats.org/officeDocument/2006/relationships/theme" Target="theme/theme1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lley:Desktop:fold_plo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fold_plot.csv!$B$1</c:f>
              <c:strCache>
                <c:ptCount val="1"/>
                <c:pt idx="0">
                  <c:v>Folds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cat>
            <c:numRef>
              <c:f>fold_plot.csv!$A$2:$A$47</c:f>
              <c:numCache>
                <c:formatCode>General</c:formatCode>
                <c:ptCount val="46"/>
                <c:pt idx="0">
                  <c:v>1972.0</c:v>
                </c:pt>
                <c:pt idx="1">
                  <c:v>1973.0</c:v>
                </c:pt>
                <c:pt idx="2">
                  <c:v>1974.0</c:v>
                </c:pt>
                <c:pt idx="3">
                  <c:v>1975.0</c:v>
                </c:pt>
                <c:pt idx="4">
                  <c:v>1976.0</c:v>
                </c:pt>
                <c:pt idx="5">
                  <c:v>1977.0</c:v>
                </c:pt>
                <c:pt idx="6">
                  <c:v>1978.0</c:v>
                </c:pt>
                <c:pt idx="7">
                  <c:v>1979.0</c:v>
                </c:pt>
                <c:pt idx="8">
                  <c:v>1980.0</c:v>
                </c:pt>
                <c:pt idx="9">
                  <c:v>1981.0</c:v>
                </c:pt>
                <c:pt idx="10">
                  <c:v>1982.0</c:v>
                </c:pt>
                <c:pt idx="11">
                  <c:v>1983.0</c:v>
                </c:pt>
                <c:pt idx="12">
                  <c:v>1984.0</c:v>
                </c:pt>
                <c:pt idx="13">
                  <c:v>1985.0</c:v>
                </c:pt>
                <c:pt idx="14">
                  <c:v>1986.0</c:v>
                </c:pt>
                <c:pt idx="15">
                  <c:v>1987.0</c:v>
                </c:pt>
                <c:pt idx="16">
                  <c:v>1988.0</c:v>
                </c:pt>
                <c:pt idx="17">
                  <c:v>1989.0</c:v>
                </c:pt>
                <c:pt idx="18">
                  <c:v>1990.0</c:v>
                </c:pt>
                <c:pt idx="19">
                  <c:v>1991.0</c:v>
                </c:pt>
                <c:pt idx="20">
                  <c:v>1992.0</c:v>
                </c:pt>
                <c:pt idx="21">
                  <c:v>1993.0</c:v>
                </c:pt>
                <c:pt idx="22">
                  <c:v>1994.0</c:v>
                </c:pt>
                <c:pt idx="23">
                  <c:v>1995.0</c:v>
                </c:pt>
                <c:pt idx="24">
                  <c:v>1996.0</c:v>
                </c:pt>
                <c:pt idx="25">
                  <c:v>1997.0</c:v>
                </c:pt>
                <c:pt idx="26">
                  <c:v>1998.0</c:v>
                </c:pt>
                <c:pt idx="27">
                  <c:v>1999.0</c:v>
                </c:pt>
                <c:pt idx="28">
                  <c:v>2000.0</c:v>
                </c:pt>
                <c:pt idx="29">
                  <c:v>2001.0</c:v>
                </c:pt>
                <c:pt idx="30">
                  <c:v>2002.0</c:v>
                </c:pt>
                <c:pt idx="31">
                  <c:v>2003.0</c:v>
                </c:pt>
                <c:pt idx="32">
                  <c:v>2004.0</c:v>
                </c:pt>
                <c:pt idx="33">
                  <c:v>2005.0</c:v>
                </c:pt>
                <c:pt idx="34">
                  <c:v>2006.0</c:v>
                </c:pt>
                <c:pt idx="35">
                  <c:v>2007.0</c:v>
                </c:pt>
                <c:pt idx="36">
                  <c:v>2008.0</c:v>
                </c:pt>
                <c:pt idx="37">
                  <c:v>2009.0</c:v>
                </c:pt>
                <c:pt idx="38">
                  <c:v>2010.0</c:v>
                </c:pt>
                <c:pt idx="39">
                  <c:v>2011.0</c:v>
                </c:pt>
                <c:pt idx="40">
                  <c:v>2012.0</c:v>
                </c:pt>
                <c:pt idx="41">
                  <c:v>2013.0</c:v>
                </c:pt>
                <c:pt idx="42">
                  <c:v>2014.0</c:v>
                </c:pt>
                <c:pt idx="43">
                  <c:v>2015.0</c:v>
                </c:pt>
                <c:pt idx="44">
                  <c:v>2016.0</c:v>
                </c:pt>
                <c:pt idx="45">
                  <c:v>2017.0</c:v>
                </c:pt>
              </c:numCache>
            </c:numRef>
          </c:cat>
          <c:val>
            <c:numRef>
              <c:f>fold_plot.csv!$B$2:$B$47</c:f>
              <c:numCache>
                <c:formatCode>General</c:formatCode>
                <c:ptCount val="4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12.0</c:v>
                </c:pt>
                <c:pt idx="5">
                  <c:v>5.0</c:v>
                </c:pt>
                <c:pt idx="6">
                  <c:v>3.0</c:v>
                </c:pt>
                <c:pt idx="7">
                  <c:v>2.0</c:v>
                </c:pt>
                <c:pt idx="8">
                  <c:v>1.0</c:v>
                </c:pt>
                <c:pt idx="9">
                  <c:v>4.0</c:v>
                </c:pt>
                <c:pt idx="10">
                  <c:v>11.0</c:v>
                </c:pt>
                <c:pt idx="11">
                  <c:v>2.0</c:v>
                </c:pt>
                <c:pt idx="12">
                  <c:v>7.0</c:v>
                </c:pt>
                <c:pt idx="13">
                  <c:v>2.0</c:v>
                </c:pt>
                <c:pt idx="14">
                  <c:v>2.0</c:v>
                </c:pt>
                <c:pt idx="15">
                  <c:v>4.0</c:v>
                </c:pt>
                <c:pt idx="16">
                  <c:v>5.0</c:v>
                </c:pt>
                <c:pt idx="17">
                  <c:v>11.0</c:v>
                </c:pt>
                <c:pt idx="18">
                  <c:v>8.0</c:v>
                </c:pt>
                <c:pt idx="19">
                  <c:v>13.0</c:v>
                </c:pt>
                <c:pt idx="20">
                  <c:v>21.0</c:v>
                </c:pt>
                <c:pt idx="21">
                  <c:v>39.0</c:v>
                </c:pt>
                <c:pt idx="22">
                  <c:v>70.0</c:v>
                </c:pt>
                <c:pt idx="23">
                  <c:v>69.0</c:v>
                </c:pt>
                <c:pt idx="24">
                  <c:v>85.0</c:v>
                </c:pt>
                <c:pt idx="25">
                  <c:v>104.0</c:v>
                </c:pt>
                <c:pt idx="26">
                  <c:v>92.0</c:v>
                </c:pt>
                <c:pt idx="27">
                  <c:v>118.0</c:v>
                </c:pt>
                <c:pt idx="28">
                  <c:v>98.0</c:v>
                </c:pt>
                <c:pt idx="29">
                  <c:v>106.0</c:v>
                </c:pt>
                <c:pt idx="30">
                  <c:v>72.0</c:v>
                </c:pt>
                <c:pt idx="31">
                  <c:v>78.0</c:v>
                </c:pt>
                <c:pt idx="32">
                  <c:v>98.0</c:v>
                </c:pt>
                <c:pt idx="33">
                  <c:v>57.0</c:v>
                </c:pt>
                <c:pt idx="34">
                  <c:v>49.0</c:v>
                </c:pt>
                <c:pt idx="35">
                  <c:v>77.0</c:v>
                </c:pt>
                <c:pt idx="36">
                  <c:v>34.0</c:v>
                </c:pt>
                <c:pt idx="37">
                  <c:v>13.0</c:v>
                </c:pt>
                <c:pt idx="38">
                  <c:v>0.0</c:v>
                </c:pt>
                <c:pt idx="39">
                  <c:v>2.0</c:v>
                </c:pt>
                <c:pt idx="40">
                  <c:v>1.0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11786040"/>
        <c:axId val="-2012042008"/>
      </c:barChart>
      <c:barChart>
        <c:barDir val="col"/>
        <c:grouping val="clustered"/>
        <c:varyColors val="0"/>
        <c:ser>
          <c:idx val="2"/>
          <c:order val="1"/>
          <c:tx>
            <c:strRef>
              <c:f>fold_plot.csv!$C$1</c:f>
              <c:strCache>
                <c:ptCount val="1"/>
                <c:pt idx="0">
                  <c:v>dummy</c:v>
                </c:pt>
              </c:strCache>
            </c:strRef>
          </c:tx>
          <c:invertIfNegative val="0"/>
          <c:cat>
            <c:numRef>
              <c:f>fold_plot.csv!$A$2:$A$47</c:f>
              <c:numCache>
                <c:formatCode>General</c:formatCode>
                <c:ptCount val="46"/>
                <c:pt idx="0">
                  <c:v>1972.0</c:v>
                </c:pt>
                <c:pt idx="1">
                  <c:v>1973.0</c:v>
                </c:pt>
                <c:pt idx="2">
                  <c:v>1974.0</c:v>
                </c:pt>
                <c:pt idx="3">
                  <c:v>1975.0</c:v>
                </c:pt>
                <c:pt idx="4">
                  <c:v>1976.0</c:v>
                </c:pt>
                <c:pt idx="5">
                  <c:v>1977.0</c:v>
                </c:pt>
                <c:pt idx="6">
                  <c:v>1978.0</c:v>
                </c:pt>
                <c:pt idx="7">
                  <c:v>1979.0</c:v>
                </c:pt>
                <c:pt idx="8">
                  <c:v>1980.0</c:v>
                </c:pt>
                <c:pt idx="9">
                  <c:v>1981.0</c:v>
                </c:pt>
                <c:pt idx="10">
                  <c:v>1982.0</c:v>
                </c:pt>
                <c:pt idx="11">
                  <c:v>1983.0</c:v>
                </c:pt>
                <c:pt idx="12">
                  <c:v>1984.0</c:v>
                </c:pt>
                <c:pt idx="13">
                  <c:v>1985.0</c:v>
                </c:pt>
                <c:pt idx="14">
                  <c:v>1986.0</c:v>
                </c:pt>
                <c:pt idx="15">
                  <c:v>1987.0</c:v>
                </c:pt>
                <c:pt idx="16">
                  <c:v>1988.0</c:v>
                </c:pt>
                <c:pt idx="17">
                  <c:v>1989.0</c:v>
                </c:pt>
                <c:pt idx="18">
                  <c:v>1990.0</c:v>
                </c:pt>
                <c:pt idx="19">
                  <c:v>1991.0</c:v>
                </c:pt>
                <c:pt idx="20">
                  <c:v>1992.0</c:v>
                </c:pt>
                <c:pt idx="21">
                  <c:v>1993.0</c:v>
                </c:pt>
                <c:pt idx="22">
                  <c:v>1994.0</c:v>
                </c:pt>
                <c:pt idx="23">
                  <c:v>1995.0</c:v>
                </c:pt>
                <c:pt idx="24">
                  <c:v>1996.0</c:v>
                </c:pt>
                <c:pt idx="25">
                  <c:v>1997.0</c:v>
                </c:pt>
                <c:pt idx="26">
                  <c:v>1998.0</c:v>
                </c:pt>
                <c:pt idx="27">
                  <c:v>1999.0</c:v>
                </c:pt>
                <c:pt idx="28">
                  <c:v>2000.0</c:v>
                </c:pt>
                <c:pt idx="29">
                  <c:v>2001.0</c:v>
                </c:pt>
                <c:pt idx="30">
                  <c:v>2002.0</c:v>
                </c:pt>
                <c:pt idx="31">
                  <c:v>2003.0</c:v>
                </c:pt>
                <c:pt idx="32">
                  <c:v>2004.0</c:v>
                </c:pt>
                <c:pt idx="33">
                  <c:v>2005.0</c:v>
                </c:pt>
                <c:pt idx="34">
                  <c:v>2006.0</c:v>
                </c:pt>
                <c:pt idx="35">
                  <c:v>2007.0</c:v>
                </c:pt>
                <c:pt idx="36">
                  <c:v>2008.0</c:v>
                </c:pt>
                <c:pt idx="37">
                  <c:v>2009.0</c:v>
                </c:pt>
                <c:pt idx="38">
                  <c:v>2010.0</c:v>
                </c:pt>
                <c:pt idx="39">
                  <c:v>2011.0</c:v>
                </c:pt>
                <c:pt idx="40">
                  <c:v>2012.0</c:v>
                </c:pt>
                <c:pt idx="41">
                  <c:v>2013.0</c:v>
                </c:pt>
                <c:pt idx="42">
                  <c:v>2014.0</c:v>
                </c:pt>
                <c:pt idx="43">
                  <c:v>2015.0</c:v>
                </c:pt>
                <c:pt idx="44">
                  <c:v>2016.0</c:v>
                </c:pt>
                <c:pt idx="45">
                  <c:v>2017.0</c:v>
                </c:pt>
              </c:numCache>
            </c:numRef>
          </c:cat>
          <c:val>
            <c:numRef>
              <c:f>fold_plot.csv!$C$2:$C$47</c:f>
              <c:numCache>
                <c:formatCode>General</c:formatCode>
                <c:ptCount val="46"/>
              </c:numCache>
            </c:numRef>
          </c:val>
        </c:ser>
        <c:ser>
          <c:idx val="3"/>
          <c:order val="2"/>
          <c:tx>
            <c:strRef>
              <c:f>fold_plot.csv!$D$1</c:f>
              <c:strCache>
                <c:ptCount val="1"/>
                <c:pt idx="0">
                  <c:v>dummy2</c:v>
                </c:pt>
              </c:strCache>
            </c:strRef>
          </c:tx>
          <c:invertIfNegative val="0"/>
          <c:cat>
            <c:numRef>
              <c:f>fold_plot.csv!$A$2:$A$47</c:f>
              <c:numCache>
                <c:formatCode>General</c:formatCode>
                <c:ptCount val="46"/>
                <c:pt idx="0">
                  <c:v>1972.0</c:v>
                </c:pt>
                <c:pt idx="1">
                  <c:v>1973.0</c:v>
                </c:pt>
                <c:pt idx="2">
                  <c:v>1974.0</c:v>
                </c:pt>
                <c:pt idx="3">
                  <c:v>1975.0</c:v>
                </c:pt>
                <c:pt idx="4">
                  <c:v>1976.0</c:v>
                </c:pt>
                <c:pt idx="5">
                  <c:v>1977.0</c:v>
                </c:pt>
                <c:pt idx="6">
                  <c:v>1978.0</c:v>
                </c:pt>
                <c:pt idx="7">
                  <c:v>1979.0</c:v>
                </c:pt>
                <c:pt idx="8">
                  <c:v>1980.0</c:v>
                </c:pt>
                <c:pt idx="9">
                  <c:v>1981.0</c:v>
                </c:pt>
                <c:pt idx="10">
                  <c:v>1982.0</c:v>
                </c:pt>
                <c:pt idx="11">
                  <c:v>1983.0</c:v>
                </c:pt>
                <c:pt idx="12">
                  <c:v>1984.0</c:v>
                </c:pt>
                <c:pt idx="13">
                  <c:v>1985.0</c:v>
                </c:pt>
                <c:pt idx="14">
                  <c:v>1986.0</c:v>
                </c:pt>
                <c:pt idx="15">
                  <c:v>1987.0</c:v>
                </c:pt>
                <c:pt idx="16">
                  <c:v>1988.0</c:v>
                </c:pt>
                <c:pt idx="17">
                  <c:v>1989.0</c:v>
                </c:pt>
                <c:pt idx="18">
                  <c:v>1990.0</c:v>
                </c:pt>
                <c:pt idx="19">
                  <c:v>1991.0</c:v>
                </c:pt>
                <c:pt idx="20">
                  <c:v>1992.0</c:v>
                </c:pt>
                <c:pt idx="21">
                  <c:v>1993.0</c:v>
                </c:pt>
                <c:pt idx="22">
                  <c:v>1994.0</c:v>
                </c:pt>
                <c:pt idx="23">
                  <c:v>1995.0</c:v>
                </c:pt>
                <c:pt idx="24">
                  <c:v>1996.0</c:v>
                </c:pt>
                <c:pt idx="25">
                  <c:v>1997.0</c:v>
                </c:pt>
                <c:pt idx="26">
                  <c:v>1998.0</c:v>
                </c:pt>
                <c:pt idx="27">
                  <c:v>1999.0</c:v>
                </c:pt>
                <c:pt idx="28">
                  <c:v>2000.0</c:v>
                </c:pt>
                <c:pt idx="29">
                  <c:v>2001.0</c:v>
                </c:pt>
                <c:pt idx="30">
                  <c:v>2002.0</c:v>
                </c:pt>
                <c:pt idx="31">
                  <c:v>2003.0</c:v>
                </c:pt>
                <c:pt idx="32">
                  <c:v>2004.0</c:v>
                </c:pt>
                <c:pt idx="33">
                  <c:v>2005.0</c:v>
                </c:pt>
                <c:pt idx="34">
                  <c:v>2006.0</c:v>
                </c:pt>
                <c:pt idx="35">
                  <c:v>2007.0</c:v>
                </c:pt>
                <c:pt idx="36">
                  <c:v>2008.0</c:v>
                </c:pt>
                <c:pt idx="37">
                  <c:v>2009.0</c:v>
                </c:pt>
                <c:pt idx="38">
                  <c:v>2010.0</c:v>
                </c:pt>
                <c:pt idx="39">
                  <c:v>2011.0</c:v>
                </c:pt>
                <c:pt idx="40">
                  <c:v>2012.0</c:v>
                </c:pt>
                <c:pt idx="41">
                  <c:v>2013.0</c:v>
                </c:pt>
                <c:pt idx="42">
                  <c:v>2014.0</c:v>
                </c:pt>
                <c:pt idx="43">
                  <c:v>2015.0</c:v>
                </c:pt>
                <c:pt idx="44">
                  <c:v>2016.0</c:v>
                </c:pt>
                <c:pt idx="45">
                  <c:v>2017.0</c:v>
                </c:pt>
              </c:numCache>
            </c:numRef>
          </c:cat>
          <c:val>
            <c:numRef>
              <c:f>fold_plot.csv!$D$2:$D$47</c:f>
              <c:numCache>
                <c:formatCode>General</c:formatCode>
                <c:ptCount val="46"/>
              </c:numCache>
            </c:numRef>
          </c:val>
        </c:ser>
        <c:ser>
          <c:idx val="4"/>
          <c:order val="3"/>
          <c:tx>
            <c:strRef>
              <c:f>fold_plot.csv!$E$1</c:f>
              <c:strCache>
                <c:ptCount val="1"/>
                <c:pt idx="0">
                  <c:v>Num Struct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c:spPr>
          <c:invertIfNegative val="0"/>
          <c:cat>
            <c:numRef>
              <c:f>fold_plot.csv!$A$2:$A$47</c:f>
              <c:numCache>
                <c:formatCode>General</c:formatCode>
                <c:ptCount val="46"/>
                <c:pt idx="0">
                  <c:v>1972.0</c:v>
                </c:pt>
                <c:pt idx="1">
                  <c:v>1973.0</c:v>
                </c:pt>
                <c:pt idx="2">
                  <c:v>1974.0</c:v>
                </c:pt>
                <c:pt idx="3">
                  <c:v>1975.0</c:v>
                </c:pt>
                <c:pt idx="4">
                  <c:v>1976.0</c:v>
                </c:pt>
                <c:pt idx="5">
                  <c:v>1977.0</c:v>
                </c:pt>
                <c:pt idx="6">
                  <c:v>1978.0</c:v>
                </c:pt>
                <c:pt idx="7">
                  <c:v>1979.0</c:v>
                </c:pt>
                <c:pt idx="8">
                  <c:v>1980.0</c:v>
                </c:pt>
                <c:pt idx="9">
                  <c:v>1981.0</c:v>
                </c:pt>
                <c:pt idx="10">
                  <c:v>1982.0</c:v>
                </c:pt>
                <c:pt idx="11">
                  <c:v>1983.0</c:v>
                </c:pt>
                <c:pt idx="12">
                  <c:v>1984.0</c:v>
                </c:pt>
                <c:pt idx="13">
                  <c:v>1985.0</c:v>
                </c:pt>
                <c:pt idx="14">
                  <c:v>1986.0</c:v>
                </c:pt>
                <c:pt idx="15">
                  <c:v>1987.0</c:v>
                </c:pt>
                <c:pt idx="16">
                  <c:v>1988.0</c:v>
                </c:pt>
                <c:pt idx="17">
                  <c:v>1989.0</c:v>
                </c:pt>
                <c:pt idx="18">
                  <c:v>1990.0</c:v>
                </c:pt>
                <c:pt idx="19">
                  <c:v>1991.0</c:v>
                </c:pt>
                <c:pt idx="20">
                  <c:v>1992.0</c:v>
                </c:pt>
                <c:pt idx="21">
                  <c:v>1993.0</c:v>
                </c:pt>
                <c:pt idx="22">
                  <c:v>1994.0</c:v>
                </c:pt>
                <c:pt idx="23">
                  <c:v>1995.0</c:v>
                </c:pt>
                <c:pt idx="24">
                  <c:v>1996.0</c:v>
                </c:pt>
                <c:pt idx="25">
                  <c:v>1997.0</c:v>
                </c:pt>
                <c:pt idx="26">
                  <c:v>1998.0</c:v>
                </c:pt>
                <c:pt idx="27">
                  <c:v>1999.0</c:v>
                </c:pt>
                <c:pt idx="28">
                  <c:v>2000.0</c:v>
                </c:pt>
                <c:pt idx="29">
                  <c:v>2001.0</c:v>
                </c:pt>
                <c:pt idx="30">
                  <c:v>2002.0</c:v>
                </c:pt>
                <c:pt idx="31">
                  <c:v>2003.0</c:v>
                </c:pt>
                <c:pt idx="32">
                  <c:v>2004.0</c:v>
                </c:pt>
                <c:pt idx="33">
                  <c:v>2005.0</c:v>
                </c:pt>
                <c:pt idx="34">
                  <c:v>2006.0</c:v>
                </c:pt>
                <c:pt idx="35">
                  <c:v>2007.0</c:v>
                </c:pt>
                <c:pt idx="36">
                  <c:v>2008.0</c:v>
                </c:pt>
                <c:pt idx="37">
                  <c:v>2009.0</c:v>
                </c:pt>
                <c:pt idx="38">
                  <c:v>2010.0</c:v>
                </c:pt>
                <c:pt idx="39">
                  <c:v>2011.0</c:v>
                </c:pt>
                <c:pt idx="40">
                  <c:v>2012.0</c:v>
                </c:pt>
                <c:pt idx="41">
                  <c:v>2013.0</c:v>
                </c:pt>
                <c:pt idx="42">
                  <c:v>2014.0</c:v>
                </c:pt>
                <c:pt idx="43">
                  <c:v>2015.0</c:v>
                </c:pt>
                <c:pt idx="44">
                  <c:v>2016.0</c:v>
                </c:pt>
                <c:pt idx="45">
                  <c:v>2017.0</c:v>
                </c:pt>
              </c:numCache>
            </c:numRef>
          </c:cat>
          <c:val>
            <c:numRef>
              <c:f>fold_plot.csv!$E$2:$E$47</c:f>
              <c:numCache>
                <c:formatCode>General</c:formatCode>
                <c:ptCount val="4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13.0</c:v>
                </c:pt>
                <c:pt idx="5">
                  <c:v>36.0</c:v>
                </c:pt>
                <c:pt idx="6">
                  <c:v>42.0</c:v>
                </c:pt>
                <c:pt idx="7">
                  <c:v>53.0</c:v>
                </c:pt>
                <c:pt idx="8">
                  <c:v>69.0</c:v>
                </c:pt>
                <c:pt idx="9">
                  <c:v>85.0</c:v>
                </c:pt>
                <c:pt idx="10">
                  <c:v>117.0</c:v>
                </c:pt>
                <c:pt idx="11">
                  <c:v>153.0</c:v>
                </c:pt>
                <c:pt idx="12">
                  <c:v>175.0</c:v>
                </c:pt>
                <c:pt idx="13">
                  <c:v>195.0</c:v>
                </c:pt>
                <c:pt idx="14">
                  <c:v>213.0</c:v>
                </c:pt>
                <c:pt idx="15">
                  <c:v>238.0</c:v>
                </c:pt>
                <c:pt idx="16">
                  <c:v>291.0</c:v>
                </c:pt>
                <c:pt idx="17">
                  <c:v>365.0</c:v>
                </c:pt>
                <c:pt idx="18">
                  <c:v>507.0</c:v>
                </c:pt>
                <c:pt idx="19">
                  <c:v>694.0</c:v>
                </c:pt>
                <c:pt idx="20">
                  <c:v>886.0</c:v>
                </c:pt>
                <c:pt idx="21">
                  <c:v>1582.0</c:v>
                </c:pt>
                <c:pt idx="22">
                  <c:v>2871.0</c:v>
                </c:pt>
                <c:pt idx="23">
                  <c:v>3812.0</c:v>
                </c:pt>
                <c:pt idx="24">
                  <c:v>4985.0</c:v>
                </c:pt>
                <c:pt idx="25">
                  <c:v>6550.0</c:v>
                </c:pt>
                <c:pt idx="26">
                  <c:v>8607.0</c:v>
                </c:pt>
                <c:pt idx="27">
                  <c:v>10963.0</c:v>
                </c:pt>
                <c:pt idx="28">
                  <c:v>13590.0</c:v>
                </c:pt>
                <c:pt idx="29">
                  <c:v>16413.0</c:v>
                </c:pt>
                <c:pt idx="30">
                  <c:v>19412.0</c:v>
                </c:pt>
                <c:pt idx="31">
                  <c:v>23563.0</c:v>
                </c:pt>
                <c:pt idx="32">
                  <c:v>28714.0</c:v>
                </c:pt>
                <c:pt idx="33">
                  <c:v>34059.0</c:v>
                </c:pt>
                <c:pt idx="34">
                  <c:v>40471.0</c:v>
                </c:pt>
                <c:pt idx="35">
                  <c:v>47612.0</c:v>
                </c:pt>
                <c:pt idx="36">
                  <c:v>54521.0</c:v>
                </c:pt>
                <c:pt idx="37">
                  <c:v>61814.0</c:v>
                </c:pt>
                <c:pt idx="38">
                  <c:v>69574.0</c:v>
                </c:pt>
                <c:pt idx="39">
                  <c:v>77521.0</c:v>
                </c:pt>
                <c:pt idx="40">
                  <c:v>86295.0</c:v>
                </c:pt>
                <c:pt idx="41">
                  <c:v>95658.0</c:v>
                </c:pt>
                <c:pt idx="42">
                  <c:v>105252.0</c:v>
                </c:pt>
                <c:pt idx="43">
                  <c:v>114544.0</c:v>
                </c:pt>
                <c:pt idx="44">
                  <c:v>125434.0</c:v>
                </c:pt>
                <c:pt idx="45">
                  <c:v>127823.0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12035864"/>
        <c:axId val="-2012038952"/>
      </c:barChart>
      <c:catAx>
        <c:axId val="-2011786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-2012042008"/>
        <c:crosses val="autoZero"/>
        <c:auto val="1"/>
        <c:lblAlgn val="ctr"/>
        <c:lblOffset val="100"/>
        <c:tickLblSkip val="5"/>
        <c:noMultiLvlLbl val="0"/>
      </c:catAx>
      <c:valAx>
        <c:axId val="-20120420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 i="0">
                <a:solidFill>
                  <a:srgbClr val="FF0000"/>
                </a:solidFill>
              </a:defRPr>
            </a:pPr>
            <a:endParaRPr lang="en-US"/>
          </a:p>
        </c:txPr>
        <c:crossAx val="-2011786040"/>
        <c:crosses val="autoZero"/>
        <c:crossBetween val="between"/>
      </c:valAx>
      <c:valAx>
        <c:axId val="-201203895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 i="0">
                <a:solidFill>
                  <a:schemeClr val="accent1">
                    <a:lumMod val="75000"/>
                  </a:schemeClr>
                </a:solidFill>
              </a:defRPr>
            </a:pPr>
            <a:endParaRPr lang="en-US"/>
          </a:p>
        </c:txPr>
        <c:crossAx val="-2012035864"/>
        <c:crosses val="max"/>
        <c:crossBetween val="between"/>
      </c:valAx>
      <c:catAx>
        <c:axId val="-20120358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1203895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924A3-7C01-F54C-97F3-309D67632A15}" type="datetimeFigureOut">
              <a:rPr lang="en-US" smtClean="0"/>
              <a:t>04/09/18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177BC-2393-D640-9CCB-FF7B5C20B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99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177BC-2393-D640-9CCB-FF7B5C20B0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82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protein is reduced</a:t>
            </a:r>
            <a:r>
              <a:rPr lang="en-GB" baseline="0" dirty="0" smtClean="0"/>
              <a:t> to a string of </a:t>
            </a:r>
            <a:r>
              <a:rPr lang="en-GB" baseline="0" dirty="0" err="1" smtClean="0"/>
              <a:t>Calpha</a:t>
            </a:r>
            <a:r>
              <a:rPr lang="en-GB" baseline="0" dirty="0" smtClean="0"/>
              <a:t> beads with sidechain </a:t>
            </a:r>
            <a:r>
              <a:rPr lang="en-GB" baseline="0" dirty="0" err="1" smtClean="0"/>
              <a:t>centroid</a:t>
            </a:r>
            <a:r>
              <a:rPr lang="en-GB" baseline="0" dirty="0" smtClean="0"/>
              <a:t> particles attached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83AA3-9363-4634-90E8-C5E74B19DF3C}" type="slidenum">
              <a:rPr lang="en-GB" smtClean="0"/>
              <a:pPr/>
              <a:t>69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varibench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set submitted to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condel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which submitted to polyphony and sift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varibench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submitted to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mutassessor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fathom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systems chosen because they can accept batch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 popular ones: snap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snps&amp;go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published work these perform comparably to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mutassessor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varibench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filtered to remove any training data leaving: 13k neutral and 5k pathogenic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whole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varibench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about 30k, ended up testing on 20k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177BC-2393-D640-9CCB-FF7B5C20B0D8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53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www.sbg.bio.ic.ac.uk</a:t>
            </a:r>
            <a:r>
              <a:rPr lang="en-US" dirty="0" smtClean="0"/>
              <a:t>/phyre2/phyre2_output/ca8acc6688d7f918/investigator/c3pt8B_.3/</a:t>
            </a:r>
            <a:r>
              <a:rPr lang="en-US" dirty="0" err="1" smtClean="0"/>
              <a:t>summary.html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177BC-2393-D640-9CCB-FF7B5C20B0D8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656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80F3-FD1A-0C4B-9828-04013ACF0E06}" type="datetimeFigureOut">
              <a:rPr lang="en-US" smtClean="0"/>
              <a:t>04/09/18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F809-DB7A-9140-97FC-03C80FEDD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3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80F3-FD1A-0C4B-9828-04013ACF0E06}" type="datetimeFigureOut">
              <a:rPr lang="en-US" smtClean="0"/>
              <a:t>04/09/18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F809-DB7A-9140-97FC-03C80FEDD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37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80F3-FD1A-0C4B-9828-04013ACF0E06}" type="datetimeFigureOut">
              <a:rPr lang="en-US" smtClean="0"/>
              <a:t>04/09/18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F809-DB7A-9140-97FC-03C80FEDD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73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002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543800" cy="638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43100"/>
            <a:ext cx="3695700" cy="4457700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86300" y="1943100"/>
            <a:ext cx="3695700" cy="4457700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2297574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80F3-FD1A-0C4B-9828-04013ACF0E06}" type="datetimeFigureOut">
              <a:rPr lang="en-US" smtClean="0"/>
              <a:t>04/09/18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F809-DB7A-9140-97FC-03C80FEDD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29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80F3-FD1A-0C4B-9828-04013ACF0E06}" type="datetimeFigureOut">
              <a:rPr lang="en-US" smtClean="0"/>
              <a:t>04/09/18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F809-DB7A-9140-97FC-03C80FEDD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51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80F3-FD1A-0C4B-9828-04013ACF0E06}" type="datetimeFigureOut">
              <a:rPr lang="en-US" smtClean="0"/>
              <a:t>04/09/18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F809-DB7A-9140-97FC-03C80FEDD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81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80F3-FD1A-0C4B-9828-04013ACF0E06}" type="datetimeFigureOut">
              <a:rPr lang="en-US" smtClean="0"/>
              <a:t>04/09/18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F809-DB7A-9140-97FC-03C80FEDD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00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80F3-FD1A-0C4B-9828-04013ACF0E06}" type="datetimeFigureOut">
              <a:rPr lang="en-US" smtClean="0"/>
              <a:t>04/09/18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F809-DB7A-9140-97FC-03C80FEDD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36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80F3-FD1A-0C4B-9828-04013ACF0E06}" type="datetimeFigureOut">
              <a:rPr lang="en-US" smtClean="0"/>
              <a:t>04/09/18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F809-DB7A-9140-97FC-03C80FEDD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12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80F3-FD1A-0C4B-9828-04013ACF0E06}" type="datetimeFigureOut">
              <a:rPr lang="en-US" smtClean="0"/>
              <a:t>04/09/18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F809-DB7A-9140-97FC-03C80FEDD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88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80F3-FD1A-0C4B-9828-04013ACF0E06}" type="datetimeFigureOut">
              <a:rPr lang="en-US" smtClean="0"/>
              <a:t>04/09/18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F809-DB7A-9140-97FC-03C80FEDD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34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F80F3-FD1A-0C4B-9828-04013ACF0E06}" type="datetimeFigureOut">
              <a:rPr lang="en-US" smtClean="0"/>
              <a:t>04/09/18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CF809-DB7A-9140-97FC-03C80FEDD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8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5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5434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P</a:t>
            </a:r>
            <a:r>
              <a:rPr lang="en-US" dirty="0" smtClean="0"/>
              <a:t>rotein structure prediction: Theory and examples with Phyre2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58808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Oct 2017</a:t>
            </a:r>
            <a:endParaRPr lang="en-US" dirty="0"/>
          </a:p>
          <a:p>
            <a:r>
              <a:rPr lang="en-US" dirty="0" smtClean="0"/>
              <a:t>Dr. Lawrence Kelley</a:t>
            </a:r>
          </a:p>
          <a:p>
            <a:r>
              <a:rPr lang="en-US" dirty="0"/>
              <a:t>D</a:t>
            </a:r>
            <a:r>
              <a:rPr lang="en-US" dirty="0" smtClean="0"/>
              <a:t>r. </a:t>
            </a:r>
            <a:r>
              <a:rPr lang="en-US" dirty="0" err="1" smtClean="0"/>
              <a:t>Stefans</a:t>
            </a:r>
            <a:r>
              <a:rPr lang="en-US" dirty="0" smtClean="0"/>
              <a:t> </a:t>
            </a:r>
            <a:r>
              <a:rPr lang="en-US" dirty="0" err="1" smtClean="0"/>
              <a:t>Mezulis</a:t>
            </a:r>
            <a:endParaRPr lang="en-US" dirty="0" smtClean="0"/>
          </a:p>
          <a:p>
            <a:r>
              <a:rPr lang="en-US" dirty="0" smtClean="0"/>
              <a:t>Prof. Michael Sternberg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62" y="5717879"/>
            <a:ext cx="1856902" cy="605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299" y="5622579"/>
            <a:ext cx="1584788" cy="700812"/>
          </a:xfrm>
          <a:prstGeom prst="rect">
            <a:avLst/>
          </a:prstGeom>
        </p:spPr>
      </p:pic>
      <p:pic>
        <p:nvPicPr>
          <p:cNvPr id="6" name="Picture 88" descr="IMP_ML_2CS_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745151"/>
            <a:ext cx="2456404" cy="72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8199" y="5724750"/>
            <a:ext cx="2726818" cy="3555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6275" y="4187479"/>
            <a:ext cx="14351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17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9452" y="2933743"/>
            <a:ext cx="29233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SVYDAAAQLTADVKKDLRDSW</a:t>
            </a:r>
          </a:p>
          <a:p>
            <a:r>
              <a:rPr lang="en-US" dirty="0" smtClean="0">
                <a:solidFill>
                  <a:srgbClr val="984807"/>
                </a:solidFill>
              </a:rPr>
              <a:t>KVIGSDKKGNGVALMTTLFAD</a:t>
            </a:r>
          </a:p>
          <a:p>
            <a:r>
              <a:rPr lang="en-US" dirty="0" smtClean="0">
                <a:solidFill>
                  <a:srgbClr val="984807"/>
                </a:solidFill>
              </a:rPr>
              <a:t>NQETIGYFKRLGNVSQGMAND</a:t>
            </a:r>
          </a:p>
          <a:p>
            <a:r>
              <a:rPr lang="en-US" dirty="0" smtClean="0">
                <a:solidFill>
                  <a:srgbClr val="984807"/>
                </a:solidFill>
              </a:rPr>
              <a:t>KLRGHSITLMYALQNFIDQLD</a:t>
            </a:r>
          </a:p>
          <a:p>
            <a:r>
              <a:rPr lang="en-US" dirty="0" smtClean="0">
                <a:solidFill>
                  <a:srgbClr val="984807"/>
                </a:solidFill>
              </a:rPr>
              <a:t>NPDSLDLVCS…….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812" y="2162591"/>
            <a:ext cx="1715479" cy="1344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813" y="3744107"/>
            <a:ext cx="1615098" cy="1333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076" y="509506"/>
            <a:ext cx="1474896" cy="149473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374812" y="430189"/>
            <a:ext cx="1715479" cy="6182833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37849" y="5255382"/>
            <a:ext cx="153266" cy="1751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136983" y="5647773"/>
            <a:ext cx="153266" cy="1751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623662" y="1565666"/>
            <a:ext cx="2474163" cy="12591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623662" y="2933743"/>
            <a:ext cx="2474163" cy="48795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623662" y="3988082"/>
            <a:ext cx="2583639" cy="4229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430862" y="6012305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100K structures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85285" y="5145895"/>
            <a:ext cx="4881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But often the sequence signal is weak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96900" y="514441"/>
            <a:ext cx="51782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Fold recognition by scanning</a:t>
            </a:r>
          </a:p>
          <a:p>
            <a:r>
              <a:rPr lang="en-US" sz="2400" dirty="0" smtClean="0"/>
              <a:t>For compatibility with known structures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84797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6-01 at 08.58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00"/>
            <a:ext cx="9144000" cy="241263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362700" y="2793999"/>
            <a:ext cx="1638300" cy="990601"/>
          </a:xfrm>
          <a:prstGeom prst="ellipse">
            <a:avLst/>
          </a:prstGeom>
          <a:solidFill>
            <a:schemeClr val="accent2">
              <a:lumMod val="20000"/>
              <a:lumOff val="80000"/>
              <a:alpha val="18000"/>
            </a:schemeClr>
          </a:solidFill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</a:t>
            </a:r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 Investigator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571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</a:t>
            </a:r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 Investigator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2" name="Picture 1" descr="Screen Shot 2014-09-07 at 14.14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11" y="979311"/>
            <a:ext cx="7634111" cy="573384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028699" y="5432776"/>
            <a:ext cx="2160411" cy="990601"/>
          </a:xfrm>
          <a:prstGeom prst="ellipse">
            <a:avLst/>
          </a:prstGeom>
          <a:solidFill>
            <a:schemeClr val="accent2">
              <a:lumMod val="20000"/>
              <a:lumOff val="80000"/>
              <a:alpha val="18000"/>
            </a:schemeClr>
          </a:solidFill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13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3-12-13 at 19.20.52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r="937"/>
          <a:stretch>
            <a:fillRect/>
          </a:stretch>
        </p:blipFill>
        <p:spPr>
          <a:xfrm>
            <a:off x="0" y="838200"/>
            <a:ext cx="9144000" cy="50288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</a:t>
            </a:r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 Investigator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513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64155" y="1909291"/>
            <a:ext cx="7418652" cy="208317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Alternative resources to Phyre2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604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6009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C0504D"/>
                </a:solidFill>
              </a:rPr>
              <a:t>T</a:t>
            </a:r>
            <a:r>
              <a:rPr lang="en-US" dirty="0" smtClean="0">
                <a:solidFill>
                  <a:srgbClr val="C0504D"/>
                </a:solidFill>
              </a:rPr>
              <a:t>emplate-based</a:t>
            </a:r>
          </a:p>
          <a:p>
            <a:pPr lvl="1"/>
            <a:r>
              <a:rPr lang="en-US" b="1" dirty="0" err="1" smtClean="0"/>
              <a:t>HHpred</a:t>
            </a:r>
            <a:r>
              <a:rPr lang="en-US" dirty="0" smtClean="0"/>
              <a:t> - hmm + </a:t>
            </a:r>
            <a:r>
              <a:rPr lang="en-US" dirty="0" err="1" smtClean="0"/>
              <a:t>Modeller</a:t>
            </a:r>
            <a:endParaRPr lang="en-US" dirty="0" smtClean="0"/>
          </a:p>
          <a:p>
            <a:pPr lvl="1"/>
            <a:r>
              <a:rPr lang="en-US" b="1" dirty="0" err="1" smtClean="0"/>
              <a:t>SwissModel</a:t>
            </a:r>
            <a:r>
              <a:rPr lang="en-US" dirty="0" smtClean="0"/>
              <a:t>- hmm + loops + </a:t>
            </a:r>
            <a:r>
              <a:rPr lang="en-US" dirty="0" err="1" smtClean="0"/>
              <a:t>sidechains</a:t>
            </a:r>
            <a:r>
              <a:rPr lang="en-US" dirty="0" smtClean="0"/>
              <a:t> like Phyre</a:t>
            </a:r>
          </a:p>
          <a:p>
            <a:pPr lvl="1"/>
            <a:r>
              <a:rPr lang="en-US" dirty="0" smtClean="0"/>
              <a:t>(p)(m)(</a:t>
            </a:r>
            <a:r>
              <a:rPr lang="en-US" dirty="0" err="1" smtClean="0"/>
              <a:t>pDom</a:t>
            </a:r>
            <a:r>
              <a:rPr lang="en-US" dirty="0" smtClean="0"/>
              <a:t>)</a:t>
            </a:r>
            <a:r>
              <a:rPr lang="en-US" b="1" dirty="0" err="1" smtClean="0"/>
              <a:t>GenThreader</a:t>
            </a:r>
            <a:r>
              <a:rPr lang="en-US" dirty="0" smtClean="0"/>
              <a:t> - profile-profile + </a:t>
            </a:r>
            <a:r>
              <a:rPr lang="en-US" dirty="0" err="1" smtClean="0"/>
              <a:t>Modeller</a:t>
            </a:r>
            <a:endParaRPr lang="en-US" dirty="0" smtClean="0"/>
          </a:p>
          <a:p>
            <a:pPr lvl="1"/>
            <a:r>
              <a:rPr lang="en-US" dirty="0" smtClean="0"/>
              <a:t>And others….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Hybrid</a:t>
            </a:r>
          </a:p>
          <a:p>
            <a:pPr lvl="1"/>
            <a:r>
              <a:rPr lang="en-US" b="1" dirty="0" err="1" smtClean="0"/>
              <a:t>Robetta</a:t>
            </a:r>
            <a:r>
              <a:rPr lang="en-US" dirty="0" smtClean="0"/>
              <a:t> (Robot Rosetta)</a:t>
            </a:r>
          </a:p>
          <a:p>
            <a:pPr lvl="1"/>
            <a:r>
              <a:rPr lang="en-US" b="1" dirty="0" smtClean="0"/>
              <a:t>i-TASSER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/>
              <a:t>Alternative Resources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083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64155" y="1909291"/>
            <a:ext cx="7418652" cy="208317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Template-based alternatives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7800" y="3730851"/>
            <a:ext cx="5276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HHpred</a:t>
            </a:r>
            <a:r>
              <a:rPr lang="en-US" sz="2800" dirty="0" smtClean="0"/>
              <a:t>, </a:t>
            </a:r>
            <a:r>
              <a:rPr lang="en-US" sz="2800" dirty="0" err="1" smtClean="0"/>
              <a:t>SwissModel</a:t>
            </a:r>
            <a:r>
              <a:rPr lang="en-US" sz="2800" dirty="0" smtClean="0"/>
              <a:t>, </a:t>
            </a:r>
            <a:r>
              <a:rPr lang="en-US" sz="2800" dirty="0" err="1" smtClean="0"/>
              <a:t>GenThreader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09969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/>
              <a:t>Alternative Resources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82789"/>
              </p:ext>
            </p:extLst>
          </p:nvPr>
        </p:nvGraphicFramePr>
        <p:xfrm>
          <a:off x="335762" y="2300486"/>
          <a:ext cx="8481600" cy="3245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3600"/>
                <a:gridCol w="1413600"/>
                <a:gridCol w="1413600"/>
                <a:gridCol w="1413600"/>
                <a:gridCol w="1413600"/>
                <a:gridCol w="1413600"/>
              </a:tblGrid>
              <a:tr h="6491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Registration required?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Speed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Single-step </a:t>
                      </a:r>
                      <a:r>
                        <a:rPr lang="en-US" dirty="0" err="1" smtClean="0"/>
                        <a:t>modelling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Multi- template?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Batch processing</a:t>
                      </a:r>
                      <a:endParaRPr lang="en-US" dirty="0"/>
                    </a:p>
                  </a:txBody>
                  <a:tcPr/>
                </a:tc>
              </a:tr>
              <a:tr h="64911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HHpred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64911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SwissModel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64911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GenThreader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649113">
                <a:tc>
                  <a:txBody>
                    <a:bodyPr/>
                    <a:lstStyle/>
                    <a:p>
                      <a:r>
                        <a:rPr lang="en-US" dirty="0" smtClean="0"/>
                        <a:t>Phyre2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131875" y="1322497"/>
            <a:ext cx="28827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T</a:t>
            </a:r>
            <a:r>
              <a:rPr lang="en-US" sz="3200" dirty="0" smtClean="0"/>
              <a:t>emplate-based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3404245" y="5695904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Fast</a:t>
            </a:r>
            <a:r>
              <a:rPr lang="en-US" dirty="0" smtClean="0"/>
              <a:t>= minutes to hours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995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 smtClean="0"/>
              <a:t>HHpred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2" name="Picture 1" descr="Screen Shot 2016-09-14 at 13.00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900"/>
            <a:ext cx="9144000" cy="38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6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 smtClean="0"/>
              <a:t>HHpred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3" name="Picture 2" descr="Screen Shot 2016-09-14 at 13.00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554"/>
            <a:ext cx="9144000" cy="2767098"/>
          </a:xfrm>
          <a:prstGeom prst="rect">
            <a:avLst/>
          </a:prstGeom>
        </p:spPr>
      </p:pic>
      <p:pic>
        <p:nvPicPr>
          <p:cNvPr id="5" name="Picture 4" descr="Screen Shot 2016-09-14 at 13.00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4" y="3065844"/>
            <a:ext cx="8858987" cy="379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89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 smtClean="0"/>
              <a:t>HHpred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3" name="Picture 2" descr="Screen Shot 2016-09-14 at 13.01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6390"/>
            <a:ext cx="9144000" cy="1068636"/>
          </a:xfrm>
          <a:prstGeom prst="rect">
            <a:avLst/>
          </a:prstGeom>
        </p:spPr>
      </p:pic>
      <p:pic>
        <p:nvPicPr>
          <p:cNvPr id="6" name="Picture 5" descr="Screen Shot 2016-09-14 at 13.06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802" y="2042536"/>
            <a:ext cx="5567420" cy="2670857"/>
          </a:xfrm>
          <a:prstGeom prst="rect">
            <a:avLst/>
          </a:prstGeom>
        </p:spPr>
      </p:pic>
      <p:pic>
        <p:nvPicPr>
          <p:cNvPr id="7" name="Picture 6" descr="Screen Shot 2016-09-14 at 13.06.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8" y="3780059"/>
            <a:ext cx="3789156" cy="29465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25808" y="5142003"/>
            <a:ext cx="522841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Automatic or manual template selection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(requires </a:t>
            </a:r>
            <a:r>
              <a:rPr lang="en-US" sz="2400" dirty="0" err="1" smtClean="0"/>
              <a:t>Modeller</a:t>
            </a:r>
            <a:r>
              <a:rPr lang="en-US" sz="2400" dirty="0" smtClean="0"/>
              <a:t> license Key)</a:t>
            </a:r>
            <a:endParaRPr lang="en-US" sz="2400" dirty="0"/>
          </a:p>
        </p:txBody>
      </p:sp>
      <p:pic>
        <p:nvPicPr>
          <p:cNvPr id="5" name="Picture 4" descr="Screen Shot 2016-09-14 at 13.03.4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8" y="2180164"/>
            <a:ext cx="3384240" cy="265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17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3-10 at 14.29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54" y="342900"/>
            <a:ext cx="4002764" cy="3675451"/>
          </a:xfrm>
          <a:prstGeom prst="rect">
            <a:avLst/>
          </a:prstGeom>
        </p:spPr>
      </p:pic>
      <p:pic>
        <p:nvPicPr>
          <p:cNvPr id="6" name="Picture 5" descr="Screen Shot 2017-03-10 at 14.29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313" y="342900"/>
            <a:ext cx="3978897" cy="36754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8915" y="4394274"/>
            <a:ext cx="514400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72% residues </a:t>
            </a:r>
            <a:r>
              <a:rPr lang="en-US" sz="2800" dirty="0" err="1" smtClean="0"/>
              <a:t>superposable</a:t>
            </a:r>
            <a:r>
              <a:rPr lang="en-US" sz="2800" dirty="0" smtClean="0"/>
              <a:t> &lt;4A</a:t>
            </a:r>
          </a:p>
          <a:p>
            <a:r>
              <a:rPr lang="en-US" sz="2800" b="1" dirty="0" smtClean="0"/>
              <a:t>18% sequence identity</a:t>
            </a:r>
          </a:p>
          <a:p>
            <a:r>
              <a:rPr lang="en-US" sz="2800" dirty="0" smtClean="0"/>
              <a:t>Triose Phosphate </a:t>
            </a:r>
            <a:r>
              <a:rPr lang="en-US" sz="2800" dirty="0" err="1" smtClean="0"/>
              <a:t>Isomerase</a:t>
            </a:r>
            <a:r>
              <a:rPr lang="en-US" sz="2800" dirty="0" smtClean="0"/>
              <a:t> from </a:t>
            </a:r>
          </a:p>
          <a:p>
            <a:r>
              <a:rPr lang="en-US" sz="2800" dirty="0" smtClean="0"/>
              <a:t>Chicken and </a:t>
            </a:r>
            <a:r>
              <a:rPr lang="en-US" sz="2800" dirty="0" err="1" smtClean="0"/>
              <a:t>Methanocaldococcus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099734" y="2590800"/>
            <a:ext cx="4927600" cy="1200329"/>
          </a:xfrm>
          <a:prstGeom prst="rect">
            <a:avLst/>
          </a:prstGeom>
          <a:solidFill>
            <a:schemeClr val="bg1"/>
          </a:solidFill>
          <a:ln w="571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How to detect remote sequence similarity?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72175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 smtClean="0"/>
              <a:t>SwissModel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5" name="Picture 4" descr="Screen Shot 2016-09-14 at 12.19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441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5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 smtClean="0"/>
              <a:t>SwissModel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3" name="Picture 2" descr="Screen Shot 2016-09-14 at 12.22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100"/>
            <a:ext cx="9144000" cy="421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53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/>
              <a:t>G</a:t>
            </a:r>
            <a:r>
              <a:rPr lang="en-US" sz="3600" dirty="0" err="1" smtClean="0"/>
              <a:t>enThreader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6" name="Picture 5" descr="Screen Shot 2016-09-14 at 14.02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400"/>
            <a:ext cx="9144000" cy="374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1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/>
              <a:t>G</a:t>
            </a:r>
            <a:r>
              <a:rPr lang="en-US" sz="3600" dirty="0" err="1" smtClean="0"/>
              <a:t>enThreader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3" name="Picture 2" descr="Screen Shot 2016-09-14 at 12.44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13" y="1260555"/>
            <a:ext cx="7815556" cy="495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46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64155" y="1909291"/>
            <a:ext cx="7418652" cy="208317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Hybrid alternatives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1659" y="3730851"/>
            <a:ext cx="2782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Robetta</a:t>
            </a:r>
            <a:r>
              <a:rPr lang="en-US" sz="2800" dirty="0" smtClean="0"/>
              <a:t>, i-TASSER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89081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6009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Robetta</a:t>
            </a:r>
            <a:r>
              <a:rPr lang="en-US" dirty="0" smtClean="0"/>
              <a:t> and i-</a:t>
            </a:r>
            <a:r>
              <a:rPr lang="en-US" dirty="0" err="1" smtClean="0"/>
              <a:t>Tasser</a:t>
            </a:r>
            <a:r>
              <a:rPr lang="en-US" dirty="0" smtClean="0"/>
              <a:t>: Consensus and Fragments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ultiple independent HMM/profile-based systems to generate starting models. Wisdom of crowds approach.</a:t>
            </a:r>
          </a:p>
          <a:p>
            <a:pPr lvl="1"/>
            <a:r>
              <a:rPr lang="en-US" dirty="0" smtClean="0"/>
              <a:t>Model short (9 residues, </a:t>
            </a:r>
            <a:r>
              <a:rPr lang="en-US" dirty="0" err="1" smtClean="0"/>
              <a:t>Robetta</a:t>
            </a:r>
            <a:r>
              <a:rPr lang="en-US" dirty="0" smtClean="0"/>
              <a:t>) or longer (20 residues, i-TASSER) </a:t>
            </a:r>
            <a:r>
              <a:rPr lang="en-US" b="1" dirty="0" smtClean="0"/>
              <a:t>fragments</a:t>
            </a:r>
            <a:r>
              <a:rPr lang="en-US" dirty="0" smtClean="0"/>
              <a:t> of your protein</a:t>
            </a:r>
          </a:p>
          <a:p>
            <a:pPr lvl="1"/>
            <a:r>
              <a:rPr lang="en-US" dirty="0" smtClean="0"/>
              <a:t>Stitch together in millions of combinations and select using pseudo-energy functions</a:t>
            </a:r>
          </a:p>
          <a:p>
            <a:pPr lvl="1"/>
            <a:r>
              <a:rPr lang="en-US" dirty="0" smtClean="0"/>
              <a:t>Lots of clustering (thousands or 10’s of thousands of models produced)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/>
              <a:t>Alternative Resources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656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/>
              <a:t>Alternative Resources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882524"/>
              </p:ext>
            </p:extLst>
          </p:nvPr>
        </p:nvGraphicFramePr>
        <p:xfrm>
          <a:off x="335762" y="2313580"/>
          <a:ext cx="8481600" cy="28617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3600"/>
                <a:gridCol w="1413600"/>
                <a:gridCol w="1413600"/>
                <a:gridCol w="1413600"/>
                <a:gridCol w="1413600"/>
                <a:gridCol w="1413600"/>
              </a:tblGrid>
              <a:tr h="6491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Registration required?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Speed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Multiple</a:t>
                      </a:r>
                      <a:r>
                        <a:rPr lang="en-US" baseline="0" dirty="0" smtClean="0"/>
                        <a:t> jobs?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Multi- template?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Template-free </a:t>
                      </a:r>
                      <a:r>
                        <a:rPr lang="en-US" dirty="0" err="1" smtClean="0"/>
                        <a:t>modelling</a:t>
                      </a:r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  <a:tr h="649113">
                <a:tc>
                  <a:txBody>
                    <a:bodyPr/>
                    <a:lstStyle/>
                    <a:p>
                      <a:r>
                        <a:rPr lang="en-US" dirty="0" smtClean="0"/>
                        <a:t>i-TASSER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64911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Robetta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649113">
                <a:tc>
                  <a:txBody>
                    <a:bodyPr/>
                    <a:lstStyle/>
                    <a:p>
                      <a:r>
                        <a:rPr lang="en-US" dirty="0" smtClean="0"/>
                        <a:t>Phyre2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142381" y="1374874"/>
            <a:ext cx="28648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Hybrid methods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746316" y="5547147"/>
            <a:ext cx="6820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SLOW </a:t>
            </a:r>
            <a:r>
              <a:rPr lang="en-US" dirty="0" smtClean="0"/>
              <a:t>= days to weeks (my recent test i-</a:t>
            </a:r>
            <a:r>
              <a:rPr lang="en-US" dirty="0" err="1" smtClean="0"/>
              <a:t>Tasser</a:t>
            </a:r>
            <a:r>
              <a:rPr lang="en-US" dirty="0" smtClean="0"/>
              <a:t> 2 days , </a:t>
            </a:r>
            <a:r>
              <a:rPr lang="en-US" dirty="0" err="1" smtClean="0"/>
              <a:t>Robetta</a:t>
            </a:r>
            <a:r>
              <a:rPr lang="en-US" dirty="0" smtClean="0"/>
              <a:t> 6 days)</a:t>
            </a:r>
          </a:p>
          <a:p>
            <a:r>
              <a:rPr lang="en-US" b="1" dirty="0" smtClean="0"/>
              <a:t>Fast </a:t>
            </a:r>
            <a:r>
              <a:rPr lang="en-US" dirty="0" smtClean="0"/>
              <a:t>= minutes to hours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681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6009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Large complex systems</a:t>
            </a:r>
          </a:p>
          <a:p>
            <a:r>
              <a:rPr lang="en-US" dirty="0" smtClean="0"/>
              <a:t>Too much for this introductory talk</a:t>
            </a:r>
          </a:p>
          <a:p>
            <a:r>
              <a:rPr lang="en-US" dirty="0" smtClean="0"/>
              <a:t>To get a feel for them….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/>
              <a:t>Alternative Resources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84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/>
              <a:t>i-TASSER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3" name="Picture 2" descr="Screen Shot 2016-09-19 at 09.40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95787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7839" y="2199798"/>
            <a:ext cx="2684117" cy="269737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16028" y="2448584"/>
            <a:ext cx="4530265" cy="1569660"/>
          </a:xfrm>
          <a:prstGeom prst="rect">
            <a:avLst/>
          </a:prstGeom>
          <a:solidFill>
            <a:schemeClr val="bg1"/>
          </a:solidFill>
          <a:ln w="571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This step alone uses </a:t>
            </a:r>
            <a:r>
              <a:rPr lang="en-US" sz="3200" b="1" dirty="0" smtClean="0"/>
              <a:t>15 </a:t>
            </a:r>
            <a:r>
              <a:rPr lang="en-US" sz="3200" dirty="0" smtClean="0"/>
              <a:t>independent HMM/profile threading systems</a:t>
            </a:r>
            <a:endParaRPr lang="en-US" sz="3200" dirty="0"/>
          </a:p>
        </p:txBody>
      </p:sp>
      <p:cxnSp>
        <p:nvCxnSpPr>
          <p:cNvPr id="7" name="Straight Arrow Connector 6"/>
          <p:cNvCxnSpPr>
            <a:stCxn id="2" idx="6"/>
            <a:endCxn id="5" idx="1"/>
          </p:cNvCxnSpPr>
          <p:nvPr/>
        </p:nvCxnSpPr>
        <p:spPr>
          <a:xfrm flipV="1">
            <a:off x="2801956" y="3233414"/>
            <a:ext cx="1414072" cy="315069"/>
          </a:xfrm>
          <a:prstGeom prst="straightConnector1">
            <a:avLst/>
          </a:prstGeom>
          <a:ln w="57150" cmpd="sng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649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/>
              <a:t>i-TASSER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2" name="Picture 1" descr="Screen Shot 2016-09-14 at 12.19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0" y="1477224"/>
            <a:ext cx="8516274" cy="418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95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54226" y="6196251"/>
            <a:ext cx="5243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http://</a:t>
            </a:r>
            <a:r>
              <a:rPr lang="en-US" sz="2800" dirty="0" err="1" smtClean="0"/>
              <a:t>www.imperial.ac.uk</a:t>
            </a:r>
            <a:r>
              <a:rPr lang="en-US" sz="2800" dirty="0"/>
              <a:t>/phyre2</a:t>
            </a:r>
          </a:p>
        </p:txBody>
      </p:sp>
      <p:pic>
        <p:nvPicPr>
          <p:cNvPr id="2" name="Picture 1" descr="Screen Shot 2014-09-06 at 10.59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090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1472" y="5084536"/>
            <a:ext cx="6471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~1,000 user submissions per day</a:t>
            </a:r>
          </a:p>
          <a:p>
            <a:pPr algn="ctr"/>
            <a:r>
              <a:rPr lang="en-US" sz="3200" dirty="0" smtClean="0"/>
              <a:t>~50,000 users worldwide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9121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/>
              <a:t>i-TASSER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2" name="Picture 1" descr="Screen Shot 2016-09-17 at 11.34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19" y="1027427"/>
            <a:ext cx="8851038" cy="536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95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 smtClean="0"/>
              <a:t>Robetta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2" name="Picture 1" descr="Screen Shot 2016-09-14 at 12.40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0" y="964535"/>
            <a:ext cx="8063727" cy="568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23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 smtClean="0"/>
              <a:t>Robetta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3" name="Picture 2" descr="Screen Shot 2016-09-14 at 12.40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87" y="939987"/>
            <a:ext cx="7419840" cy="591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79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6009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Always wise to try multiple resources</a:t>
            </a:r>
          </a:p>
          <a:p>
            <a:r>
              <a:rPr lang="en-US" dirty="0" smtClean="0"/>
              <a:t>i-TASSER the regular ‘winner’ at CASP</a:t>
            </a:r>
          </a:p>
          <a:p>
            <a:r>
              <a:rPr lang="en-US" dirty="0" smtClean="0"/>
              <a:t>For most </a:t>
            </a:r>
            <a:r>
              <a:rPr lang="en-US" dirty="0" err="1" smtClean="0"/>
              <a:t>modelling</a:t>
            </a:r>
            <a:r>
              <a:rPr lang="en-US" dirty="0" smtClean="0"/>
              <a:t> tasks, very little difference in quality between methods. Try the fast ones first.</a:t>
            </a:r>
          </a:p>
          <a:p>
            <a:r>
              <a:rPr lang="en-US" dirty="0" smtClean="0"/>
              <a:t>For particularly hard problems, worth the wait for i-TASSER or </a:t>
            </a:r>
            <a:r>
              <a:rPr lang="en-US" dirty="0" err="1" smtClean="0"/>
              <a:t>Robetta</a:t>
            </a:r>
            <a:r>
              <a:rPr lang="en-US" dirty="0" smtClean="0"/>
              <a:t>, but still very difficult to know when to trust result.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/>
              <a:t>Alternative Resources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6619" y="1159678"/>
            <a:ext cx="2225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SUMMARY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30122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/>
              <a:t>Feedback welcome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Ease of use – what’s clear/unclear on the site?</a:t>
            </a:r>
          </a:p>
          <a:p>
            <a:r>
              <a:rPr lang="en-US" dirty="0" smtClean="0"/>
              <a:t>Functionality – is there something you wish it could do that it doesn’t?</a:t>
            </a:r>
          </a:p>
          <a:p>
            <a:r>
              <a:rPr lang="en-US" dirty="0" smtClean="0"/>
              <a:t>Contact:</a:t>
            </a:r>
          </a:p>
          <a:p>
            <a:pPr lvl="1"/>
            <a:r>
              <a:rPr lang="en-US" dirty="0" smtClean="0"/>
              <a:t>Twitter </a:t>
            </a:r>
            <a:r>
              <a:rPr lang="en-US" dirty="0"/>
              <a:t>(@phyre2server)</a:t>
            </a:r>
          </a:p>
          <a:p>
            <a:pPr lvl="1"/>
            <a:r>
              <a:rPr lang="en-US" dirty="0"/>
              <a:t>Google Groups (</a:t>
            </a:r>
            <a:r>
              <a:rPr lang="en-US" dirty="0" err="1"/>
              <a:t>groups.google.com</a:t>
            </a:r>
            <a:r>
              <a:rPr lang="en-US" dirty="0"/>
              <a:t>/group/</a:t>
            </a:r>
            <a:r>
              <a:rPr lang="en-US" dirty="0" err="1"/>
              <a:t>phyre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Email (</a:t>
            </a:r>
            <a:r>
              <a:rPr lang="en-US" dirty="0" err="1" smtClean="0"/>
              <a:t>l.a.kelley@imperial.ac.uk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795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953735"/>
                </a:solidFill>
              </a:rPr>
              <a:t>Further information</a:t>
            </a:r>
            <a:endParaRPr lang="en-US" sz="5400" b="1" dirty="0">
              <a:solidFill>
                <a:srgbClr val="95373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256" y="1527661"/>
            <a:ext cx="853328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The </a:t>
            </a:r>
            <a:r>
              <a:rPr lang="en-US" sz="2800" b="1" dirty="0"/>
              <a:t>Phyre2 web portal for protein </a:t>
            </a:r>
            <a:r>
              <a:rPr lang="en-US" sz="2800" b="1" dirty="0" err="1"/>
              <a:t>modelling</a:t>
            </a:r>
            <a:r>
              <a:rPr lang="en-US" sz="2800" b="1" dirty="0"/>
              <a:t>, prediction </a:t>
            </a:r>
            <a:endParaRPr lang="en-US" sz="2800" b="1" dirty="0" smtClean="0"/>
          </a:p>
          <a:p>
            <a:r>
              <a:rPr lang="en-US" sz="2800" b="1" dirty="0" smtClean="0"/>
              <a:t>and </a:t>
            </a:r>
            <a:r>
              <a:rPr lang="en-US" sz="2800" b="1" dirty="0"/>
              <a:t>analysis </a:t>
            </a:r>
            <a:endParaRPr lang="en-US" sz="2800" b="1" dirty="0" smtClean="0"/>
          </a:p>
          <a:p>
            <a:r>
              <a:rPr lang="en-US" sz="2800" dirty="0" smtClean="0"/>
              <a:t>Kelley</a:t>
            </a:r>
            <a:r>
              <a:rPr lang="en-US" sz="2800" i="1" dirty="0" smtClean="0"/>
              <a:t> et al.,  </a:t>
            </a:r>
            <a:r>
              <a:rPr lang="en-US" sz="2800" dirty="0" smtClean="0"/>
              <a:t>Nature </a:t>
            </a:r>
            <a:r>
              <a:rPr lang="en-US" sz="2800" dirty="0"/>
              <a:t>Protocols 10, 845-858 (2015)</a:t>
            </a:r>
            <a:endParaRPr lang="en-US" sz="28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96399" y="4110985"/>
            <a:ext cx="8791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Detailed step by step tutorial and overview of the methods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6596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Arrow 7"/>
          <p:cNvSpPr/>
          <p:nvPr/>
        </p:nvSpPr>
        <p:spPr>
          <a:xfrm>
            <a:off x="2622760" y="1243936"/>
            <a:ext cx="975483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40998" y="3455265"/>
            <a:ext cx="53397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Search the 100 million known </a:t>
            </a:r>
            <a:r>
              <a:rPr lang="en-US" sz="3200" b="1" dirty="0" smtClean="0"/>
              <a:t>sequences</a:t>
            </a:r>
            <a:r>
              <a:rPr lang="en-US" sz="3200" dirty="0" smtClean="0"/>
              <a:t> for homologues using PSI-Blast.</a:t>
            </a:r>
            <a:endParaRPr lang="en-US" sz="3200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4256117" y="1088360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984169" y="1239172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256117" y="1391572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713317" y="1545560"/>
            <a:ext cx="3478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159314" y="1697573"/>
            <a:ext cx="554003" cy="35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Phyre2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34575" y="1176228"/>
            <a:ext cx="2341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Homologous sequences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9452" y="1701136"/>
            <a:ext cx="2341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User sequence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5400000">
            <a:off x="1277562" y="388974"/>
            <a:ext cx="357399" cy="200837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39452" y="1214460"/>
            <a:ext cx="2123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ourier"/>
                <a:cs typeface="Courier"/>
              </a:rPr>
              <a:t>SVYDAAAQLTADV</a:t>
            </a:r>
            <a:r>
              <a:rPr lang="mr-IN" dirty="0">
                <a:solidFill>
                  <a:schemeClr val="accent6">
                    <a:lumMod val="50000"/>
                  </a:schemeClr>
                </a:solidFill>
                <a:latin typeface="Courier"/>
                <a:cs typeface="Courier"/>
              </a:rPr>
              <a:t>…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208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9452" y="1209695"/>
            <a:ext cx="2123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ourier"/>
                <a:cs typeface="Courier"/>
              </a:rPr>
              <a:t>SVYDAAAQLTADV</a:t>
            </a:r>
            <a:r>
              <a:rPr lang="mr-IN" dirty="0" smtClean="0">
                <a:solidFill>
                  <a:schemeClr val="accent6">
                    <a:lumMod val="50000"/>
                  </a:schemeClr>
                </a:solidFill>
                <a:latin typeface="Courier"/>
                <a:cs typeface="Courier"/>
              </a:rPr>
              <a:t>…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622760" y="1243936"/>
            <a:ext cx="975483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4256117" y="1088360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984169" y="1239172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256117" y="1391572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713317" y="1545560"/>
            <a:ext cx="3478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159314" y="1697573"/>
            <a:ext cx="554003" cy="35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Phyre2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34575" y="1176228"/>
            <a:ext cx="2341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Homologous sequences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9452" y="1701136"/>
            <a:ext cx="2341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User sequence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9602" y="2844900"/>
            <a:ext cx="842514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Courier"/>
                <a:cs typeface="Courier"/>
              </a:rPr>
              <a:t>SVYDAAAQLTADVKKDLRDSW-KVIGSDKKGNGVALMTTLFADNQETIGYFKRLGNVSQG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ourier"/>
                <a:cs typeface="Courier"/>
              </a:rPr>
              <a:t>SVYDAAAQLTADVK---LRDSYKVIGSDKKGNGVALMTTLFADNQETIGYFKRLGNVSQG</a:t>
            </a:r>
          </a:p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SVYDAAVQLTADVKKDLRDSWKVIGSDKKGNGVA---TTLFADNQETIGYFKRLGNVSQG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urier"/>
                <a:cs typeface="Courier"/>
              </a:rPr>
              <a:t>SVYDAAAQLTADV------DSLKVIGSDKKGNGVALMTTLFADNQETIGYFKRLGNVSQG</a:t>
            </a:r>
          </a:p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urier"/>
                <a:cs typeface="Courier"/>
              </a:rPr>
              <a:t>SVYDAAAQLTADVKKDLRDSWKVIGS----GNGVALMTTLFADNQETIGYFKRLGNVSQG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5400000">
            <a:off x="4409788" y="-1106463"/>
            <a:ext cx="357399" cy="8272828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5400000">
            <a:off x="1277562" y="388974"/>
            <a:ext cx="357399" cy="200837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4225057" y="4412274"/>
            <a:ext cx="564169" cy="85871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3358019" y="5453834"/>
            <a:ext cx="2292026" cy="1062025"/>
          </a:xfrm>
          <a:prstGeom prst="roundRect">
            <a:avLst/>
          </a:prstGeom>
          <a:solidFill>
            <a:schemeClr val="accent6"/>
          </a:solidFill>
          <a:ln w="28575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Hidden Markov Model</a:t>
            </a:r>
          </a:p>
          <a:p>
            <a:pPr algn="ctr"/>
            <a:r>
              <a:rPr lang="en-US" dirty="0" smtClean="0"/>
              <a:t>(HMM)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623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9452" y="1209695"/>
            <a:ext cx="1992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ARDLVIPMIYCGHGY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622760" y="1243936"/>
            <a:ext cx="975483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30733" y="1701802"/>
            <a:ext cx="103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PSI-Blast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4256117" y="1088360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984169" y="1239172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256117" y="1391572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713317" y="1545560"/>
            <a:ext cx="3478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159314" y="1697573"/>
            <a:ext cx="554003" cy="35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ight Arrow 34"/>
          <p:cNvSpPr/>
          <p:nvPr/>
        </p:nvSpPr>
        <p:spPr>
          <a:xfrm>
            <a:off x="5463703" y="1206906"/>
            <a:ext cx="1235839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Phyre2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99542" y="2035805"/>
            <a:ext cx="2270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Hidden Markov model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63241" y="3492619"/>
            <a:ext cx="645196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Capture the mutational propensities at each position in the protein</a:t>
            </a:r>
          </a:p>
          <a:p>
            <a:endParaRPr lang="en-US" dirty="0" smtClean="0"/>
          </a:p>
          <a:p>
            <a:r>
              <a:rPr lang="en-US" sz="4000" dirty="0" smtClean="0"/>
              <a:t>An evolutionary fingerprint </a:t>
            </a:r>
            <a:endParaRPr lang="en-US" sz="4000" dirty="0"/>
          </a:p>
        </p:txBody>
      </p:sp>
      <p:sp>
        <p:nvSpPr>
          <p:cNvPr id="15" name="TextBox 14"/>
          <p:cNvSpPr txBox="1"/>
          <p:nvPr/>
        </p:nvSpPr>
        <p:spPr>
          <a:xfrm>
            <a:off x="439452" y="1701136"/>
            <a:ext cx="2341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User sequence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7069932" y="1149646"/>
            <a:ext cx="1182517" cy="547927"/>
          </a:xfrm>
          <a:prstGeom prst="roundRect">
            <a:avLst/>
          </a:prstGeom>
          <a:solidFill>
            <a:schemeClr val="accent6"/>
          </a:solidFill>
          <a:ln w="28575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058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77104" y="2534039"/>
            <a:ext cx="3437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~ 100,000 known 3D structures</a:t>
            </a:r>
            <a:endParaRPr lang="en-US" sz="2000" dirty="0"/>
          </a:p>
        </p:txBody>
      </p:sp>
      <p:sp>
        <p:nvSpPr>
          <p:cNvPr id="15" name="Rounded Rectangle 14"/>
          <p:cNvSpPr/>
          <p:nvPr/>
        </p:nvSpPr>
        <p:spPr>
          <a:xfrm>
            <a:off x="277104" y="1067464"/>
            <a:ext cx="3508593" cy="34648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210" y="1435555"/>
            <a:ext cx="1147932" cy="899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34" y="1484361"/>
            <a:ext cx="1030285" cy="850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142" y="1271495"/>
            <a:ext cx="1049669" cy="10637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Phyre2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022" y="1579771"/>
            <a:ext cx="1049669" cy="1063790"/>
          </a:xfrm>
          <a:prstGeom prst="rect">
            <a:avLst/>
          </a:prstGeom>
        </p:spPr>
      </p:pic>
      <p:sp>
        <p:nvSpPr>
          <p:cNvPr id="9" name="Curved Down Arrow 8"/>
          <p:cNvSpPr/>
          <p:nvPr/>
        </p:nvSpPr>
        <p:spPr>
          <a:xfrm>
            <a:off x="3368176" y="963218"/>
            <a:ext cx="1269968" cy="616553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595222" y="2042906"/>
            <a:ext cx="957077" cy="29237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52481" y="2042906"/>
            <a:ext cx="167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HAPTLVRDC…….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082592" y="4225491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10644" y="4376303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082592" y="4528703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539792" y="4682691"/>
            <a:ext cx="3478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85789" y="4834704"/>
            <a:ext cx="554003" cy="35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ight Arrow 20"/>
          <p:cNvSpPr/>
          <p:nvPr/>
        </p:nvSpPr>
        <p:spPr>
          <a:xfrm rot="5400000">
            <a:off x="6828321" y="3076815"/>
            <a:ext cx="1235839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757847" y="2934149"/>
            <a:ext cx="103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PSI-Blast</a:t>
            </a:r>
            <a:endParaRPr lang="en-US" dirty="0"/>
          </a:p>
        </p:txBody>
      </p:sp>
      <p:sp>
        <p:nvSpPr>
          <p:cNvPr id="28" name="Right Arrow 27"/>
          <p:cNvSpPr/>
          <p:nvPr/>
        </p:nvSpPr>
        <p:spPr>
          <a:xfrm rot="10800000">
            <a:off x="5595222" y="4376303"/>
            <a:ext cx="957077" cy="29237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785697" y="5291312"/>
            <a:ext cx="3378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Hidden Markov model</a:t>
            </a:r>
          </a:p>
          <a:p>
            <a:r>
              <a:rPr lang="en-US" dirty="0" smtClean="0"/>
              <a:t>for sequence of KNOWN structure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79208" y="1481721"/>
            <a:ext cx="1785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Extract sequence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019170" y="4225491"/>
            <a:ext cx="1237947" cy="70211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946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77104" y="2534039"/>
            <a:ext cx="3437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~ 100,000 known 3D structures</a:t>
            </a:r>
            <a:endParaRPr lang="en-US" sz="2000" dirty="0"/>
          </a:p>
        </p:txBody>
      </p:sp>
      <p:sp>
        <p:nvSpPr>
          <p:cNvPr id="15" name="Rounded Rectangle 14"/>
          <p:cNvSpPr/>
          <p:nvPr/>
        </p:nvSpPr>
        <p:spPr>
          <a:xfrm>
            <a:off x="277104" y="1067464"/>
            <a:ext cx="3508593" cy="34648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210" y="1435555"/>
            <a:ext cx="1147932" cy="899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34" y="1484361"/>
            <a:ext cx="1030285" cy="850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142" y="1271495"/>
            <a:ext cx="1049669" cy="10637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Phyre2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123509" y="1067464"/>
            <a:ext cx="3508593" cy="34648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77976" y="2534039"/>
            <a:ext cx="3674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~ 100,000 hidden Markov models</a:t>
            </a:r>
            <a:endParaRPr lang="en-US" sz="2000" dirty="0"/>
          </a:p>
        </p:txBody>
      </p:sp>
      <p:sp>
        <p:nvSpPr>
          <p:cNvPr id="26" name="Right Arrow 25"/>
          <p:cNvSpPr/>
          <p:nvPr/>
        </p:nvSpPr>
        <p:spPr>
          <a:xfrm>
            <a:off x="3911133" y="2534039"/>
            <a:ext cx="957078" cy="4001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5360797" y="1435555"/>
            <a:ext cx="922604" cy="58860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HMM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435801" y="1431441"/>
            <a:ext cx="922604" cy="58860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HMM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7464633" y="1435555"/>
            <a:ext cx="922604" cy="58860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571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77104" y="2534039"/>
            <a:ext cx="3437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~ 100,000 known 3D structures</a:t>
            </a:r>
            <a:endParaRPr lang="en-US" sz="2000" dirty="0"/>
          </a:p>
        </p:txBody>
      </p:sp>
      <p:sp>
        <p:nvSpPr>
          <p:cNvPr id="15" name="Rounded Rectangle 14"/>
          <p:cNvSpPr/>
          <p:nvPr/>
        </p:nvSpPr>
        <p:spPr>
          <a:xfrm>
            <a:off x="277104" y="1067464"/>
            <a:ext cx="3508593" cy="34648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210" y="1435555"/>
            <a:ext cx="1147932" cy="899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34" y="1484361"/>
            <a:ext cx="1030285" cy="850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142" y="1271495"/>
            <a:ext cx="1049669" cy="10637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Phyre2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3911133" y="2534039"/>
            <a:ext cx="957078" cy="4001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125885" y="1067464"/>
            <a:ext cx="3497013" cy="346480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Hidden Markov Model Database of 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KNOWN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STRUCTURES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87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9452" y="1209695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ARDLVIPMIYCGHGY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622760" y="1243936"/>
            <a:ext cx="975483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30733" y="1701802"/>
            <a:ext cx="103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PSI-Blast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849806" y="2494438"/>
            <a:ext cx="1849736" cy="161960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Hidden Markov Model DB of </a:t>
            </a:r>
            <a:r>
              <a:rPr lang="en-US" b="1" dirty="0" smtClean="0">
                <a:solidFill>
                  <a:schemeClr val="tx1"/>
                </a:solidFill>
              </a:rPr>
              <a:t>KNOWN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STRUCTURES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4256117" y="1088360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984169" y="1239172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256117" y="1391572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713317" y="1545560"/>
            <a:ext cx="3478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159314" y="1697573"/>
            <a:ext cx="554003" cy="35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ight Arrow 34"/>
          <p:cNvSpPr/>
          <p:nvPr/>
        </p:nvSpPr>
        <p:spPr>
          <a:xfrm>
            <a:off x="5463703" y="1206906"/>
            <a:ext cx="1235839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urved Right Arrow 35"/>
          <p:cNvSpPr/>
          <p:nvPr/>
        </p:nvSpPr>
        <p:spPr>
          <a:xfrm>
            <a:off x="6854632" y="1886468"/>
            <a:ext cx="646845" cy="284350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40043" y="2718705"/>
            <a:ext cx="2080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HMM-HMM </a:t>
            </a:r>
          </a:p>
          <a:p>
            <a:r>
              <a:rPr lang="en-US" dirty="0" smtClean="0"/>
              <a:t>Matching</a:t>
            </a:r>
          </a:p>
          <a:p>
            <a:r>
              <a:rPr lang="en-US" dirty="0"/>
              <a:t>(HHsearch, Soeding)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Phyre2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5463703" y="5056367"/>
            <a:ext cx="33373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Courier New" charset="0"/>
              </a:rPr>
              <a:t>ARDL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Courier New" charset="0"/>
              </a:rPr>
              <a:t>--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Courier New" charset="0"/>
              </a:rPr>
              <a:t>VIPM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Courier New" charset="0"/>
              </a:rPr>
              <a:t>IY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Courier New" charset="0"/>
              </a:rPr>
              <a:t>CGHGY</a:t>
            </a:r>
          </a:p>
        </p:txBody>
      </p:sp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5463703" y="5416729"/>
            <a:ext cx="33373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latin typeface="Courier New" charset="0"/>
              </a:rPr>
              <a:t>AFDL</a:t>
            </a:r>
            <a:r>
              <a:rPr lang="en-GB" sz="2400" dirty="0">
                <a:latin typeface="Courier New" charset="0"/>
              </a:rPr>
              <a:t>CD</a:t>
            </a:r>
            <a:r>
              <a:rPr lang="en-GB" sz="2400" b="1" dirty="0">
                <a:latin typeface="Courier New" charset="0"/>
              </a:rPr>
              <a:t>LIPV</a:t>
            </a:r>
            <a:r>
              <a:rPr lang="en-GB" sz="2400" dirty="0">
                <a:latin typeface="Courier New" charset="0"/>
              </a:rPr>
              <a:t>--</a:t>
            </a:r>
            <a:r>
              <a:rPr lang="en-GB" sz="2400" b="1" dirty="0">
                <a:latin typeface="Courier New" charset="0"/>
              </a:rPr>
              <a:t>CGMAY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711040" y="5878394"/>
            <a:ext cx="2934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Sequence of known structure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197" y="4934250"/>
            <a:ext cx="1411071" cy="1430054"/>
          </a:xfrm>
          <a:prstGeom prst="rect">
            <a:avLst/>
          </a:prstGeom>
        </p:spPr>
      </p:pic>
      <p:sp>
        <p:nvSpPr>
          <p:cNvPr id="21" name="Right Arrow 20"/>
          <p:cNvSpPr/>
          <p:nvPr/>
        </p:nvSpPr>
        <p:spPr>
          <a:xfrm rot="10800000">
            <a:off x="3671572" y="5416729"/>
            <a:ext cx="975483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39452" y="5416730"/>
            <a:ext cx="112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3D-Model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39452" y="1701136"/>
            <a:ext cx="2341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User sequence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7069932" y="1149646"/>
            <a:ext cx="1182517" cy="547927"/>
          </a:xfrm>
          <a:prstGeom prst="roundRect">
            <a:avLst/>
          </a:prstGeom>
          <a:solidFill>
            <a:schemeClr val="accent6"/>
          </a:solidFill>
          <a:ln w="28575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HMM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81716" y="2718705"/>
            <a:ext cx="43268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Core method of all major servers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Very powerful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Can confidently detect and align proteins</a:t>
            </a:r>
          </a:p>
          <a:p>
            <a:r>
              <a:rPr lang="en-US" dirty="0"/>
              <a:t>w</a:t>
            </a:r>
            <a:r>
              <a:rPr lang="en-US" dirty="0" smtClean="0"/>
              <a:t>hen sequence similarity as low as 15%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303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98688" y="1573581"/>
            <a:ext cx="73976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Tip: Submit your sequence(s) to Phyre2 now – results might be ready by end of the talk.</a:t>
            </a:r>
          </a:p>
          <a:p>
            <a:endParaRPr lang="en-US" sz="3200" dirty="0"/>
          </a:p>
          <a:p>
            <a:r>
              <a:rPr lang="en-US" sz="3200" dirty="0" smtClean="0"/>
              <a:t>Search for ‘Phyre2’ on Google</a:t>
            </a:r>
          </a:p>
          <a:p>
            <a:r>
              <a:rPr lang="en-US" sz="3200" dirty="0" err="1" smtClean="0"/>
              <a:t>www.sbg.imperial.ac.uk</a:t>
            </a:r>
            <a:r>
              <a:rPr lang="en-US" sz="3200" dirty="0" smtClean="0"/>
              <a:t>/phyre2</a:t>
            </a:r>
            <a:endParaRPr lang="en-US" sz="3200" dirty="0"/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Overview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296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Text Box 4"/>
          <p:cNvSpPr txBox="1">
            <a:spLocks noChangeArrowheads="1"/>
          </p:cNvSpPr>
          <p:nvPr/>
        </p:nvSpPr>
        <p:spPr bwMode="auto">
          <a:xfrm>
            <a:off x="395288" y="1989138"/>
            <a:ext cx="33373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ourier New" charset="0"/>
              </a:rPr>
              <a:t>A</a:t>
            </a:r>
            <a:r>
              <a:rPr lang="en-GB" sz="2400" b="1">
                <a:solidFill>
                  <a:srgbClr val="C0504D"/>
                </a:solidFill>
                <a:latin typeface="Courier New" charset="0"/>
              </a:rPr>
              <a:t>R</a:t>
            </a:r>
            <a:r>
              <a:rPr lang="en-GB" sz="2400" b="1">
                <a:latin typeface="Courier New" charset="0"/>
              </a:rPr>
              <a:t>DL</a:t>
            </a:r>
            <a:r>
              <a:rPr lang="en-GB" sz="2400">
                <a:latin typeface="Courier New" charset="0"/>
              </a:rPr>
              <a:t>--</a:t>
            </a:r>
            <a:r>
              <a:rPr lang="en-GB" sz="2400" b="1">
                <a:solidFill>
                  <a:schemeClr val="accent2"/>
                </a:solidFill>
                <a:latin typeface="Courier New" charset="0"/>
              </a:rPr>
              <a:t>V</a:t>
            </a:r>
            <a:r>
              <a:rPr lang="en-GB" sz="2400" b="1">
                <a:latin typeface="Courier New" charset="0"/>
              </a:rPr>
              <a:t>IP</a:t>
            </a:r>
            <a:r>
              <a:rPr lang="en-GB" sz="2400" b="1">
                <a:solidFill>
                  <a:schemeClr val="accent2"/>
                </a:solidFill>
                <a:latin typeface="Courier New" charset="0"/>
              </a:rPr>
              <a:t>M</a:t>
            </a:r>
            <a:r>
              <a:rPr lang="en-GB" sz="2400">
                <a:latin typeface="Courier New" charset="0"/>
              </a:rPr>
              <a:t>IY</a:t>
            </a:r>
            <a:r>
              <a:rPr lang="en-GB" sz="2400" b="1">
                <a:latin typeface="Courier New" charset="0"/>
              </a:rPr>
              <a:t>CG</a:t>
            </a:r>
            <a:r>
              <a:rPr lang="en-GB" sz="2400" b="1">
                <a:solidFill>
                  <a:srgbClr val="C0504D"/>
                </a:solidFill>
                <a:latin typeface="Courier New" charset="0"/>
              </a:rPr>
              <a:t>H</a:t>
            </a:r>
            <a:r>
              <a:rPr lang="en-GB" sz="2400" b="1">
                <a:solidFill>
                  <a:schemeClr val="accent2"/>
                </a:solidFill>
                <a:latin typeface="Courier New" charset="0"/>
              </a:rPr>
              <a:t>G</a:t>
            </a:r>
            <a:r>
              <a:rPr lang="en-GB" sz="2400" b="1">
                <a:latin typeface="Courier New" charset="0"/>
              </a:rPr>
              <a:t>Y</a:t>
            </a:r>
          </a:p>
        </p:txBody>
      </p:sp>
      <p:sp>
        <p:nvSpPr>
          <p:cNvPr id="118788" name="Text Box 5"/>
          <p:cNvSpPr txBox="1">
            <a:spLocks noChangeArrowheads="1"/>
          </p:cNvSpPr>
          <p:nvPr/>
        </p:nvSpPr>
        <p:spPr bwMode="auto">
          <a:xfrm>
            <a:off x="395288" y="2349500"/>
            <a:ext cx="33373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ourier New" charset="0"/>
              </a:rPr>
              <a:t>A</a:t>
            </a:r>
            <a:r>
              <a:rPr lang="en-GB" sz="2400" b="1">
                <a:solidFill>
                  <a:srgbClr val="C0504D"/>
                </a:solidFill>
                <a:latin typeface="Courier New" charset="0"/>
              </a:rPr>
              <a:t>F</a:t>
            </a:r>
            <a:r>
              <a:rPr lang="en-GB" sz="2400" b="1">
                <a:latin typeface="Courier New" charset="0"/>
              </a:rPr>
              <a:t>DL</a:t>
            </a:r>
            <a:r>
              <a:rPr lang="en-GB" sz="2400">
                <a:latin typeface="Courier New" charset="0"/>
              </a:rPr>
              <a:t>CD</a:t>
            </a:r>
            <a:r>
              <a:rPr lang="en-GB" sz="2400" b="1">
                <a:solidFill>
                  <a:schemeClr val="accent2"/>
                </a:solidFill>
                <a:latin typeface="Courier New" charset="0"/>
              </a:rPr>
              <a:t>L</a:t>
            </a:r>
            <a:r>
              <a:rPr lang="en-GB" sz="2400" b="1">
                <a:latin typeface="Courier New" charset="0"/>
              </a:rPr>
              <a:t>IP</a:t>
            </a:r>
            <a:r>
              <a:rPr lang="en-GB" sz="2400" b="1">
                <a:solidFill>
                  <a:schemeClr val="accent2"/>
                </a:solidFill>
                <a:latin typeface="Courier New" charset="0"/>
              </a:rPr>
              <a:t>V</a:t>
            </a:r>
            <a:r>
              <a:rPr lang="en-GB" sz="2400">
                <a:latin typeface="Courier New" charset="0"/>
              </a:rPr>
              <a:t>--</a:t>
            </a:r>
            <a:r>
              <a:rPr lang="en-GB" sz="2400" b="1">
                <a:latin typeface="Courier New" charset="0"/>
              </a:rPr>
              <a:t>CG</a:t>
            </a:r>
            <a:r>
              <a:rPr lang="en-GB" sz="2400" b="1">
                <a:solidFill>
                  <a:srgbClr val="C0504D"/>
                </a:solidFill>
                <a:latin typeface="Courier New" charset="0"/>
              </a:rPr>
              <a:t>M</a:t>
            </a:r>
            <a:r>
              <a:rPr lang="en-GB" sz="2400" b="1">
                <a:solidFill>
                  <a:schemeClr val="accent2"/>
                </a:solidFill>
                <a:latin typeface="Courier New" charset="0"/>
              </a:rPr>
              <a:t>A</a:t>
            </a:r>
            <a:r>
              <a:rPr lang="en-GB" sz="2400" b="1">
                <a:latin typeface="Courier New" charset="0"/>
              </a:rPr>
              <a:t>Y</a:t>
            </a:r>
          </a:p>
        </p:txBody>
      </p:sp>
      <p:sp>
        <p:nvSpPr>
          <p:cNvPr id="118789" name="Freeform 6"/>
          <p:cNvSpPr>
            <a:spLocks/>
          </p:cNvSpPr>
          <p:nvPr/>
        </p:nvSpPr>
        <p:spPr bwMode="auto">
          <a:xfrm>
            <a:off x="1258888" y="4292600"/>
            <a:ext cx="2771775" cy="1620838"/>
          </a:xfrm>
          <a:custGeom>
            <a:avLst/>
            <a:gdLst>
              <a:gd name="T0" fmla="*/ 2147483647 w 1746"/>
              <a:gd name="T1" fmla="*/ 2147483647 h 1021"/>
              <a:gd name="T2" fmla="*/ 2147483647 w 1746"/>
              <a:gd name="T3" fmla="*/ 2147483647 h 1021"/>
              <a:gd name="T4" fmla="*/ 2147483647 w 1746"/>
              <a:gd name="T5" fmla="*/ 2147483647 h 1021"/>
              <a:gd name="T6" fmla="*/ 2147483647 w 1746"/>
              <a:gd name="T7" fmla="*/ 2147483647 h 1021"/>
              <a:gd name="T8" fmla="*/ 2147483647 w 1746"/>
              <a:gd name="T9" fmla="*/ 2147483647 h 1021"/>
              <a:gd name="T10" fmla="*/ 2147483647 w 1746"/>
              <a:gd name="T11" fmla="*/ 2147483647 h 102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46"/>
              <a:gd name="T19" fmla="*/ 0 h 1021"/>
              <a:gd name="T20" fmla="*/ 1746 w 1746"/>
              <a:gd name="T21" fmla="*/ 1021 h 102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46" h="1021">
                <a:moveTo>
                  <a:pt x="68" y="877"/>
                </a:moveTo>
                <a:cubicBezTo>
                  <a:pt x="34" y="949"/>
                  <a:pt x="0" y="1021"/>
                  <a:pt x="113" y="877"/>
                </a:cubicBezTo>
                <a:cubicBezTo>
                  <a:pt x="226" y="733"/>
                  <a:pt x="604" y="30"/>
                  <a:pt x="748" y="15"/>
                </a:cubicBezTo>
                <a:cubicBezTo>
                  <a:pt x="892" y="0"/>
                  <a:pt x="846" y="748"/>
                  <a:pt x="975" y="786"/>
                </a:cubicBezTo>
                <a:cubicBezTo>
                  <a:pt x="1104" y="824"/>
                  <a:pt x="1392" y="287"/>
                  <a:pt x="1520" y="242"/>
                </a:cubicBezTo>
                <a:cubicBezTo>
                  <a:pt x="1648" y="197"/>
                  <a:pt x="1697" y="355"/>
                  <a:pt x="1746" y="51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790" name="Text Box 7"/>
          <p:cNvSpPr txBox="1">
            <a:spLocks noChangeArrowheads="1"/>
          </p:cNvSpPr>
          <p:nvPr/>
        </p:nvSpPr>
        <p:spPr bwMode="auto">
          <a:xfrm>
            <a:off x="1239838" y="524827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A</a:t>
            </a:r>
          </a:p>
        </p:txBody>
      </p:sp>
      <p:sp>
        <p:nvSpPr>
          <p:cNvPr id="118791" name="Text Box 8"/>
          <p:cNvSpPr txBox="1">
            <a:spLocks noChangeArrowheads="1"/>
          </p:cNvSpPr>
          <p:nvPr/>
        </p:nvSpPr>
        <p:spPr bwMode="auto">
          <a:xfrm>
            <a:off x="1692275" y="443706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D</a:t>
            </a:r>
          </a:p>
        </p:txBody>
      </p:sp>
      <p:sp>
        <p:nvSpPr>
          <p:cNvPr id="118792" name="Text Box 9"/>
          <p:cNvSpPr txBox="1">
            <a:spLocks noChangeArrowheads="1"/>
          </p:cNvSpPr>
          <p:nvPr/>
        </p:nvSpPr>
        <p:spPr bwMode="auto">
          <a:xfrm>
            <a:off x="2627313" y="436562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C</a:t>
            </a:r>
          </a:p>
        </p:txBody>
      </p:sp>
      <p:sp>
        <p:nvSpPr>
          <p:cNvPr id="118793" name="Text Box 10"/>
          <p:cNvSpPr txBox="1">
            <a:spLocks noChangeArrowheads="1"/>
          </p:cNvSpPr>
          <p:nvPr/>
        </p:nvSpPr>
        <p:spPr bwMode="auto">
          <a:xfrm>
            <a:off x="2051050" y="40767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L</a:t>
            </a:r>
          </a:p>
        </p:txBody>
      </p:sp>
      <p:sp>
        <p:nvSpPr>
          <p:cNvPr id="118794" name="Text Box 11"/>
          <p:cNvSpPr txBox="1">
            <a:spLocks noChangeArrowheads="1"/>
          </p:cNvSpPr>
          <p:nvPr/>
        </p:nvSpPr>
        <p:spPr bwMode="auto">
          <a:xfrm>
            <a:off x="2268538" y="486886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D</a:t>
            </a:r>
          </a:p>
        </p:txBody>
      </p:sp>
      <p:sp>
        <p:nvSpPr>
          <p:cNvPr id="118795" name="Text Box 12"/>
          <p:cNvSpPr txBox="1">
            <a:spLocks noChangeArrowheads="1"/>
          </p:cNvSpPr>
          <p:nvPr/>
        </p:nvSpPr>
        <p:spPr bwMode="auto">
          <a:xfrm>
            <a:off x="2987675" y="5229225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I</a:t>
            </a:r>
          </a:p>
        </p:txBody>
      </p:sp>
      <p:sp>
        <p:nvSpPr>
          <p:cNvPr id="118796" name="Text Box 13"/>
          <p:cNvSpPr txBox="1">
            <a:spLocks noChangeArrowheads="1"/>
          </p:cNvSpPr>
          <p:nvPr/>
        </p:nvSpPr>
        <p:spPr bwMode="auto">
          <a:xfrm>
            <a:off x="2627313" y="55895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L</a:t>
            </a:r>
          </a:p>
        </p:txBody>
      </p:sp>
      <p:sp>
        <p:nvSpPr>
          <p:cNvPr id="118797" name="Text Box 14"/>
          <p:cNvSpPr txBox="1">
            <a:spLocks noChangeArrowheads="1"/>
          </p:cNvSpPr>
          <p:nvPr/>
        </p:nvSpPr>
        <p:spPr bwMode="auto">
          <a:xfrm>
            <a:off x="3132138" y="4724400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P</a:t>
            </a:r>
          </a:p>
        </p:txBody>
      </p:sp>
      <p:sp>
        <p:nvSpPr>
          <p:cNvPr id="118798" name="Text Box 15"/>
          <p:cNvSpPr txBox="1">
            <a:spLocks noChangeArrowheads="1"/>
          </p:cNvSpPr>
          <p:nvPr/>
        </p:nvSpPr>
        <p:spPr bwMode="auto">
          <a:xfrm>
            <a:off x="3924300" y="458152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C</a:t>
            </a:r>
          </a:p>
        </p:txBody>
      </p:sp>
      <p:sp>
        <p:nvSpPr>
          <p:cNvPr id="118799" name="Text Box 16"/>
          <p:cNvSpPr txBox="1">
            <a:spLocks noChangeArrowheads="1"/>
          </p:cNvSpPr>
          <p:nvPr/>
        </p:nvSpPr>
        <p:spPr bwMode="auto">
          <a:xfrm>
            <a:off x="3492500" y="4292600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V</a:t>
            </a:r>
          </a:p>
        </p:txBody>
      </p:sp>
      <p:sp>
        <p:nvSpPr>
          <p:cNvPr id="118800" name="Text Box 17"/>
          <p:cNvSpPr txBox="1">
            <a:spLocks noChangeArrowheads="1"/>
          </p:cNvSpPr>
          <p:nvPr/>
        </p:nvSpPr>
        <p:spPr bwMode="auto">
          <a:xfrm>
            <a:off x="3708400" y="5084763"/>
            <a:ext cx="361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G</a:t>
            </a:r>
          </a:p>
        </p:txBody>
      </p:sp>
      <p:sp>
        <p:nvSpPr>
          <p:cNvPr id="118801" name="Text Box 18"/>
          <p:cNvSpPr txBox="1">
            <a:spLocks noChangeArrowheads="1"/>
          </p:cNvSpPr>
          <p:nvPr/>
        </p:nvSpPr>
        <p:spPr bwMode="auto">
          <a:xfrm>
            <a:off x="4716463" y="4868863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Y</a:t>
            </a:r>
          </a:p>
        </p:txBody>
      </p:sp>
      <p:sp>
        <p:nvSpPr>
          <p:cNvPr id="118802" name="Text Box 19"/>
          <p:cNvSpPr txBox="1">
            <a:spLocks noChangeArrowheads="1"/>
          </p:cNvSpPr>
          <p:nvPr/>
        </p:nvSpPr>
        <p:spPr bwMode="auto">
          <a:xfrm>
            <a:off x="4067175" y="5589588"/>
            <a:ext cx="37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M</a:t>
            </a:r>
          </a:p>
        </p:txBody>
      </p:sp>
      <p:sp>
        <p:nvSpPr>
          <p:cNvPr id="118803" name="Text Box 20"/>
          <p:cNvSpPr txBox="1">
            <a:spLocks noChangeArrowheads="1"/>
          </p:cNvSpPr>
          <p:nvPr/>
        </p:nvSpPr>
        <p:spPr bwMode="auto">
          <a:xfrm>
            <a:off x="4572000" y="54451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A</a:t>
            </a:r>
          </a:p>
        </p:txBody>
      </p:sp>
      <p:sp>
        <p:nvSpPr>
          <p:cNvPr id="118804" name="Text Box 21"/>
          <p:cNvSpPr txBox="1">
            <a:spLocks noChangeArrowheads="1"/>
          </p:cNvSpPr>
          <p:nvPr/>
        </p:nvSpPr>
        <p:spPr bwMode="auto">
          <a:xfrm>
            <a:off x="1476375" y="4868863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F</a:t>
            </a:r>
          </a:p>
        </p:txBody>
      </p:sp>
      <p:sp>
        <p:nvSpPr>
          <p:cNvPr id="118805" name="Freeform 22"/>
          <p:cNvSpPr>
            <a:spLocks/>
          </p:cNvSpPr>
          <p:nvPr/>
        </p:nvSpPr>
        <p:spPr bwMode="auto">
          <a:xfrm>
            <a:off x="3995738" y="4508500"/>
            <a:ext cx="1800225" cy="1042988"/>
          </a:xfrm>
          <a:custGeom>
            <a:avLst/>
            <a:gdLst>
              <a:gd name="T0" fmla="*/ 0 w 1134"/>
              <a:gd name="T1" fmla="*/ 2147483647 h 657"/>
              <a:gd name="T2" fmla="*/ 2147483647 w 1134"/>
              <a:gd name="T3" fmla="*/ 2147483647 h 657"/>
              <a:gd name="T4" fmla="*/ 2147483647 w 1134"/>
              <a:gd name="T5" fmla="*/ 2147483647 h 657"/>
              <a:gd name="T6" fmla="*/ 2147483647 w 1134"/>
              <a:gd name="T7" fmla="*/ 2147483647 h 657"/>
              <a:gd name="T8" fmla="*/ 2147483647 w 1134"/>
              <a:gd name="T9" fmla="*/ 2147483647 h 6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34"/>
              <a:gd name="T16" fmla="*/ 0 h 657"/>
              <a:gd name="T17" fmla="*/ 1134 w 1134"/>
              <a:gd name="T18" fmla="*/ 657 h 6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34" h="657">
                <a:moveTo>
                  <a:pt x="0" y="377"/>
                </a:moveTo>
                <a:cubicBezTo>
                  <a:pt x="34" y="509"/>
                  <a:pt x="69" y="641"/>
                  <a:pt x="182" y="649"/>
                </a:cubicBezTo>
                <a:cubicBezTo>
                  <a:pt x="295" y="657"/>
                  <a:pt x="575" y="521"/>
                  <a:pt x="681" y="423"/>
                </a:cubicBezTo>
                <a:cubicBezTo>
                  <a:pt x="787" y="325"/>
                  <a:pt x="742" y="120"/>
                  <a:pt x="817" y="60"/>
                </a:cubicBezTo>
                <a:cubicBezTo>
                  <a:pt x="892" y="0"/>
                  <a:pt x="1013" y="30"/>
                  <a:pt x="1134" y="6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06" name="Oval 23"/>
          <p:cNvSpPr>
            <a:spLocks noChangeArrowheads="1"/>
          </p:cNvSpPr>
          <p:nvPr/>
        </p:nvSpPr>
        <p:spPr bwMode="auto">
          <a:xfrm>
            <a:off x="1476375" y="5516563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07" name="Oval 24"/>
          <p:cNvSpPr>
            <a:spLocks noChangeArrowheads="1"/>
          </p:cNvSpPr>
          <p:nvPr/>
        </p:nvSpPr>
        <p:spPr bwMode="auto">
          <a:xfrm>
            <a:off x="1692275" y="5084763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08" name="Oval 25"/>
          <p:cNvSpPr>
            <a:spLocks noChangeArrowheads="1"/>
          </p:cNvSpPr>
          <p:nvPr/>
        </p:nvSpPr>
        <p:spPr bwMode="auto">
          <a:xfrm>
            <a:off x="1908175" y="4724400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09" name="Oval 26"/>
          <p:cNvSpPr>
            <a:spLocks noChangeArrowheads="1"/>
          </p:cNvSpPr>
          <p:nvPr/>
        </p:nvSpPr>
        <p:spPr bwMode="auto">
          <a:xfrm>
            <a:off x="2195513" y="4365625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10" name="Oval 27"/>
          <p:cNvSpPr>
            <a:spLocks noChangeArrowheads="1"/>
          </p:cNvSpPr>
          <p:nvPr/>
        </p:nvSpPr>
        <p:spPr bwMode="auto">
          <a:xfrm>
            <a:off x="2700338" y="5445125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11" name="Oval 28"/>
          <p:cNvSpPr>
            <a:spLocks noChangeArrowheads="1"/>
          </p:cNvSpPr>
          <p:nvPr/>
        </p:nvSpPr>
        <p:spPr bwMode="auto">
          <a:xfrm>
            <a:off x="3059113" y="5157788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12" name="Oval 29"/>
          <p:cNvSpPr>
            <a:spLocks noChangeArrowheads="1"/>
          </p:cNvSpPr>
          <p:nvPr/>
        </p:nvSpPr>
        <p:spPr bwMode="auto">
          <a:xfrm>
            <a:off x="3348038" y="4941888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13" name="Oval 30"/>
          <p:cNvSpPr>
            <a:spLocks noChangeArrowheads="1"/>
          </p:cNvSpPr>
          <p:nvPr/>
        </p:nvSpPr>
        <p:spPr bwMode="auto">
          <a:xfrm>
            <a:off x="3635375" y="4581525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14" name="Oval 31"/>
          <p:cNvSpPr>
            <a:spLocks noChangeArrowheads="1"/>
          </p:cNvSpPr>
          <p:nvPr/>
        </p:nvSpPr>
        <p:spPr bwMode="auto">
          <a:xfrm>
            <a:off x="3851275" y="4797425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15" name="Oval 32"/>
          <p:cNvSpPr>
            <a:spLocks noChangeArrowheads="1"/>
          </p:cNvSpPr>
          <p:nvPr/>
        </p:nvSpPr>
        <p:spPr bwMode="auto">
          <a:xfrm>
            <a:off x="4643438" y="5300663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16" name="Oval 33"/>
          <p:cNvSpPr>
            <a:spLocks noChangeArrowheads="1"/>
          </p:cNvSpPr>
          <p:nvPr/>
        </p:nvSpPr>
        <p:spPr bwMode="auto">
          <a:xfrm>
            <a:off x="4211638" y="5445125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17" name="Oval 34"/>
          <p:cNvSpPr>
            <a:spLocks noChangeArrowheads="1"/>
          </p:cNvSpPr>
          <p:nvPr/>
        </p:nvSpPr>
        <p:spPr bwMode="auto">
          <a:xfrm>
            <a:off x="5003800" y="5084763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18" name="Oval 35"/>
          <p:cNvSpPr>
            <a:spLocks noChangeArrowheads="1"/>
          </p:cNvSpPr>
          <p:nvPr/>
        </p:nvSpPr>
        <p:spPr bwMode="auto">
          <a:xfrm>
            <a:off x="3995738" y="5084763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19" name="Text Box 37"/>
          <p:cNvSpPr txBox="1">
            <a:spLocks noChangeArrowheads="1"/>
          </p:cNvSpPr>
          <p:nvPr/>
        </p:nvSpPr>
        <p:spPr bwMode="auto">
          <a:xfrm>
            <a:off x="3781425" y="1936750"/>
            <a:ext cx="23694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chemeClr val="accent2"/>
                </a:solidFill>
              </a:rPr>
              <a:t>Query (your sequence)</a:t>
            </a:r>
          </a:p>
        </p:txBody>
      </p:sp>
      <p:sp>
        <p:nvSpPr>
          <p:cNvPr id="118820" name="Text Box 38"/>
          <p:cNvSpPr txBox="1">
            <a:spLocks noChangeArrowheads="1"/>
          </p:cNvSpPr>
          <p:nvPr/>
        </p:nvSpPr>
        <p:spPr bwMode="auto">
          <a:xfrm>
            <a:off x="3727450" y="2400300"/>
            <a:ext cx="12112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chemeClr val="folHlink"/>
                </a:solidFill>
              </a:rPr>
              <a:t>Known </a:t>
            </a:r>
          </a:p>
          <a:p>
            <a:r>
              <a:rPr lang="en-GB" b="1">
                <a:solidFill>
                  <a:schemeClr val="folHlink"/>
                </a:solidFill>
              </a:rPr>
              <a:t>Structure</a:t>
            </a:r>
          </a:p>
        </p:txBody>
      </p:sp>
      <p:sp>
        <p:nvSpPr>
          <p:cNvPr id="118821" name="Text Box 39"/>
          <p:cNvSpPr txBox="1">
            <a:spLocks noChangeArrowheads="1"/>
          </p:cNvSpPr>
          <p:nvPr/>
        </p:nvSpPr>
        <p:spPr bwMode="auto">
          <a:xfrm>
            <a:off x="5813425" y="5156200"/>
            <a:ext cx="30829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>
                <a:solidFill>
                  <a:schemeClr val="folHlink"/>
                </a:solidFill>
              </a:rPr>
              <a:t>Known 3D</a:t>
            </a:r>
          </a:p>
          <a:p>
            <a:r>
              <a:rPr lang="en-GB" sz="2400">
                <a:solidFill>
                  <a:schemeClr val="folHlink"/>
                </a:solidFill>
              </a:rPr>
              <a:t>Structure coordinates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From alignment to crude model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40" name="Oval 25"/>
          <p:cNvSpPr>
            <a:spLocks noChangeArrowheads="1"/>
          </p:cNvSpPr>
          <p:nvPr/>
        </p:nvSpPr>
        <p:spPr bwMode="auto">
          <a:xfrm>
            <a:off x="2490786" y="4516438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Oval 25"/>
          <p:cNvSpPr>
            <a:spLocks noChangeArrowheads="1"/>
          </p:cNvSpPr>
          <p:nvPr/>
        </p:nvSpPr>
        <p:spPr bwMode="auto">
          <a:xfrm>
            <a:off x="2563018" y="5013325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1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395288" y="1989138"/>
            <a:ext cx="33373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ourier New" charset="0"/>
              </a:rPr>
              <a:t>A</a:t>
            </a:r>
            <a:r>
              <a:rPr lang="en-GB" sz="2400" b="1">
                <a:solidFill>
                  <a:schemeClr val="accent2"/>
                </a:solidFill>
                <a:latin typeface="Courier New" charset="0"/>
              </a:rPr>
              <a:t>R</a:t>
            </a:r>
            <a:r>
              <a:rPr lang="en-GB" sz="2400" b="1">
                <a:latin typeface="Courier New" charset="0"/>
              </a:rPr>
              <a:t>DL</a:t>
            </a:r>
            <a:r>
              <a:rPr lang="en-GB" sz="2400">
                <a:latin typeface="Courier New" charset="0"/>
              </a:rPr>
              <a:t>--</a:t>
            </a:r>
            <a:r>
              <a:rPr lang="en-GB" sz="2400" b="1">
                <a:solidFill>
                  <a:schemeClr val="accent2"/>
                </a:solidFill>
                <a:latin typeface="Courier New" charset="0"/>
              </a:rPr>
              <a:t>V</a:t>
            </a:r>
            <a:r>
              <a:rPr lang="en-GB" sz="2400" b="1">
                <a:latin typeface="Courier New" charset="0"/>
              </a:rPr>
              <a:t>IP</a:t>
            </a:r>
            <a:r>
              <a:rPr lang="en-GB" sz="2400" b="1">
                <a:solidFill>
                  <a:schemeClr val="accent2"/>
                </a:solidFill>
                <a:latin typeface="Courier New" charset="0"/>
              </a:rPr>
              <a:t>M</a:t>
            </a:r>
            <a:r>
              <a:rPr lang="en-GB" sz="2400">
                <a:latin typeface="Courier New" charset="0"/>
              </a:rPr>
              <a:t>IY</a:t>
            </a:r>
            <a:r>
              <a:rPr lang="en-GB" sz="2400" b="1">
                <a:latin typeface="Courier New" charset="0"/>
              </a:rPr>
              <a:t>CG</a:t>
            </a:r>
            <a:r>
              <a:rPr lang="en-GB" sz="2400" b="1">
                <a:solidFill>
                  <a:srgbClr val="C0504D"/>
                </a:solidFill>
                <a:latin typeface="Courier New" charset="0"/>
              </a:rPr>
              <a:t>H</a:t>
            </a:r>
            <a:r>
              <a:rPr lang="en-GB" sz="2400" b="1">
                <a:solidFill>
                  <a:schemeClr val="accent2"/>
                </a:solidFill>
                <a:latin typeface="Courier New" charset="0"/>
              </a:rPr>
              <a:t>G</a:t>
            </a:r>
            <a:r>
              <a:rPr lang="en-GB" sz="2400" b="1">
                <a:latin typeface="Courier New" charset="0"/>
              </a:rPr>
              <a:t>Y</a:t>
            </a:r>
          </a:p>
        </p:txBody>
      </p:sp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395288" y="2349500"/>
            <a:ext cx="33373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400" b="1">
                <a:latin typeface="Courier New" charset="0"/>
              </a:rPr>
              <a:t>A</a:t>
            </a:r>
            <a:r>
              <a:rPr lang="en-GB" sz="2400" b="1">
                <a:solidFill>
                  <a:srgbClr val="C0504D"/>
                </a:solidFill>
                <a:latin typeface="Courier New" charset="0"/>
              </a:rPr>
              <a:t>F</a:t>
            </a:r>
            <a:r>
              <a:rPr lang="en-GB" sz="2400" b="1">
                <a:latin typeface="Courier New" charset="0"/>
              </a:rPr>
              <a:t>DL</a:t>
            </a:r>
            <a:r>
              <a:rPr lang="en-GB" sz="2400">
                <a:latin typeface="Courier New" charset="0"/>
              </a:rPr>
              <a:t>CD</a:t>
            </a:r>
            <a:r>
              <a:rPr lang="en-GB" sz="2400" b="1">
                <a:solidFill>
                  <a:schemeClr val="accent2"/>
                </a:solidFill>
                <a:latin typeface="Courier New" charset="0"/>
              </a:rPr>
              <a:t>L</a:t>
            </a:r>
            <a:r>
              <a:rPr lang="en-GB" sz="2400" b="1">
                <a:latin typeface="Courier New" charset="0"/>
              </a:rPr>
              <a:t>IP</a:t>
            </a:r>
            <a:r>
              <a:rPr lang="en-GB" sz="2400" b="1">
                <a:solidFill>
                  <a:schemeClr val="accent2"/>
                </a:solidFill>
                <a:latin typeface="Courier New" charset="0"/>
              </a:rPr>
              <a:t>V</a:t>
            </a:r>
            <a:r>
              <a:rPr lang="en-GB" sz="2400">
                <a:latin typeface="Courier New" charset="0"/>
              </a:rPr>
              <a:t>--</a:t>
            </a:r>
            <a:r>
              <a:rPr lang="en-GB" sz="2400" b="1">
                <a:latin typeface="Courier New" charset="0"/>
              </a:rPr>
              <a:t>CG</a:t>
            </a:r>
            <a:r>
              <a:rPr lang="en-GB" sz="2400" b="1">
                <a:solidFill>
                  <a:srgbClr val="C0504D"/>
                </a:solidFill>
                <a:latin typeface="Courier New" charset="0"/>
              </a:rPr>
              <a:t>M</a:t>
            </a:r>
            <a:r>
              <a:rPr lang="en-GB" sz="2400" b="1">
                <a:solidFill>
                  <a:schemeClr val="accent2"/>
                </a:solidFill>
                <a:latin typeface="Courier New" charset="0"/>
              </a:rPr>
              <a:t>A</a:t>
            </a:r>
            <a:r>
              <a:rPr lang="en-GB" sz="2400" b="1">
                <a:latin typeface="Courier New" charset="0"/>
              </a:rPr>
              <a:t>Y</a:t>
            </a:r>
          </a:p>
        </p:txBody>
      </p:sp>
      <p:sp>
        <p:nvSpPr>
          <p:cNvPr id="119813" name="Freeform 5"/>
          <p:cNvSpPr>
            <a:spLocks/>
          </p:cNvSpPr>
          <p:nvPr/>
        </p:nvSpPr>
        <p:spPr bwMode="auto">
          <a:xfrm>
            <a:off x="1258888" y="4292600"/>
            <a:ext cx="2771775" cy="1620838"/>
          </a:xfrm>
          <a:custGeom>
            <a:avLst/>
            <a:gdLst>
              <a:gd name="T0" fmla="*/ 2147483647 w 1746"/>
              <a:gd name="T1" fmla="*/ 2147483647 h 1021"/>
              <a:gd name="T2" fmla="*/ 2147483647 w 1746"/>
              <a:gd name="T3" fmla="*/ 2147483647 h 1021"/>
              <a:gd name="T4" fmla="*/ 2147483647 w 1746"/>
              <a:gd name="T5" fmla="*/ 2147483647 h 1021"/>
              <a:gd name="T6" fmla="*/ 2147483647 w 1746"/>
              <a:gd name="T7" fmla="*/ 2147483647 h 1021"/>
              <a:gd name="T8" fmla="*/ 2147483647 w 1746"/>
              <a:gd name="T9" fmla="*/ 2147483647 h 1021"/>
              <a:gd name="T10" fmla="*/ 2147483647 w 1746"/>
              <a:gd name="T11" fmla="*/ 2147483647 h 102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46"/>
              <a:gd name="T19" fmla="*/ 0 h 1021"/>
              <a:gd name="T20" fmla="*/ 1746 w 1746"/>
              <a:gd name="T21" fmla="*/ 1021 h 102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46" h="1021">
                <a:moveTo>
                  <a:pt x="68" y="877"/>
                </a:moveTo>
                <a:cubicBezTo>
                  <a:pt x="34" y="949"/>
                  <a:pt x="0" y="1021"/>
                  <a:pt x="113" y="877"/>
                </a:cubicBezTo>
                <a:cubicBezTo>
                  <a:pt x="226" y="733"/>
                  <a:pt x="604" y="30"/>
                  <a:pt x="748" y="15"/>
                </a:cubicBezTo>
                <a:cubicBezTo>
                  <a:pt x="892" y="0"/>
                  <a:pt x="846" y="748"/>
                  <a:pt x="975" y="786"/>
                </a:cubicBezTo>
                <a:cubicBezTo>
                  <a:pt x="1104" y="824"/>
                  <a:pt x="1392" y="287"/>
                  <a:pt x="1520" y="242"/>
                </a:cubicBezTo>
                <a:cubicBezTo>
                  <a:pt x="1648" y="197"/>
                  <a:pt x="1697" y="355"/>
                  <a:pt x="1746" y="51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14" name="Text Box 6"/>
          <p:cNvSpPr txBox="1">
            <a:spLocks noChangeArrowheads="1"/>
          </p:cNvSpPr>
          <p:nvPr/>
        </p:nvSpPr>
        <p:spPr bwMode="auto">
          <a:xfrm>
            <a:off x="1239838" y="524827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A</a:t>
            </a:r>
          </a:p>
        </p:txBody>
      </p:sp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1692275" y="443706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D</a:t>
            </a:r>
          </a:p>
        </p:txBody>
      </p:sp>
      <p:sp>
        <p:nvSpPr>
          <p:cNvPr id="119816" name="Text Box 9"/>
          <p:cNvSpPr txBox="1">
            <a:spLocks noChangeArrowheads="1"/>
          </p:cNvSpPr>
          <p:nvPr/>
        </p:nvSpPr>
        <p:spPr bwMode="auto">
          <a:xfrm>
            <a:off x="2051050" y="40767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L</a:t>
            </a:r>
          </a:p>
        </p:txBody>
      </p:sp>
      <p:sp>
        <p:nvSpPr>
          <p:cNvPr id="119817" name="Text Box 11"/>
          <p:cNvSpPr txBox="1">
            <a:spLocks noChangeArrowheads="1"/>
          </p:cNvSpPr>
          <p:nvPr/>
        </p:nvSpPr>
        <p:spPr bwMode="auto">
          <a:xfrm>
            <a:off x="2987675" y="5229225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I</a:t>
            </a:r>
          </a:p>
        </p:txBody>
      </p:sp>
      <p:sp>
        <p:nvSpPr>
          <p:cNvPr id="119818" name="Text Box 12"/>
          <p:cNvSpPr txBox="1">
            <a:spLocks noChangeArrowheads="1"/>
          </p:cNvSpPr>
          <p:nvPr/>
        </p:nvSpPr>
        <p:spPr bwMode="auto">
          <a:xfrm>
            <a:off x="2627313" y="5589588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chemeClr val="accent2"/>
                </a:solidFill>
              </a:rPr>
              <a:t>V</a:t>
            </a:r>
          </a:p>
        </p:txBody>
      </p:sp>
      <p:sp>
        <p:nvSpPr>
          <p:cNvPr id="119819" name="Text Box 13"/>
          <p:cNvSpPr txBox="1">
            <a:spLocks noChangeArrowheads="1"/>
          </p:cNvSpPr>
          <p:nvPr/>
        </p:nvSpPr>
        <p:spPr bwMode="auto">
          <a:xfrm>
            <a:off x="3132138" y="4724400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P</a:t>
            </a:r>
          </a:p>
        </p:txBody>
      </p:sp>
      <p:sp>
        <p:nvSpPr>
          <p:cNvPr id="119820" name="Text Box 14"/>
          <p:cNvSpPr txBox="1">
            <a:spLocks noChangeArrowheads="1"/>
          </p:cNvSpPr>
          <p:nvPr/>
        </p:nvSpPr>
        <p:spPr bwMode="auto">
          <a:xfrm>
            <a:off x="3924300" y="458152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C</a:t>
            </a:r>
          </a:p>
        </p:txBody>
      </p:sp>
      <p:sp>
        <p:nvSpPr>
          <p:cNvPr id="119821" name="Text Box 15"/>
          <p:cNvSpPr txBox="1">
            <a:spLocks noChangeArrowheads="1"/>
          </p:cNvSpPr>
          <p:nvPr/>
        </p:nvSpPr>
        <p:spPr bwMode="auto">
          <a:xfrm>
            <a:off x="3492500" y="4292600"/>
            <a:ext cx="37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chemeClr val="accent2"/>
                </a:solidFill>
              </a:rPr>
              <a:t>M</a:t>
            </a:r>
          </a:p>
        </p:txBody>
      </p:sp>
      <p:sp>
        <p:nvSpPr>
          <p:cNvPr id="119822" name="Text Box 16"/>
          <p:cNvSpPr txBox="1">
            <a:spLocks noChangeArrowheads="1"/>
          </p:cNvSpPr>
          <p:nvPr/>
        </p:nvSpPr>
        <p:spPr bwMode="auto">
          <a:xfrm>
            <a:off x="3708400" y="5084763"/>
            <a:ext cx="361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G</a:t>
            </a:r>
          </a:p>
        </p:txBody>
      </p:sp>
      <p:sp>
        <p:nvSpPr>
          <p:cNvPr id="119823" name="Text Box 17"/>
          <p:cNvSpPr txBox="1">
            <a:spLocks noChangeArrowheads="1"/>
          </p:cNvSpPr>
          <p:nvPr/>
        </p:nvSpPr>
        <p:spPr bwMode="auto">
          <a:xfrm>
            <a:off x="4716463" y="4868863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Y</a:t>
            </a:r>
          </a:p>
        </p:txBody>
      </p:sp>
      <p:sp>
        <p:nvSpPr>
          <p:cNvPr id="119824" name="Text Box 18"/>
          <p:cNvSpPr txBox="1">
            <a:spLocks noChangeArrowheads="1"/>
          </p:cNvSpPr>
          <p:nvPr/>
        </p:nvSpPr>
        <p:spPr bwMode="auto">
          <a:xfrm>
            <a:off x="4067175" y="5589588"/>
            <a:ext cx="37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M</a:t>
            </a:r>
          </a:p>
        </p:txBody>
      </p:sp>
      <p:sp>
        <p:nvSpPr>
          <p:cNvPr id="119825" name="Text Box 19"/>
          <p:cNvSpPr txBox="1">
            <a:spLocks noChangeArrowheads="1"/>
          </p:cNvSpPr>
          <p:nvPr/>
        </p:nvSpPr>
        <p:spPr bwMode="auto">
          <a:xfrm>
            <a:off x="4572000" y="54451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A</a:t>
            </a:r>
          </a:p>
        </p:txBody>
      </p:sp>
      <p:sp>
        <p:nvSpPr>
          <p:cNvPr id="119826" name="Text Box 20"/>
          <p:cNvSpPr txBox="1">
            <a:spLocks noChangeArrowheads="1"/>
          </p:cNvSpPr>
          <p:nvPr/>
        </p:nvSpPr>
        <p:spPr bwMode="auto">
          <a:xfrm>
            <a:off x="1476375" y="4868863"/>
            <a:ext cx="3146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rgbClr val="C0504D"/>
                </a:solidFill>
              </a:rPr>
              <a:t>R</a:t>
            </a:r>
          </a:p>
        </p:txBody>
      </p:sp>
      <p:sp>
        <p:nvSpPr>
          <p:cNvPr id="119827" name="Freeform 21"/>
          <p:cNvSpPr>
            <a:spLocks/>
          </p:cNvSpPr>
          <p:nvPr/>
        </p:nvSpPr>
        <p:spPr bwMode="auto">
          <a:xfrm>
            <a:off x="3995738" y="4508500"/>
            <a:ext cx="1800225" cy="1042988"/>
          </a:xfrm>
          <a:custGeom>
            <a:avLst/>
            <a:gdLst>
              <a:gd name="T0" fmla="*/ 0 w 1134"/>
              <a:gd name="T1" fmla="*/ 2147483647 h 657"/>
              <a:gd name="T2" fmla="*/ 2147483647 w 1134"/>
              <a:gd name="T3" fmla="*/ 2147483647 h 657"/>
              <a:gd name="T4" fmla="*/ 2147483647 w 1134"/>
              <a:gd name="T5" fmla="*/ 2147483647 h 657"/>
              <a:gd name="T6" fmla="*/ 2147483647 w 1134"/>
              <a:gd name="T7" fmla="*/ 2147483647 h 657"/>
              <a:gd name="T8" fmla="*/ 2147483647 w 1134"/>
              <a:gd name="T9" fmla="*/ 2147483647 h 6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34"/>
              <a:gd name="T16" fmla="*/ 0 h 657"/>
              <a:gd name="T17" fmla="*/ 1134 w 1134"/>
              <a:gd name="T18" fmla="*/ 657 h 6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34" h="657">
                <a:moveTo>
                  <a:pt x="0" y="377"/>
                </a:moveTo>
                <a:cubicBezTo>
                  <a:pt x="34" y="509"/>
                  <a:pt x="69" y="641"/>
                  <a:pt x="182" y="649"/>
                </a:cubicBezTo>
                <a:cubicBezTo>
                  <a:pt x="295" y="657"/>
                  <a:pt x="575" y="521"/>
                  <a:pt x="681" y="423"/>
                </a:cubicBezTo>
                <a:cubicBezTo>
                  <a:pt x="787" y="325"/>
                  <a:pt x="742" y="120"/>
                  <a:pt x="817" y="60"/>
                </a:cubicBezTo>
                <a:cubicBezTo>
                  <a:pt x="892" y="0"/>
                  <a:pt x="1013" y="30"/>
                  <a:pt x="1134" y="6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28" name="Line 23"/>
          <p:cNvSpPr>
            <a:spLocks noChangeShapeType="1"/>
          </p:cNvSpPr>
          <p:nvPr/>
        </p:nvSpPr>
        <p:spPr bwMode="auto">
          <a:xfrm>
            <a:off x="827088" y="2852738"/>
            <a:ext cx="649287" cy="194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29" name="Line 24"/>
          <p:cNvSpPr>
            <a:spLocks noChangeShapeType="1"/>
          </p:cNvSpPr>
          <p:nvPr/>
        </p:nvSpPr>
        <p:spPr bwMode="auto">
          <a:xfrm>
            <a:off x="1476375" y="2852738"/>
            <a:ext cx="1223963" cy="143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30" name="Rectangle 25"/>
          <p:cNvSpPr>
            <a:spLocks noChangeArrowheads="1"/>
          </p:cNvSpPr>
          <p:nvPr/>
        </p:nvSpPr>
        <p:spPr bwMode="auto">
          <a:xfrm>
            <a:off x="2411413" y="4581525"/>
            <a:ext cx="431800" cy="5762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/>
              <a:t>Del</a:t>
            </a:r>
          </a:p>
        </p:txBody>
      </p:sp>
      <p:sp>
        <p:nvSpPr>
          <p:cNvPr id="119831" name="Freeform 27"/>
          <p:cNvSpPr>
            <a:spLocks/>
          </p:cNvSpPr>
          <p:nvPr/>
        </p:nvSpPr>
        <p:spPr bwMode="auto">
          <a:xfrm>
            <a:off x="3840163" y="3921125"/>
            <a:ext cx="708025" cy="660400"/>
          </a:xfrm>
          <a:custGeom>
            <a:avLst/>
            <a:gdLst>
              <a:gd name="T0" fmla="*/ 2147483647 w 446"/>
              <a:gd name="T1" fmla="*/ 2147483647 h 416"/>
              <a:gd name="T2" fmla="*/ 2147483647 w 446"/>
              <a:gd name="T3" fmla="*/ 2147483647 h 416"/>
              <a:gd name="T4" fmla="*/ 2147483647 w 446"/>
              <a:gd name="T5" fmla="*/ 2147483647 h 416"/>
              <a:gd name="T6" fmla="*/ 2147483647 w 446"/>
              <a:gd name="T7" fmla="*/ 2147483647 h 416"/>
              <a:gd name="T8" fmla="*/ 2147483647 w 446"/>
              <a:gd name="T9" fmla="*/ 2147483647 h 4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6"/>
              <a:gd name="T16" fmla="*/ 0 h 416"/>
              <a:gd name="T17" fmla="*/ 446 w 446"/>
              <a:gd name="T18" fmla="*/ 416 h 4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6" h="416">
                <a:moveTo>
                  <a:pt x="7" y="416"/>
                </a:moveTo>
                <a:cubicBezTo>
                  <a:pt x="3" y="314"/>
                  <a:pt x="0" y="212"/>
                  <a:pt x="53" y="144"/>
                </a:cubicBezTo>
                <a:cubicBezTo>
                  <a:pt x="106" y="76"/>
                  <a:pt x="265" y="0"/>
                  <a:pt x="325" y="8"/>
                </a:cubicBezTo>
                <a:cubicBezTo>
                  <a:pt x="385" y="16"/>
                  <a:pt x="446" y="121"/>
                  <a:pt x="416" y="189"/>
                </a:cubicBezTo>
                <a:cubicBezTo>
                  <a:pt x="386" y="257"/>
                  <a:pt x="264" y="336"/>
                  <a:pt x="143" y="41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32" name="Text Box 28"/>
          <p:cNvSpPr txBox="1">
            <a:spLocks noChangeArrowheads="1"/>
          </p:cNvSpPr>
          <p:nvPr/>
        </p:nvSpPr>
        <p:spPr bwMode="auto">
          <a:xfrm>
            <a:off x="4427538" y="4221163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Y</a:t>
            </a:r>
          </a:p>
        </p:txBody>
      </p:sp>
      <p:sp>
        <p:nvSpPr>
          <p:cNvPr id="119833" name="Text Box 29"/>
          <p:cNvSpPr txBox="1">
            <a:spLocks noChangeArrowheads="1"/>
          </p:cNvSpPr>
          <p:nvPr/>
        </p:nvSpPr>
        <p:spPr bwMode="auto">
          <a:xfrm>
            <a:off x="3851275" y="3644900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I</a:t>
            </a:r>
          </a:p>
        </p:txBody>
      </p:sp>
      <p:sp>
        <p:nvSpPr>
          <p:cNvPr id="119834" name="Oval 30"/>
          <p:cNvSpPr>
            <a:spLocks noChangeArrowheads="1"/>
          </p:cNvSpPr>
          <p:nvPr/>
        </p:nvSpPr>
        <p:spPr bwMode="auto">
          <a:xfrm>
            <a:off x="1476375" y="5516563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35" name="Oval 31"/>
          <p:cNvSpPr>
            <a:spLocks noChangeArrowheads="1"/>
          </p:cNvSpPr>
          <p:nvPr/>
        </p:nvSpPr>
        <p:spPr bwMode="auto">
          <a:xfrm>
            <a:off x="1692275" y="5084763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36" name="Oval 32"/>
          <p:cNvSpPr>
            <a:spLocks noChangeArrowheads="1"/>
          </p:cNvSpPr>
          <p:nvPr/>
        </p:nvSpPr>
        <p:spPr bwMode="auto">
          <a:xfrm>
            <a:off x="1908175" y="4724400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37" name="Oval 33"/>
          <p:cNvSpPr>
            <a:spLocks noChangeArrowheads="1"/>
          </p:cNvSpPr>
          <p:nvPr/>
        </p:nvSpPr>
        <p:spPr bwMode="auto">
          <a:xfrm>
            <a:off x="2195513" y="4365625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38" name="Oval 34"/>
          <p:cNvSpPr>
            <a:spLocks noChangeArrowheads="1"/>
          </p:cNvSpPr>
          <p:nvPr/>
        </p:nvSpPr>
        <p:spPr bwMode="auto">
          <a:xfrm>
            <a:off x="2700338" y="5445125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39" name="Oval 35"/>
          <p:cNvSpPr>
            <a:spLocks noChangeArrowheads="1"/>
          </p:cNvSpPr>
          <p:nvPr/>
        </p:nvSpPr>
        <p:spPr bwMode="auto">
          <a:xfrm>
            <a:off x="3059113" y="5157788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40" name="Oval 36"/>
          <p:cNvSpPr>
            <a:spLocks noChangeArrowheads="1"/>
          </p:cNvSpPr>
          <p:nvPr/>
        </p:nvSpPr>
        <p:spPr bwMode="auto">
          <a:xfrm>
            <a:off x="3348038" y="4941888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41" name="Oval 37"/>
          <p:cNvSpPr>
            <a:spLocks noChangeArrowheads="1"/>
          </p:cNvSpPr>
          <p:nvPr/>
        </p:nvSpPr>
        <p:spPr bwMode="auto">
          <a:xfrm>
            <a:off x="3635375" y="4581525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42" name="Oval 38"/>
          <p:cNvSpPr>
            <a:spLocks noChangeArrowheads="1"/>
          </p:cNvSpPr>
          <p:nvPr/>
        </p:nvSpPr>
        <p:spPr bwMode="auto">
          <a:xfrm>
            <a:off x="3995738" y="3933825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43" name="Oval 39"/>
          <p:cNvSpPr>
            <a:spLocks noChangeArrowheads="1"/>
          </p:cNvSpPr>
          <p:nvPr/>
        </p:nvSpPr>
        <p:spPr bwMode="auto">
          <a:xfrm>
            <a:off x="4356100" y="4221163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44" name="Oval 40"/>
          <p:cNvSpPr>
            <a:spLocks noChangeArrowheads="1"/>
          </p:cNvSpPr>
          <p:nvPr/>
        </p:nvSpPr>
        <p:spPr bwMode="auto">
          <a:xfrm>
            <a:off x="3851275" y="4797425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45" name="Oval 41"/>
          <p:cNvSpPr>
            <a:spLocks noChangeArrowheads="1"/>
          </p:cNvSpPr>
          <p:nvPr/>
        </p:nvSpPr>
        <p:spPr bwMode="auto">
          <a:xfrm>
            <a:off x="4643438" y="5300663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46" name="Oval 42"/>
          <p:cNvSpPr>
            <a:spLocks noChangeArrowheads="1"/>
          </p:cNvSpPr>
          <p:nvPr/>
        </p:nvSpPr>
        <p:spPr bwMode="auto">
          <a:xfrm>
            <a:off x="4211638" y="5445125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47" name="Oval 43"/>
          <p:cNvSpPr>
            <a:spLocks noChangeArrowheads="1"/>
          </p:cNvSpPr>
          <p:nvPr/>
        </p:nvSpPr>
        <p:spPr bwMode="auto">
          <a:xfrm>
            <a:off x="5003800" y="5084763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48" name="Oval 44"/>
          <p:cNvSpPr>
            <a:spLocks noChangeArrowheads="1"/>
          </p:cNvSpPr>
          <p:nvPr/>
        </p:nvSpPr>
        <p:spPr bwMode="auto">
          <a:xfrm>
            <a:off x="3995738" y="5084763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49" name="Text Box 45"/>
          <p:cNvSpPr txBox="1">
            <a:spLocks noChangeArrowheads="1"/>
          </p:cNvSpPr>
          <p:nvPr/>
        </p:nvSpPr>
        <p:spPr bwMode="auto">
          <a:xfrm>
            <a:off x="4572000" y="3573463"/>
            <a:ext cx="29860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Insertion </a:t>
            </a:r>
            <a:r>
              <a:rPr lang="en-GB" sz="1200"/>
              <a:t>(handled by loop modelling)</a:t>
            </a:r>
          </a:p>
        </p:txBody>
      </p:sp>
      <p:sp>
        <p:nvSpPr>
          <p:cNvPr id="119850" name="Text Box 46"/>
          <p:cNvSpPr txBox="1">
            <a:spLocks noChangeArrowheads="1"/>
          </p:cNvSpPr>
          <p:nvPr/>
        </p:nvSpPr>
        <p:spPr bwMode="auto">
          <a:xfrm>
            <a:off x="5435600" y="2060575"/>
            <a:ext cx="32702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Re-label the known structure</a:t>
            </a:r>
          </a:p>
          <a:p>
            <a:r>
              <a:rPr lang="en-GB"/>
              <a:t>according to the mapping from</a:t>
            </a:r>
          </a:p>
          <a:p>
            <a:r>
              <a:rPr lang="en-GB"/>
              <a:t>the alignment.</a:t>
            </a:r>
          </a:p>
        </p:txBody>
      </p:sp>
      <p:sp>
        <p:nvSpPr>
          <p:cNvPr id="119851" name="Text Box 47"/>
          <p:cNvSpPr txBox="1">
            <a:spLocks noChangeArrowheads="1"/>
          </p:cNvSpPr>
          <p:nvPr/>
        </p:nvSpPr>
        <p:spPr bwMode="auto">
          <a:xfrm>
            <a:off x="5435600" y="5516563"/>
            <a:ext cx="28590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800">
                <a:solidFill>
                  <a:schemeClr val="accent2"/>
                </a:solidFill>
              </a:rPr>
              <a:t>Homology model</a:t>
            </a:r>
          </a:p>
        </p:txBody>
      </p:sp>
      <p:sp>
        <p:nvSpPr>
          <p:cNvPr id="119852" name="Text Box 48"/>
          <p:cNvSpPr txBox="1">
            <a:spLocks noChangeArrowheads="1"/>
          </p:cNvSpPr>
          <p:nvPr/>
        </p:nvSpPr>
        <p:spPr bwMode="auto">
          <a:xfrm>
            <a:off x="3781425" y="1936750"/>
            <a:ext cx="84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chemeClr val="accent2"/>
                </a:solidFill>
              </a:rPr>
              <a:t>Query</a:t>
            </a:r>
          </a:p>
        </p:txBody>
      </p:sp>
      <p:sp>
        <p:nvSpPr>
          <p:cNvPr id="119853" name="Text Box 49"/>
          <p:cNvSpPr txBox="1">
            <a:spLocks noChangeArrowheads="1"/>
          </p:cNvSpPr>
          <p:nvPr/>
        </p:nvSpPr>
        <p:spPr bwMode="auto">
          <a:xfrm>
            <a:off x="3727450" y="2400300"/>
            <a:ext cx="1111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chemeClr val="folHlink"/>
                </a:solidFill>
              </a:rPr>
              <a:t>Known</a:t>
            </a:r>
          </a:p>
          <a:p>
            <a:r>
              <a:rPr lang="en-GB" b="1">
                <a:solidFill>
                  <a:schemeClr val="folHlink"/>
                </a:solidFill>
              </a:rPr>
              <a:t>Structure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From alignment to crude model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789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Loop modelling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6" name="Picture 5" descr="Screen shot 2011-09-21 at 11.04.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11" y="1476947"/>
            <a:ext cx="7751704" cy="505194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5832593" y="2107259"/>
            <a:ext cx="771407" cy="15992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13075" y="1737927"/>
            <a:ext cx="39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16963" y="1028890"/>
            <a:ext cx="1123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ARDAKQH</a:t>
            </a:r>
          </a:p>
        </p:txBody>
      </p:sp>
      <p:sp>
        <p:nvSpPr>
          <p:cNvPr id="19" name="Freeform 18"/>
          <p:cNvSpPr/>
          <p:nvPr/>
        </p:nvSpPr>
        <p:spPr>
          <a:xfrm>
            <a:off x="5211704" y="1191605"/>
            <a:ext cx="865481" cy="520543"/>
          </a:xfrm>
          <a:custGeom>
            <a:avLst/>
            <a:gdLst>
              <a:gd name="connsiteX0" fmla="*/ 0 w 865481"/>
              <a:gd name="connsiteY0" fmla="*/ 50173 h 520543"/>
              <a:gd name="connsiteX1" fmla="*/ 573852 w 865481"/>
              <a:gd name="connsiteY1" fmla="*/ 78395 h 520543"/>
              <a:gd name="connsiteX2" fmla="*/ 865481 w 865481"/>
              <a:gd name="connsiteY2" fmla="*/ 520543 h 52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5481" h="520543">
                <a:moveTo>
                  <a:pt x="0" y="50173"/>
                </a:moveTo>
                <a:cubicBezTo>
                  <a:pt x="214802" y="25086"/>
                  <a:pt x="429605" y="0"/>
                  <a:pt x="573852" y="78395"/>
                </a:cubicBezTo>
                <a:cubicBezTo>
                  <a:pt x="718099" y="156790"/>
                  <a:pt x="865481" y="520543"/>
                  <a:pt x="865481" y="520543"/>
                </a:cubicBezTo>
              </a:path>
            </a:pathLst>
          </a:custGeom>
          <a:ln>
            <a:solidFill>
              <a:schemeClr val="accent2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00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Loop modelling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Fragment the entire PDB</a:t>
            </a:r>
          </a:p>
          <a:p>
            <a:r>
              <a:rPr lang="en-US" dirty="0" smtClean="0"/>
              <a:t>Find sequences similar to </a:t>
            </a:r>
            <a:r>
              <a:rPr lang="en-US" dirty="0" err="1" smtClean="0"/>
              <a:t>indel</a:t>
            </a:r>
            <a:endParaRPr lang="en-US" dirty="0" smtClean="0"/>
          </a:p>
          <a:p>
            <a:r>
              <a:rPr lang="en-US" dirty="0" smtClean="0"/>
              <a:t>Check end-point distances</a:t>
            </a:r>
          </a:p>
          <a:p>
            <a:r>
              <a:rPr lang="en-US" dirty="0" smtClean="0"/>
              <a:t>Check backbone geometry</a:t>
            </a:r>
            <a:endParaRPr lang="en-US" dirty="0"/>
          </a:p>
          <a:p>
            <a:r>
              <a:rPr lang="en-US" dirty="0" smtClean="0"/>
              <a:t>Fit using robot arm algorithm</a:t>
            </a:r>
          </a:p>
          <a:p>
            <a:r>
              <a:rPr lang="en-US" dirty="0" smtClean="0"/>
              <a:t>Sort by </a:t>
            </a:r>
            <a:r>
              <a:rPr lang="en-US" b="1" dirty="0" smtClean="0">
                <a:solidFill>
                  <a:srgbClr val="0000FF"/>
                </a:solidFill>
              </a:rPr>
              <a:t>pseudo-energy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506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A quick note on energy functions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375734" y="1045149"/>
            <a:ext cx="2328164" cy="232816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Physics</a:t>
            </a:r>
            <a:endParaRPr lang="en-US" sz="3600" dirty="0"/>
          </a:p>
        </p:txBody>
      </p:sp>
      <p:sp>
        <p:nvSpPr>
          <p:cNvPr id="6" name="Oval 5"/>
          <p:cNvSpPr/>
          <p:nvPr/>
        </p:nvSpPr>
        <p:spPr>
          <a:xfrm>
            <a:off x="5218804" y="1045149"/>
            <a:ext cx="2328164" cy="232816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Statistical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42357" y="4214381"/>
            <a:ext cx="3617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e.g. CHARMM, AMBER, etc</a:t>
            </a:r>
            <a:r>
              <a:rPr lang="en-US" sz="2400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35186" y="4227610"/>
            <a:ext cx="40539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a.k.a.: Pair potentials</a:t>
            </a:r>
          </a:p>
          <a:p>
            <a:r>
              <a:rPr lang="en-US" sz="2800" dirty="0" smtClean="0"/>
              <a:t>Empirical energy functions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81829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A quick note on energy functions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375734" y="1031913"/>
            <a:ext cx="2328164" cy="232816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Physics</a:t>
            </a:r>
            <a:endParaRPr lang="en-US" sz="3600" dirty="0"/>
          </a:p>
        </p:txBody>
      </p:sp>
      <p:sp>
        <p:nvSpPr>
          <p:cNvPr id="6" name="Oval 5"/>
          <p:cNvSpPr/>
          <p:nvPr/>
        </p:nvSpPr>
        <p:spPr>
          <a:xfrm>
            <a:off x="5218804" y="1031913"/>
            <a:ext cx="2328164" cy="232816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Statistical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42357" y="3361452"/>
            <a:ext cx="394516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GOOD</a:t>
            </a:r>
            <a:r>
              <a:rPr lang="en-US" sz="2400" dirty="0" smtClean="0"/>
              <a:t>: Detailed refinement</a:t>
            </a:r>
          </a:p>
          <a:p>
            <a:r>
              <a:rPr lang="en-US" sz="2400" dirty="0" smtClean="0"/>
              <a:t>Small scale changes</a:t>
            </a:r>
          </a:p>
          <a:p>
            <a:r>
              <a:rPr lang="en-US" sz="2400" dirty="0" smtClean="0"/>
              <a:t>True?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BAD</a:t>
            </a:r>
            <a:r>
              <a:rPr lang="en-US" sz="2400" dirty="0" smtClean="0"/>
              <a:t>: Tends to destroy</a:t>
            </a:r>
          </a:p>
          <a:p>
            <a:r>
              <a:rPr lang="en-US" sz="2400" dirty="0" smtClean="0"/>
              <a:t>Homology models</a:t>
            </a:r>
          </a:p>
          <a:p>
            <a:r>
              <a:rPr lang="en-US" sz="2400" dirty="0" smtClean="0"/>
              <a:t>(either functions wrong </a:t>
            </a:r>
          </a:p>
          <a:p>
            <a:r>
              <a:rPr lang="en-US" sz="2400" dirty="0" smtClean="0"/>
              <a:t>(e.g. lack of water) or decades </a:t>
            </a:r>
          </a:p>
          <a:p>
            <a:r>
              <a:rPr lang="en-US" sz="2400" dirty="0" smtClean="0"/>
              <a:t>compute time </a:t>
            </a:r>
            <a:r>
              <a:rPr lang="en-US" sz="2400" dirty="0" err="1" smtClean="0"/>
              <a:t>req’d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835186" y="3381984"/>
            <a:ext cx="39708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GOOD</a:t>
            </a:r>
            <a:r>
              <a:rPr lang="en-US" sz="2400" dirty="0" smtClean="0"/>
              <a:t>: well-behaved with </a:t>
            </a:r>
          </a:p>
          <a:p>
            <a:r>
              <a:rPr lang="en-US" sz="2400" dirty="0" smtClean="0"/>
              <a:t>course models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BAD</a:t>
            </a:r>
            <a:r>
              <a:rPr lang="en-US" sz="2400" dirty="0" smtClean="0"/>
              <a:t>: unreliable, due to lack of </a:t>
            </a:r>
          </a:p>
          <a:p>
            <a:r>
              <a:rPr lang="en-US" sz="2400" dirty="0" smtClean="0"/>
              <a:t>data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10337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7-10 at 10.35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62" y="4645971"/>
            <a:ext cx="4178300" cy="16764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What should the ‘energy’ be for a </a:t>
            </a:r>
            <a:r>
              <a:rPr lang="en-US" dirty="0" err="1" smtClean="0"/>
              <a:t>Valine</a:t>
            </a:r>
            <a:r>
              <a:rPr lang="en-US" dirty="0" smtClean="0"/>
              <a:t> in contact with a </a:t>
            </a:r>
            <a:r>
              <a:rPr lang="en-US" dirty="0" err="1" smtClean="0"/>
              <a:t>Leucine</a:t>
            </a:r>
            <a:r>
              <a:rPr lang="en-US" dirty="0" smtClean="0"/>
              <a:t>?</a:t>
            </a:r>
          </a:p>
          <a:p>
            <a:r>
              <a:rPr lang="en-US" dirty="0" smtClean="0"/>
              <a:t>Go through all PDB structures, counting how often we see a property </a:t>
            </a:r>
            <a:r>
              <a:rPr lang="en-US" i="1" dirty="0" smtClean="0"/>
              <a:t>p </a:t>
            </a:r>
            <a:r>
              <a:rPr lang="en-US" dirty="0" err="1" smtClean="0"/>
              <a:t>vs</a:t>
            </a:r>
            <a:r>
              <a:rPr lang="en-US" dirty="0" smtClean="0"/>
              <a:t> what we expect by chance (e.g. x and y in contact, or z exposed to solvent</a:t>
            </a:r>
            <a:r>
              <a:rPr lang="mr-IN" dirty="0" smtClean="0"/>
              <a:t>…</a:t>
            </a:r>
            <a:r>
              <a:rPr lang="en-GB" dirty="0" smtClean="0"/>
              <a:t>etc.)</a:t>
            </a:r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Statistical potentials </a:t>
            </a:r>
            <a:r>
              <a:rPr lang="mr-IN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–</a:t>
            </a:r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 How?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49891" y="6179083"/>
            <a:ext cx="3039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Ludwig Boltzmann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181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Loop modelling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Fragment the entire PDB</a:t>
            </a:r>
          </a:p>
          <a:p>
            <a:r>
              <a:rPr lang="en-US" dirty="0" smtClean="0"/>
              <a:t>Find sequences similar to </a:t>
            </a:r>
            <a:r>
              <a:rPr lang="en-US" dirty="0" err="1" smtClean="0"/>
              <a:t>indel</a:t>
            </a:r>
            <a:endParaRPr lang="en-US" dirty="0" smtClean="0"/>
          </a:p>
          <a:p>
            <a:r>
              <a:rPr lang="en-US" dirty="0" smtClean="0"/>
              <a:t>Check end-point distances</a:t>
            </a:r>
          </a:p>
          <a:p>
            <a:r>
              <a:rPr lang="en-US" dirty="0" smtClean="0"/>
              <a:t>Check backbone geometry</a:t>
            </a:r>
            <a:endParaRPr lang="en-US" dirty="0"/>
          </a:p>
          <a:p>
            <a:r>
              <a:rPr lang="en-US" dirty="0" smtClean="0"/>
              <a:t>Fit using robot arm algorithm</a:t>
            </a:r>
          </a:p>
          <a:p>
            <a:r>
              <a:rPr lang="en-US" dirty="0" smtClean="0"/>
              <a:t>Sort by pseudo-energy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92452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Loop modelling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6" name="Picture 5" descr="Screen shot 2011-09-21 at 11.04.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11" y="1476947"/>
            <a:ext cx="7751704" cy="505194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5832593" y="2107259"/>
            <a:ext cx="771407" cy="15992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13075" y="1737927"/>
            <a:ext cx="39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16963" y="1028890"/>
            <a:ext cx="1123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ARDAKQH</a:t>
            </a:r>
          </a:p>
        </p:txBody>
      </p:sp>
      <p:sp>
        <p:nvSpPr>
          <p:cNvPr id="19" name="Freeform 18"/>
          <p:cNvSpPr/>
          <p:nvPr/>
        </p:nvSpPr>
        <p:spPr>
          <a:xfrm>
            <a:off x="5211704" y="1191605"/>
            <a:ext cx="865481" cy="520543"/>
          </a:xfrm>
          <a:custGeom>
            <a:avLst/>
            <a:gdLst>
              <a:gd name="connsiteX0" fmla="*/ 0 w 865481"/>
              <a:gd name="connsiteY0" fmla="*/ 50173 h 520543"/>
              <a:gd name="connsiteX1" fmla="*/ 573852 w 865481"/>
              <a:gd name="connsiteY1" fmla="*/ 78395 h 520543"/>
              <a:gd name="connsiteX2" fmla="*/ 865481 w 865481"/>
              <a:gd name="connsiteY2" fmla="*/ 520543 h 52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5481" h="520543">
                <a:moveTo>
                  <a:pt x="0" y="50173"/>
                </a:moveTo>
                <a:cubicBezTo>
                  <a:pt x="214802" y="25086"/>
                  <a:pt x="429605" y="0"/>
                  <a:pt x="573852" y="78395"/>
                </a:cubicBezTo>
                <a:cubicBezTo>
                  <a:pt x="718099" y="156790"/>
                  <a:pt x="865481" y="520543"/>
                  <a:pt x="865481" y="520543"/>
                </a:cubicBezTo>
              </a:path>
            </a:pathLst>
          </a:custGeom>
          <a:ln>
            <a:solidFill>
              <a:schemeClr val="accent2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24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Loop modelling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7" name="Picture 6" descr="Screen shot 2011-09-21 at 11.05.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54" y="975484"/>
            <a:ext cx="7476611" cy="556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52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9452" y="2281356"/>
            <a:ext cx="29233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SVYDAAAQLTADVKKDLRDSW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KVIGSDKKGNGVALMTTLFAD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NQETIGYFKRLGNVSQGMAND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KLRGHSITLMYALQNFIDQLD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NPDSLDLVCS…….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4019642" y="2736965"/>
            <a:ext cx="975483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730" y="1542692"/>
            <a:ext cx="2534934" cy="25690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88305" y="1311859"/>
            <a:ext cx="3214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Protein Folding Problem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439452" y="4399002"/>
            <a:ext cx="84818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Space of possibilities vast</a:t>
            </a:r>
            <a:r>
              <a:rPr lang="en-US" dirty="0" smtClean="0"/>
              <a:t>: # conformations &gt; # atoms in the universe</a:t>
            </a:r>
          </a:p>
          <a:p>
            <a:endParaRPr lang="en-US" dirty="0" smtClean="0"/>
          </a:p>
          <a:p>
            <a:r>
              <a:rPr lang="en-US" sz="2400" dirty="0" smtClean="0"/>
              <a:t>Energetics not understood</a:t>
            </a:r>
            <a:r>
              <a:rPr lang="en-US" dirty="0" smtClean="0"/>
              <a:t>: even if we picked the right one we wouldn’t know it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Overview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200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Insertions and deletions relative to template </a:t>
            </a:r>
            <a:r>
              <a:rPr lang="en-US" dirty="0" err="1"/>
              <a:t>modelled</a:t>
            </a:r>
            <a:r>
              <a:rPr lang="en-US" dirty="0"/>
              <a:t> by a loop library up to 15 </a:t>
            </a:r>
            <a:r>
              <a:rPr lang="en-US" dirty="0" err="1"/>
              <a:t>aa’s</a:t>
            </a:r>
            <a:r>
              <a:rPr lang="en-US" dirty="0"/>
              <a:t> in length</a:t>
            </a:r>
          </a:p>
          <a:p>
            <a:r>
              <a:rPr lang="en-US" dirty="0"/>
              <a:t>Short loops (&lt;=5) good. Longer loops less trustworthy</a:t>
            </a:r>
            <a:endParaRPr lang="en-US" i="1" dirty="0"/>
          </a:p>
          <a:p>
            <a:r>
              <a:rPr lang="en-US" dirty="0"/>
              <a:t>Be wary of basing any interpretation of the </a:t>
            </a:r>
            <a:r>
              <a:rPr lang="en-US" b="1" dirty="0"/>
              <a:t>structural</a:t>
            </a:r>
            <a:r>
              <a:rPr lang="en-US" dirty="0"/>
              <a:t> effects of point </a:t>
            </a:r>
            <a:r>
              <a:rPr lang="en-US" dirty="0" smtClean="0"/>
              <a:t>mutations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Loop </a:t>
            </a:r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modelling</a:t>
            </a:r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 - accuracy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212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Sidechain modelling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7" name="Picture 6" descr="Screen shot 2011-09-21 at 11.05.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54" y="975484"/>
            <a:ext cx="7476611" cy="556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36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Sidechain modelling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6" name="Picture 5" descr="Screen shot 2011-09-21 at 11.23.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103" y="1091259"/>
            <a:ext cx="6951564" cy="548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07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Sidechain modelling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6" name="Picture 5" descr="Screen shot 2011-09-21 at 11.23.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549" y="1091259"/>
            <a:ext cx="5094105" cy="40195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556" y="1368778"/>
            <a:ext cx="432682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Optimisation</a:t>
            </a:r>
            <a:r>
              <a:rPr lang="en-US" sz="3200" b="1" dirty="0" smtClean="0"/>
              <a:t> problem</a:t>
            </a:r>
          </a:p>
          <a:p>
            <a:endParaRPr lang="en-US" sz="3200" b="1" dirty="0" smtClean="0"/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Fit most probable</a:t>
            </a:r>
          </a:p>
          <a:p>
            <a:r>
              <a:rPr lang="en-US" sz="3200" dirty="0" err="1"/>
              <a:t>r</a:t>
            </a:r>
            <a:r>
              <a:rPr lang="en-US" sz="3200" dirty="0" err="1" smtClean="0"/>
              <a:t>otamer</a:t>
            </a:r>
            <a:r>
              <a:rPr lang="en-US" sz="3200" dirty="0" smtClean="0"/>
              <a:t> at each position</a:t>
            </a:r>
          </a:p>
          <a:p>
            <a:endParaRPr lang="en-US" sz="3200" dirty="0" smtClean="0"/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According to given </a:t>
            </a:r>
          </a:p>
          <a:p>
            <a:r>
              <a:rPr lang="en-US" sz="3200" dirty="0" smtClean="0"/>
              <a:t>backbone angles</a:t>
            </a:r>
          </a:p>
          <a:p>
            <a:pPr marL="285750" indent="-285750">
              <a:buFont typeface="Arial"/>
              <a:buChar char="•"/>
            </a:pPr>
            <a:endParaRPr lang="en-US" sz="3200" dirty="0" smtClean="0"/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Whilst avoiding clashes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52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Sidechains</a:t>
            </a:r>
            <a:r>
              <a:rPr lang="en-US" dirty="0"/>
              <a:t> will be </a:t>
            </a:r>
            <a:r>
              <a:rPr lang="en-US" dirty="0" err="1"/>
              <a:t>modelled</a:t>
            </a:r>
            <a:r>
              <a:rPr lang="en-US" dirty="0"/>
              <a:t> with ~80% accuracy </a:t>
            </a:r>
            <a:r>
              <a:rPr lang="en-US" dirty="0" smtClean="0"/>
              <a:t>(chi 1) IF</a:t>
            </a:r>
            <a:r>
              <a:rPr lang="en-US" dirty="0"/>
              <a:t>……the backbone is correct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Clashes *will* </a:t>
            </a:r>
            <a:r>
              <a:rPr lang="en-US" dirty="0" smtClean="0"/>
              <a:t>sometimes occur </a:t>
            </a:r>
            <a:r>
              <a:rPr lang="en-US" dirty="0"/>
              <a:t>and if frequent, indicate probably a wrong alignment or poor </a:t>
            </a:r>
            <a:r>
              <a:rPr lang="en-US" dirty="0" smtClean="0"/>
              <a:t>template</a:t>
            </a:r>
          </a:p>
          <a:p>
            <a:r>
              <a:rPr lang="en-US" dirty="0" err="1" smtClean="0"/>
              <a:t>Analyse</a:t>
            </a:r>
            <a:r>
              <a:rPr lang="en-US" dirty="0" smtClean="0"/>
              <a:t> with </a:t>
            </a:r>
            <a:r>
              <a:rPr lang="en-US" dirty="0" err="1" smtClean="0"/>
              <a:t>Phyre</a:t>
            </a:r>
            <a:r>
              <a:rPr lang="en-US" dirty="0" smtClean="0"/>
              <a:t> Investigator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Sidechain</a:t>
            </a:r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 </a:t>
            </a:r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modelling</a:t>
            </a:r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 - accuracy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75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86" y="987778"/>
            <a:ext cx="2436519" cy="5721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27250" y="1365871"/>
            <a:ext cx="2080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Top model info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7250" y="2445926"/>
            <a:ext cx="3857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Secondary structure/disorder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27250" y="3474920"/>
            <a:ext cx="2206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Domain analysis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27250" y="4957712"/>
            <a:ext cx="3972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Detailed template information</a:t>
            </a:r>
          </a:p>
        </p:txBody>
      </p:sp>
      <p:sp>
        <p:nvSpPr>
          <p:cNvPr id="12" name="Left Arrow 11"/>
          <p:cNvSpPr/>
          <p:nvPr/>
        </p:nvSpPr>
        <p:spPr>
          <a:xfrm>
            <a:off x="3424296" y="1365871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>
            <a:off x="3424296" y="2445926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>
            <a:off x="3424296" y="3474920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>
            <a:off x="3424296" y="4957712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Example results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837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Example results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8" name="Picture 7" descr="Phyre2 summary resul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3920"/>
            <a:ext cx="9144000" cy="427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93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86" y="987778"/>
            <a:ext cx="2436519" cy="5721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27250" y="1365871"/>
            <a:ext cx="2080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Top model info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7250" y="2445926"/>
            <a:ext cx="3857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Secondary structure/disorder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27250" y="3474920"/>
            <a:ext cx="2206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Domain analysis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27250" y="4957712"/>
            <a:ext cx="3972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Detailed template information</a:t>
            </a:r>
          </a:p>
        </p:txBody>
      </p:sp>
      <p:sp>
        <p:nvSpPr>
          <p:cNvPr id="12" name="Left Arrow 11"/>
          <p:cNvSpPr/>
          <p:nvPr/>
        </p:nvSpPr>
        <p:spPr>
          <a:xfrm>
            <a:off x="3424296" y="1365871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>
            <a:off x="3424296" y="2445926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>
            <a:off x="3424296" y="3474920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>
            <a:off x="3424296" y="4957712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Example results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941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1498" y="2565400"/>
            <a:ext cx="9783794" cy="13292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Example SS/disorder prediction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529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Based on neural networks trained on known structures.</a:t>
            </a:r>
          </a:p>
          <a:p>
            <a:r>
              <a:rPr lang="en-US" i="1" dirty="0"/>
              <a:t>Given a diverse set of homologous sequences</a:t>
            </a:r>
            <a:r>
              <a:rPr lang="en-US" dirty="0"/>
              <a:t>, expect ~75-80% accuracy.</a:t>
            </a:r>
          </a:p>
          <a:p>
            <a:r>
              <a:rPr lang="en-US" dirty="0"/>
              <a:t>Few or no homologous sequences? Only 60-62% accuracy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Secondary structure and disorder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36657" y="5434024"/>
            <a:ext cx="5614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PSI-</a:t>
            </a:r>
            <a:r>
              <a:rPr lang="en-US" sz="2800" dirty="0" err="1" smtClean="0"/>
              <a:t>Pred</a:t>
            </a:r>
            <a:r>
              <a:rPr lang="en-US" sz="2800" dirty="0" smtClean="0"/>
              <a:t> and </a:t>
            </a:r>
            <a:r>
              <a:rPr lang="en-US" sz="2800" dirty="0" err="1" smtClean="0"/>
              <a:t>Diso-Pred</a:t>
            </a:r>
            <a:r>
              <a:rPr lang="en-US" sz="2800" dirty="0" smtClean="0"/>
              <a:t> by Jones, UCL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7873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5065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Three major approaches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Template-based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Template-free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Hybrid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Overview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112" y="2942859"/>
            <a:ext cx="1147932" cy="899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708" y="2991665"/>
            <a:ext cx="1030285" cy="850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044" y="2778799"/>
            <a:ext cx="1049669" cy="10637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89241" y="3268715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ARDLVIPMIYCGHGY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343692" y="2494935"/>
            <a:ext cx="3666111" cy="778573"/>
          </a:xfrm>
          <a:custGeom>
            <a:avLst/>
            <a:gdLst>
              <a:gd name="connsiteX0" fmla="*/ 0 w 3666111"/>
              <a:gd name="connsiteY0" fmla="*/ 778573 h 778573"/>
              <a:gd name="connsiteX1" fmla="*/ 2487718 w 3666111"/>
              <a:gd name="connsiteY1" fmla="*/ 6025 h 778573"/>
              <a:gd name="connsiteX2" fmla="*/ 3666111 w 3666111"/>
              <a:gd name="connsiteY2" fmla="*/ 398846 h 77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66111" h="778573">
                <a:moveTo>
                  <a:pt x="0" y="778573"/>
                </a:moveTo>
                <a:cubicBezTo>
                  <a:pt x="938350" y="423943"/>
                  <a:pt x="1876700" y="69313"/>
                  <a:pt x="2487718" y="6025"/>
                </a:cubicBezTo>
                <a:cubicBezTo>
                  <a:pt x="3098736" y="-57263"/>
                  <a:pt x="3666111" y="398846"/>
                  <a:pt x="3666111" y="398846"/>
                </a:cubicBezTo>
              </a:path>
            </a:pathLst>
          </a:custGeom>
          <a:ln w="76200" cmpd="sng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859717" y="3061305"/>
            <a:ext cx="779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………..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541641" y="483527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ARDLVIPMIYCGHGY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4682551" y="4692381"/>
            <a:ext cx="811561" cy="652412"/>
          </a:xfrm>
          <a:custGeom>
            <a:avLst/>
            <a:gdLst>
              <a:gd name="connsiteX0" fmla="*/ 84675 w 811561"/>
              <a:gd name="connsiteY0" fmla="*/ 563043 h 652412"/>
              <a:gd name="connsiteX1" fmla="*/ 32302 w 811561"/>
              <a:gd name="connsiteY1" fmla="*/ 130940 h 652412"/>
              <a:gd name="connsiteX2" fmla="*/ 516752 w 811561"/>
              <a:gd name="connsiteY2" fmla="*/ 13094 h 652412"/>
              <a:gd name="connsiteX3" fmla="*/ 464379 w 811561"/>
              <a:gd name="connsiteY3" fmla="*/ 301162 h 652412"/>
              <a:gd name="connsiteX4" fmla="*/ 176328 w 811561"/>
              <a:gd name="connsiteY4" fmla="*/ 301162 h 652412"/>
              <a:gd name="connsiteX5" fmla="*/ 425100 w 811561"/>
              <a:gd name="connsiteY5" fmla="*/ 602325 h 652412"/>
              <a:gd name="connsiteX6" fmla="*/ 791711 w 811561"/>
              <a:gd name="connsiteY6" fmla="*/ 615419 h 652412"/>
              <a:gd name="connsiteX7" fmla="*/ 765524 w 811561"/>
              <a:gd name="connsiteY7" fmla="*/ 235692 h 652412"/>
              <a:gd name="connsiteX8" fmla="*/ 791711 w 811561"/>
              <a:gd name="connsiteY8" fmla="*/ 0 h 65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1561" h="652412">
                <a:moveTo>
                  <a:pt x="84675" y="563043"/>
                </a:moveTo>
                <a:cubicBezTo>
                  <a:pt x="22482" y="392820"/>
                  <a:pt x="-39711" y="222598"/>
                  <a:pt x="32302" y="130940"/>
                </a:cubicBezTo>
                <a:cubicBezTo>
                  <a:pt x="104315" y="39282"/>
                  <a:pt x="444739" y="-15276"/>
                  <a:pt x="516752" y="13094"/>
                </a:cubicBezTo>
                <a:cubicBezTo>
                  <a:pt x="588765" y="41464"/>
                  <a:pt x="521116" y="253151"/>
                  <a:pt x="464379" y="301162"/>
                </a:cubicBezTo>
                <a:cubicBezTo>
                  <a:pt x="407642" y="349173"/>
                  <a:pt x="182875" y="250968"/>
                  <a:pt x="176328" y="301162"/>
                </a:cubicBezTo>
                <a:cubicBezTo>
                  <a:pt x="169782" y="351356"/>
                  <a:pt x="322536" y="549949"/>
                  <a:pt x="425100" y="602325"/>
                </a:cubicBezTo>
                <a:cubicBezTo>
                  <a:pt x="527664" y="654701"/>
                  <a:pt x="734974" y="676525"/>
                  <a:pt x="791711" y="615419"/>
                </a:cubicBezTo>
                <a:cubicBezTo>
                  <a:pt x="848448" y="554313"/>
                  <a:pt x="765524" y="338262"/>
                  <a:pt x="765524" y="235692"/>
                </a:cubicBezTo>
                <a:cubicBezTo>
                  <a:pt x="765524" y="133122"/>
                  <a:pt x="791711" y="0"/>
                  <a:pt x="791711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391" y="4593125"/>
            <a:ext cx="1030285" cy="850924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3666111" y="5018587"/>
            <a:ext cx="7986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610459" y="5007908"/>
            <a:ext cx="7986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923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86" y="987778"/>
            <a:ext cx="2436519" cy="5721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27250" y="1365871"/>
            <a:ext cx="2080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Top model info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7250" y="2445926"/>
            <a:ext cx="3857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FBFBF"/>
                </a:solidFill>
              </a:rPr>
              <a:t>Secondary structure/disorder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27250" y="3474920"/>
            <a:ext cx="2206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Domain analysis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27250" y="4957712"/>
            <a:ext cx="3972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Detailed template information</a:t>
            </a:r>
          </a:p>
        </p:txBody>
      </p:sp>
      <p:sp>
        <p:nvSpPr>
          <p:cNvPr id="12" name="Left Arrow 11"/>
          <p:cNvSpPr/>
          <p:nvPr/>
        </p:nvSpPr>
        <p:spPr>
          <a:xfrm>
            <a:off x="3424296" y="1365871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>
            <a:off x="3424296" y="2445926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>
            <a:off x="3424296" y="3474920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>
            <a:off x="3424296" y="4957712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Example results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44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m_analysi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0625"/>
            <a:ext cx="9144000" cy="23967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Example domain analysis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909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Local hits to different templates indicate domain structure of your protein</a:t>
            </a:r>
          </a:p>
          <a:p>
            <a:endParaRPr lang="en-US" dirty="0"/>
          </a:p>
          <a:p>
            <a:r>
              <a:rPr lang="en-US" dirty="0"/>
              <a:t>Multiple domains can be linked using ‘Intensive </a:t>
            </a:r>
            <a:r>
              <a:rPr lang="en-US" dirty="0" smtClean="0"/>
              <a:t>mode’ (a Hybrid method)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Domain analysis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00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86" y="987778"/>
            <a:ext cx="2436519" cy="5721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27250" y="1365871"/>
            <a:ext cx="2080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Top model info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7250" y="2445926"/>
            <a:ext cx="3857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FBFBF"/>
                </a:solidFill>
              </a:rPr>
              <a:t>Secondary structure/disorder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27250" y="3474920"/>
            <a:ext cx="2206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Domain analysis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27250" y="4957712"/>
            <a:ext cx="3972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Detailed template information</a:t>
            </a:r>
          </a:p>
        </p:txBody>
      </p:sp>
      <p:sp>
        <p:nvSpPr>
          <p:cNvPr id="12" name="Left Arrow 11"/>
          <p:cNvSpPr/>
          <p:nvPr/>
        </p:nvSpPr>
        <p:spPr>
          <a:xfrm>
            <a:off x="3424296" y="1365871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>
            <a:off x="3424296" y="2445926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>
            <a:off x="3424296" y="3474920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>
            <a:off x="3424296" y="4957712"/>
            <a:ext cx="1083116" cy="52322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Example results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97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Main results table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2" name="Picture 1" descr="Screen Shot 2014-09-06 at 11.05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1833"/>
            <a:ext cx="9144000" cy="342317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3245556" y="3979333"/>
            <a:ext cx="141112" cy="1636891"/>
          </a:xfrm>
          <a:prstGeom prst="straightConnector1">
            <a:avLst/>
          </a:prstGeom>
          <a:ln w="76200" cmpd="sng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2505" y="4972505"/>
            <a:ext cx="60708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Actual Model!</a:t>
            </a:r>
          </a:p>
          <a:p>
            <a:r>
              <a:rPr lang="en-US" sz="3200" dirty="0" smtClean="0"/>
              <a:t>Not just a picture of the template – </a:t>
            </a:r>
          </a:p>
          <a:p>
            <a:r>
              <a:rPr lang="en-US" sz="3200" dirty="0" smtClean="0"/>
              <a:t>click to download model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71049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Transmembrane helices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78232"/>
            <a:ext cx="7010400" cy="3035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1072448"/>
            <a:ext cx="7010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confidently predicted to contain membrane helices, topology prediction run. (Machine learning approach estimated to be 85% accurate)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37556" y="6293556"/>
            <a:ext cx="3627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Memsat</a:t>
            </a:r>
            <a:r>
              <a:rPr lang="en-US" dirty="0" smtClean="0"/>
              <a:t>-SVM, Nugent &amp; Jones,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240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 smtClean="0"/>
              <a:t>Need measure of similarity of structures when we know the answer</a:t>
            </a:r>
          </a:p>
          <a:p>
            <a:r>
              <a:rPr lang="en-US" dirty="0" smtClean="0"/>
              <a:t>To discuss accuracy of a model, we need a way to quantify similarity of a model to the right answer</a:t>
            </a:r>
          </a:p>
          <a:p>
            <a:r>
              <a:rPr lang="en-US" dirty="0" smtClean="0"/>
              <a:t>RMSD very commonly used, but often misleading</a:t>
            </a:r>
            <a:endParaRPr lang="en-US" dirty="0"/>
          </a:p>
          <a:p>
            <a:r>
              <a:rPr lang="en-US" dirty="0" err="1" smtClean="0"/>
              <a:t>Modelling</a:t>
            </a:r>
            <a:r>
              <a:rPr lang="en-US" dirty="0" smtClean="0"/>
              <a:t> community uses </a:t>
            </a:r>
            <a:r>
              <a:rPr lang="en-US" b="1" dirty="0" smtClean="0"/>
              <a:t>TM score </a:t>
            </a:r>
            <a:r>
              <a:rPr lang="en-US" dirty="0" smtClean="0"/>
              <a:t>for benchmarking: essentially the percentage of alpha carbons </a:t>
            </a:r>
            <a:r>
              <a:rPr lang="en-US" dirty="0" err="1" smtClean="0"/>
              <a:t>superposable</a:t>
            </a:r>
            <a:r>
              <a:rPr lang="en-US" dirty="0" smtClean="0"/>
              <a:t> on the answer within 3.5Å. </a:t>
            </a:r>
          </a:p>
          <a:p>
            <a:r>
              <a:rPr lang="en-US" dirty="0" smtClean="0"/>
              <a:t>Focused on the protein core, rather than loops and </a:t>
            </a:r>
            <a:r>
              <a:rPr lang="en-US" dirty="0" err="1" smtClean="0"/>
              <a:t>sidechains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Interpreting results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803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Interpreting results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8" name="Picture 7" descr="Screen Shot 2014-09-07 at 10.34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498221"/>
            <a:ext cx="5067300" cy="5092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37890" y="1269142"/>
            <a:ext cx="2097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TM-score 0.9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2878667" y="838200"/>
            <a:ext cx="331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Comparing two known structures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322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Interpreting results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7" name="Picture 6" descr="Screen Shot 2014-09-07 at 10.35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1566334"/>
            <a:ext cx="5041900" cy="5067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7890" y="1269142"/>
            <a:ext cx="2097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TM-score 0.8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878667" y="838200"/>
            <a:ext cx="331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Comparing two known structures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003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Interpreting results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/>
              <a:t>In Phyre we don’t know the answer</a:t>
            </a:r>
          </a:p>
          <a:p>
            <a:r>
              <a:rPr lang="en-US" dirty="0" smtClean="0"/>
              <a:t>But we do have a confidence measure and sequence identity to guide us</a:t>
            </a:r>
          </a:p>
          <a:p>
            <a:r>
              <a:rPr lang="en-US" dirty="0" smtClean="0"/>
              <a:t>How do these quantities relate to accuracy?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227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Three major approaches</a:t>
            </a:r>
          </a:p>
          <a:p>
            <a:pPr lvl="1"/>
            <a:r>
              <a:rPr lang="en-US" dirty="0" smtClean="0"/>
              <a:t>Template-based - </a:t>
            </a:r>
            <a:r>
              <a:rPr lang="en-US" b="1" dirty="0" smtClean="0">
                <a:solidFill>
                  <a:srgbClr val="008000"/>
                </a:solidFill>
              </a:rPr>
              <a:t>Reliable</a:t>
            </a:r>
            <a:endParaRPr lang="en-US" dirty="0" smtClean="0"/>
          </a:p>
          <a:p>
            <a:pPr lvl="2"/>
            <a:r>
              <a:rPr lang="en-US" dirty="0" smtClean="0"/>
              <a:t>Protein fold space is limited</a:t>
            </a:r>
          </a:p>
          <a:p>
            <a:pPr lvl="2"/>
            <a:r>
              <a:rPr lang="en-US" dirty="0"/>
              <a:t>50% of typical proteome </a:t>
            </a:r>
            <a:r>
              <a:rPr lang="en-US" dirty="0" smtClean="0"/>
              <a:t>covered</a:t>
            </a:r>
          </a:p>
          <a:p>
            <a:pPr lvl="1"/>
            <a:r>
              <a:rPr lang="en-US" dirty="0" smtClean="0"/>
              <a:t>Template</a:t>
            </a:r>
            <a:r>
              <a:rPr lang="en-US" dirty="0"/>
              <a:t>-free </a:t>
            </a:r>
            <a:r>
              <a:rPr lang="en-US" dirty="0" smtClean="0"/>
              <a:t>- </a:t>
            </a:r>
            <a:r>
              <a:rPr lang="en-US" b="1" dirty="0" smtClean="0">
                <a:solidFill>
                  <a:srgbClr val="FF0000"/>
                </a:solidFill>
              </a:rPr>
              <a:t>Unreliable</a:t>
            </a:r>
            <a:endParaRPr lang="en-US" dirty="0" smtClean="0"/>
          </a:p>
          <a:p>
            <a:pPr lvl="2"/>
            <a:r>
              <a:rPr lang="en-US" dirty="0" smtClean="0"/>
              <a:t>Protein folding problem is unsolved</a:t>
            </a:r>
          </a:p>
          <a:p>
            <a:pPr lvl="2"/>
            <a:r>
              <a:rPr lang="en-US" dirty="0" smtClean="0"/>
              <a:t>Even if answer is good, don’t know when its good</a:t>
            </a:r>
          </a:p>
          <a:p>
            <a:pPr lvl="1"/>
            <a:r>
              <a:rPr lang="en-US" dirty="0" smtClean="0"/>
              <a:t>Hybrid - </a:t>
            </a:r>
            <a:r>
              <a:rPr lang="en-US" b="1" dirty="0" smtClean="0">
                <a:solidFill>
                  <a:srgbClr val="0000FF"/>
                </a:solidFill>
              </a:rPr>
              <a:t>Useful in special cases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Overview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916528" y="3784176"/>
            <a:ext cx="5577725" cy="1243934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916528" y="3784176"/>
            <a:ext cx="5730125" cy="1152275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735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Interpreting results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8" name="Picture 7" descr="Screen Shot 2014-09-07 at 10.34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498221"/>
            <a:ext cx="5067300" cy="5092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37890" y="1269142"/>
            <a:ext cx="2097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TM-score 0.9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5740" y="1792362"/>
            <a:ext cx="34932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Phyre </a:t>
            </a:r>
            <a:r>
              <a:rPr lang="en-US" sz="2800" dirty="0" smtClean="0"/>
              <a:t>output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100% confidence</a:t>
            </a:r>
            <a:r>
              <a:rPr lang="en-US" sz="2800" dirty="0" smtClean="0"/>
              <a:t>,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56% sequence identity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49407" y="838200"/>
            <a:ext cx="419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Comparing model with native (the answer)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899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Interpreting results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7" name="Picture 6" descr="Screen Shot 2014-09-07 at 10.35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1566334"/>
            <a:ext cx="5041900" cy="5067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5740" y="1792362"/>
            <a:ext cx="34932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Phyre </a:t>
            </a:r>
            <a:r>
              <a:rPr lang="en-US" sz="2800" dirty="0" smtClean="0"/>
              <a:t>output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100% confidence</a:t>
            </a:r>
            <a:r>
              <a:rPr lang="en-US" sz="2800" dirty="0" smtClean="0"/>
              <a:t>, 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24% sequence identity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37890" y="1269142"/>
            <a:ext cx="2097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7F7F7F"/>
                </a:solidFill>
              </a:rPr>
              <a:t>TM-score 0.8</a:t>
            </a:r>
            <a:endParaRPr lang="en-US" sz="2800" dirty="0">
              <a:solidFill>
                <a:srgbClr val="7F7F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9407" y="838200"/>
            <a:ext cx="419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Comparing model with native (the answer)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992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/>
              <a:t>How accurate is my model?</a:t>
            </a:r>
          </a:p>
          <a:p>
            <a:r>
              <a:rPr lang="en-US" dirty="0" smtClean="0"/>
              <a:t>Simple question with a complicated answer!</a:t>
            </a:r>
          </a:p>
          <a:p>
            <a:r>
              <a:rPr lang="en-US" dirty="0" smtClean="0"/>
              <a:t>Phyre2 returns a confidence (0-100)</a:t>
            </a:r>
          </a:p>
          <a:p>
            <a:pPr lvl="1"/>
            <a:r>
              <a:rPr lang="en-US" dirty="0" smtClean="0"/>
              <a:t>This is the confidence that your protein and the template are homologous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Next version will have a predicted TM-score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Interpreting results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037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/>
              <a:t>S</a:t>
            </a:r>
            <a:r>
              <a:rPr lang="en-US" b="1" dirty="0" smtClean="0"/>
              <a:t>equence identity and model accuracy </a:t>
            </a:r>
            <a:endParaRPr lang="en-US" b="1" dirty="0"/>
          </a:p>
          <a:p>
            <a:r>
              <a:rPr lang="en-US" dirty="0" smtClean="0"/>
              <a:t>High confidence (&gt;90%) and High seq. id. (&gt;35%): almost always very accurate: TM score&gt;0.7, RMSD 1-3Å.</a:t>
            </a:r>
            <a:endParaRPr lang="en-US" dirty="0"/>
          </a:p>
          <a:p>
            <a:r>
              <a:rPr lang="en-US" dirty="0" smtClean="0"/>
              <a:t>High confidence (&gt;90%) and low seq. id. (&lt;30%) almost certainly the correct fold, accurate in the core (2-4Å) but may show substantial deviations in loops and non-core regions.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Interpreting results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413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0819"/>
            <a:ext cx="8229600" cy="500605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dirty="0" smtClean="0"/>
              <a:t>Checklist</a:t>
            </a:r>
          </a:p>
          <a:p>
            <a:pPr marL="0" indent="0" algn="ctr">
              <a:buNone/>
            </a:pPr>
            <a:endParaRPr lang="en-US" b="1" dirty="0" smtClean="0"/>
          </a:p>
          <a:p>
            <a:r>
              <a:rPr lang="en-US" dirty="0" smtClean="0"/>
              <a:t>Look </a:t>
            </a:r>
            <a:r>
              <a:rPr lang="en-US" dirty="0"/>
              <a:t>at </a:t>
            </a:r>
            <a:r>
              <a:rPr lang="en-US" dirty="0" smtClean="0"/>
              <a:t>confidence – be VERY wary if &lt;90%</a:t>
            </a:r>
            <a:endParaRPr lang="en-US" dirty="0"/>
          </a:p>
          <a:p>
            <a:r>
              <a:rPr lang="en-US" dirty="0"/>
              <a:t>Given multiple high confidence hits, look at % sequence identity</a:t>
            </a:r>
          </a:p>
          <a:p>
            <a:r>
              <a:rPr lang="en-US" dirty="0"/>
              <a:t>Biological knowledge relating function of template to sequence of interest</a:t>
            </a:r>
          </a:p>
          <a:p>
            <a:r>
              <a:rPr lang="en-US" dirty="0"/>
              <a:t>Structural </a:t>
            </a:r>
            <a:r>
              <a:rPr lang="en-US" dirty="0" err="1"/>
              <a:t>superpositions</a:t>
            </a:r>
            <a:r>
              <a:rPr lang="en-US" dirty="0"/>
              <a:t> to compare models – many similar models increase confidence</a:t>
            </a:r>
          </a:p>
          <a:p>
            <a:r>
              <a:rPr lang="en-US" dirty="0"/>
              <a:t>Examine sequence alignment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Interpreting results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727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Main results table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7" name="Picture 6" descr="Screen shot 2011-09-21 at 11.33.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7516"/>
            <a:ext cx="9144000" cy="312296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580446" y="1984960"/>
            <a:ext cx="818444" cy="752592"/>
          </a:xfrm>
          <a:prstGeom prst="ellipse">
            <a:avLst/>
          </a:prstGeom>
          <a:solidFill>
            <a:schemeClr val="accent2">
              <a:lumMod val="75000"/>
              <a:alpha val="16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2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Alignment view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6" name="Picture 5" descr="Screen shot 2011-09-21 at 11.35.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84" y="1111659"/>
            <a:ext cx="7676445" cy="548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70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Alignment view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4" name="Picture 3" descr="Screen shot 2011-09-21 at 11.36.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4963"/>
            <a:ext cx="9144000" cy="140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24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25" y="2165350"/>
            <a:ext cx="8860131" cy="17302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Alignment view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800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Alignment view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6" name="Picture 5" descr="Screen shot 2011-09-21 at 11.37.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" y="1676400"/>
            <a:ext cx="84709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8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1.</a:t>
            </a:r>
            <a:r>
              <a:rPr lang="en-US" dirty="0" smtClean="0">
                <a:solidFill>
                  <a:schemeClr val="accent2"/>
                </a:solidFill>
              </a:rPr>
              <a:t> Template-based, Hybrid </a:t>
            </a:r>
            <a:r>
              <a:rPr lang="en-US" dirty="0" smtClean="0"/>
              <a:t>– </a:t>
            </a:r>
            <a:r>
              <a:rPr lang="en-US" sz="2400" dirty="0" smtClean="0"/>
              <a:t>principles, Phyre2 examples and interpretation</a:t>
            </a:r>
          </a:p>
          <a:p>
            <a:pPr marL="0" indent="0">
              <a:buNone/>
            </a:pPr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 smtClean="0">
                <a:solidFill>
                  <a:schemeClr val="accent2"/>
                </a:solidFill>
              </a:rPr>
              <a:t>Advanced Phyre2 tools </a:t>
            </a:r>
            <a:r>
              <a:rPr lang="en-US" dirty="0" smtClean="0"/>
              <a:t>–</a:t>
            </a:r>
            <a:r>
              <a:rPr lang="en-US" sz="2400" dirty="0" smtClean="0"/>
              <a:t> genome searching, model quality analysis etc.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3</a:t>
            </a:r>
            <a:r>
              <a:rPr lang="en-US" dirty="0" smtClean="0"/>
              <a:t>. </a:t>
            </a:r>
            <a:r>
              <a:rPr lang="en-US" dirty="0" smtClean="0">
                <a:solidFill>
                  <a:srgbClr val="C0504D"/>
                </a:solidFill>
              </a:rPr>
              <a:t>Alternative resources </a:t>
            </a:r>
            <a:r>
              <a:rPr lang="en-US" dirty="0" smtClean="0"/>
              <a:t>-</a:t>
            </a:r>
            <a:r>
              <a:rPr lang="en-US" dirty="0" smtClean="0">
                <a:solidFill>
                  <a:srgbClr val="C0504D"/>
                </a:solidFill>
              </a:rPr>
              <a:t> </a:t>
            </a:r>
            <a:r>
              <a:rPr lang="en-US" sz="2400" dirty="0" err="1" smtClean="0"/>
              <a:t>SwissModel</a:t>
            </a:r>
            <a:r>
              <a:rPr lang="en-US" sz="2400" dirty="0" smtClean="0"/>
              <a:t>, </a:t>
            </a:r>
            <a:r>
              <a:rPr lang="en-US" sz="2400" dirty="0" err="1" smtClean="0"/>
              <a:t>GenThreader</a:t>
            </a:r>
            <a:r>
              <a:rPr lang="en-US" sz="2400" dirty="0" smtClean="0"/>
              <a:t> etc.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4</a:t>
            </a:r>
            <a:r>
              <a:rPr lang="en-US" dirty="0" smtClean="0"/>
              <a:t>. [</a:t>
            </a:r>
            <a:r>
              <a:rPr lang="en-US" i="1" dirty="0" smtClean="0">
                <a:solidFill>
                  <a:schemeClr val="accent2"/>
                </a:solidFill>
              </a:rPr>
              <a:t>Future of Phyre2</a:t>
            </a:r>
            <a:r>
              <a:rPr lang="en-US" dirty="0" smtClean="0"/>
              <a:t>]</a:t>
            </a:r>
          </a:p>
          <a:p>
            <a:pPr marL="0" indent="0">
              <a:buNone/>
            </a:pPr>
            <a:r>
              <a:rPr lang="en-US" dirty="0"/>
              <a:t>5</a:t>
            </a:r>
            <a:r>
              <a:rPr lang="en-US" dirty="0" smtClean="0"/>
              <a:t>. </a:t>
            </a:r>
            <a:r>
              <a:rPr lang="en-US" dirty="0" smtClean="0">
                <a:solidFill>
                  <a:srgbClr val="C0504D"/>
                </a:solidFill>
              </a:rPr>
              <a:t>Worked examples </a:t>
            </a:r>
            <a:r>
              <a:rPr lang="en-US" dirty="0" smtClean="0"/>
              <a:t>– </a:t>
            </a:r>
            <a:r>
              <a:rPr lang="en-US" sz="2400" dirty="0" smtClean="0"/>
              <a:t>hands-on web tutorial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This talk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310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8197"/>
            <a:ext cx="8229600" cy="513433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 smtClean="0"/>
              <a:t>Checklist</a:t>
            </a:r>
          </a:p>
          <a:p>
            <a:pPr marL="0" indent="0" algn="ctr">
              <a:buNone/>
            </a:pPr>
            <a:endParaRPr lang="en-US" b="1" dirty="0" smtClean="0"/>
          </a:p>
          <a:p>
            <a:r>
              <a:rPr lang="en-US" dirty="0" smtClean="0"/>
              <a:t>Secondary </a:t>
            </a:r>
            <a:r>
              <a:rPr lang="en-US" dirty="0"/>
              <a:t>structure matches</a:t>
            </a:r>
          </a:p>
          <a:p>
            <a:r>
              <a:rPr lang="en-US" dirty="0"/>
              <a:t>Gaps in SS elements indicate potentially wrong alignment</a:t>
            </a:r>
          </a:p>
          <a:p>
            <a:r>
              <a:rPr lang="en-US" dirty="0"/>
              <a:t>Active sites present in the Catalytic Site Atlas (CSA) for the template highlighted – look for identity or conservative mutations when transferring function</a:t>
            </a:r>
          </a:p>
          <a:p>
            <a:r>
              <a:rPr lang="en-US" dirty="0"/>
              <a:t>Alignment confidence per residue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Alignment interpretation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6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715"/>
            <a:ext cx="8229600" cy="5121505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smtClean="0"/>
              <a:t>STRUCTURAL effects </a:t>
            </a:r>
            <a:r>
              <a:rPr lang="en-US" dirty="0"/>
              <a:t>of point mutations on structure will NOT be </a:t>
            </a:r>
            <a:r>
              <a:rPr lang="en-US" dirty="0" err="1"/>
              <a:t>modelled</a:t>
            </a:r>
            <a:r>
              <a:rPr lang="en-US" dirty="0"/>
              <a:t> </a:t>
            </a:r>
            <a:r>
              <a:rPr lang="en-US" dirty="0" smtClean="0"/>
              <a:t>accurately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Checklist</a:t>
            </a:r>
          </a:p>
          <a:p>
            <a:r>
              <a:rPr lang="en-US" dirty="0" smtClean="0"/>
              <a:t>Is </a:t>
            </a:r>
            <a:r>
              <a:rPr lang="en-US" dirty="0"/>
              <a:t>it near the active site? </a:t>
            </a:r>
            <a:endParaRPr lang="en-US" dirty="0" smtClean="0"/>
          </a:p>
          <a:p>
            <a:r>
              <a:rPr lang="en-US" dirty="0" smtClean="0"/>
              <a:t>Is </a:t>
            </a:r>
            <a:r>
              <a:rPr lang="en-US" dirty="0"/>
              <a:t>it a change in the hydrophobic core? </a:t>
            </a:r>
            <a:endParaRPr lang="en-US" dirty="0" smtClean="0"/>
          </a:p>
          <a:p>
            <a:r>
              <a:rPr lang="en-US" dirty="0" smtClean="0"/>
              <a:t>Is </a:t>
            </a:r>
            <a:r>
              <a:rPr lang="en-US" dirty="0"/>
              <a:t>it near a known binding site? (can predict with e.g. 3DLigandSite)</a:t>
            </a:r>
          </a:p>
          <a:p>
            <a:r>
              <a:rPr lang="en-US" dirty="0" err="1" smtClean="0"/>
              <a:t>Phyre</a:t>
            </a:r>
            <a:r>
              <a:rPr lang="en-US" dirty="0" smtClean="0"/>
              <a:t> Investigator can help (see later)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Mutations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821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6680"/>
            <a:ext cx="8229600" cy="501888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 smtClean="0"/>
              <a:t>All depends on your purpose.</a:t>
            </a:r>
          </a:p>
          <a:p>
            <a:pPr marL="0" indent="0" algn="ctr">
              <a:buNone/>
            </a:pPr>
            <a:endParaRPr lang="en-US" b="1" dirty="0"/>
          </a:p>
          <a:p>
            <a:r>
              <a:rPr lang="en-US" dirty="0" smtClean="0"/>
              <a:t>Good enough for drug design? – probably if the sequence identity is very high (&gt;50%)</a:t>
            </a:r>
            <a:endParaRPr lang="en-US" dirty="0"/>
          </a:p>
          <a:p>
            <a:r>
              <a:rPr lang="en-US" dirty="0" smtClean="0"/>
              <a:t>Sometimes good enough if far lower </a:t>
            </a:r>
            <a:r>
              <a:rPr lang="en-US" dirty="0" err="1" smtClean="0"/>
              <a:t>seq</a:t>
            </a:r>
            <a:r>
              <a:rPr lang="en-US" dirty="0" smtClean="0"/>
              <a:t> id but accurate around site of interest. </a:t>
            </a:r>
          </a:p>
          <a:p>
            <a:r>
              <a:rPr lang="en-US" dirty="0" smtClean="0"/>
              <a:t>High confidence but low </a:t>
            </a:r>
            <a:r>
              <a:rPr lang="en-US" dirty="0" err="1" smtClean="0"/>
              <a:t>seq</a:t>
            </a:r>
            <a:r>
              <a:rPr lang="en-US" dirty="0" smtClean="0"/>
              <a:t> </a:t>
            </a:r>
            <a:r>
              <a:rPr lang="en-US" dirty="0" err="1" smtClean="0"/>
              <a:t>i.d.</a:t>
            </a:r>
            <a:r>
              <a:rPr lang="en-US" dirty="0" smtClean="0"/>
              <a:t> still very likely correct fold, useful for a range of tasks.</a:t>
            </a:r>
          </a:p>
          <a:p>
            <a:r>
              <a:rPr lang="en-US" dirty="0" smtClean="0"/>
              <a:t>E.g. pockets, proximal residues, variants, interfaces…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Is my model good enough?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575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003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Hybrid approach– mixing template-based and template-free methods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28142" y="3784176"/>
            <a:ext cx="3722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Phyre2 ‘Intensive’ mode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28856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244" y="1348756"/>
            <a:ext cx="8229600" cy="1381306"/>
          </a:xfrm>
        </p:spPr>
        <p:txBody>
          <a:bodyPr/>
          <a:lstStyle/>
          <a:p>
            <a:r>
              <a:rPr lang="en-US" dirty="0"/>
              <a:t>Individual domains in multi-</a:t>
            </a:r>
            <a:r>
              <a:rPr lang="en-US" dirty="0" err="1"/>
              <a:t>dom</a:t>
            </a:r>
            <a:r>
              <a:rPr lang="en-US" dirty="0"/>
              <a:t> proteins often </a:t>
            </a:r>
            <a:r>
              <a:rPr lang="en-US" dirty="0" err="1"/>
              <a:t>modelled</a:t>
            </a:r>
            <a:r>
              <a:rPr lang="en-US" dirty="0"/>
              <a:t> separately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Shortcomings of ‘normal’ Mode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082800" y="3057916"/>
            <a:ext cx="4813300" cy="0"/>
          </a:xfrm>
          <a:prstGeom prst="line">
            <a:avLst/>
          </a:prstGeom>
          <a:ln w="762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82800" y="3387084"/>
            <a:ext cx="2672265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627656" y="3613402"/>
            <a:ext cx="2268444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88999" y="28228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Query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8586" y="3202418"/>
            <a:ext cx="126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Template 1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1159" y="3539484"/>
            <a:ext cx="126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Template 2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423" y="3846635"/>
            <a:ext cx="1119386" cy="9245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168" y="3539484"/>
            <a:ext cx="1333198" cy="10449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167" y="5648178"/>
            <a:ext cx="1333198" cy="10449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5648178"/>
            <a:ext cx="1119386" cy="924513"/>
          </a:xfrm>
          <a:prstGeom prst="rect">
            <a:avLst/>
          </a:prstGeom>
        </p:spPr>
      </p:pic>
      <p:cxnSp>
        <p:nvCxnSpPr>
          <p:cNvPr id="17" name="Straight Arrow Connector 16"/>
          <p:cNvCxnSpPr>
            <a:stCxn id="14" idx="2"/>
          </p:cNvCxnSpPr>
          <p:nvPr/>
        </p:nvCxnSpPr>
        <p:spPr>
          <a:xfrm>
            <a:off x="3026767" y="4584422"/>
            <a:ext cx="1164233" cy="10637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3" idx="2"/>
          </p:cNvCxnSpPr>
          <p:nvPr/>
        </p:nvCxnSpPr>
        <p:spPr>
          <a:xfrm flipH="1">
            <a:off x="4512365" y="4771148"/>
            <a:ext cx="1657751" cy="8770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999930" y="4771148"/>
            <a:ext cx="7551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???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73200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244" y="1348756"/>
            <a:ext cx="8229600" cy="1381306"/>
          </a:xfrm>
        </p:spPr>
        <p:txBody>
          <a:bodyPr/>
          <a:lstStyle/>
          <a:p>
            <a:r>
              <a:rPr lang="en-US" dirty="0"/>
              <a:t>Regions with no detectable homology to known structure </a:t>
            </a:r>
            <a:r>
              <a:rPr lang="en-US" dirty="0" err="1"/>
              <a:t>unmodelled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Shortcomings of ‘normal’ Mode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082800" y="3057916"/>
            <a:ext cx="4813300" cy="0"/>
          </a:xfrm>
          <a:prstGeom prst="line">
            <a:avLst/>
          </a:prstGeom>
          <a:ln w="762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82800" y="3387084"/>
            <a:ext cx="2108200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028434" y="3613402"/>
            <a:ext cx="1867666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88999" y="28228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Query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8586" y="3202418"/>
            <a:ext cx="126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Template 1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1159" y="3539484"/>
            <a:ext cx="126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Template 2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73299" y="4928931"/>
            <a:ext cx="7551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???</a:t>
            </a:r>
            <a:endParaRPr lang="en-US" sz="3200" dirty="0"/>
          </a:p>
        </p:txBody>
      </p:sp>
      <p:sp>
        <p:nvSpPr>
          <p:cNvPr id="2" name="Left Brace 1"/>
          <p:cNvSpPr/>
          <p:nvPr/>
        </p:nvSpPr>
        <p:spPr>
          <a:xfrm rot="16200000">
            <a:off x="4232151" y="3899058"/>
            <a:ext cx="755135" cy="83743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2" idx="0"/>
          </p:cNvCxnSpPr>
          <p:nvPr/>
        </p:nvCxnSpPr>
        <p:spPr>
          <a:xfrm flipH="1" flipV="1">
            <a:off x="4191000" y="3057916"/>
            <a:ext cx="2" cy="88229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2" idx="2"/>
          </p:cNvCxnSpPr>
          <p:nvPr/>
        </p:nvCxnSpPr>
        <p:spPr>
          <a:xfrm flipH="1" flipV="1">
            <a:off x="5028434" y="3057916"/>
            <a:ext cx="2" cy="88229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866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244" y="1348756"/>
            <a:ext cx="8229600" cy="1381306"/>
          </a:xfrm>
        </p:spPr>
        <p:txBody>
          <a:bodyPr/>
          <a:lstStyle/>
          <a:p>
            <a:r>
              <a:rPr lang="en-US" dirty="0"/>
              <a:t>Does not use multiple templates which, when combined could result in better coverage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Shortcomings of ‘normal’ Mode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082800" y="3057916"/>
            <a:ext cx="4813300" cy="0"/>
          </a:xfrm>
          <a:prstGeom prst="line">
            <a:avLst/>
          </a:prstGeom>
          <a:ln w="762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82800" y="3387084"/>
            <a:ext cx="457301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028434" y="3613402"/>
            <a:ext cx="1867666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88999" y="28228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Query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8586" y="3202418"/>
            <a:ext cx="126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Template 1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1159" y="3539484"/>
            <a:ext cx="126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Template 2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17268" y="5806991"/>
            <a:ext cx="7551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???</a:t>
            </a:r>
            <a:endParaRPr lang="en-US" sz="32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095373" y="4099946"/>
            <a:ext cx="999463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1159" y="3915280"/>
            <a:ext cx="126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Template </a:t>
            </a:r>
            <a:r>
              <a:rPr lang="en-US" b="1" dirty="0">
                <a:solidFill>
                  <a:srgbClr val="008000"/>
                </a:solidFill>
              </a:rPr>
              <a:t>3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095373" y="4473241"/>
            <a:ext cx="1525001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1159" y="4288575"/>
            <a:ext cx="126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Template </a:t>
            </a:r>
            <a:r>
              <a:rPr lang="en-US" b="1" dirty="0">
                <a:solidFill>
                  <a:srgbClr val="008000"/>
                </a:solidFill>
              </a:rPr>
              <a:t>4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775336" y="3387084"/>
            <a:ext cx="1428237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423345" y="4099946"/>
            <a:ext cx="780228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897742" y="4473242"/>
            <a:ext cx="305831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Left Brace 30"/>
          <p:cNvSpPr/>
          <p:nvPr/>
        </p:nvSpPr>
        <p:spPr>
          <a:xfrm rot="16200000">
            <a:off x="2765620" y="4213307"/>
            <a:ext cx="755135" cy="212077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60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244" y="1656351"/>
            <a:ext cx="8229600" cy="138130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Thus need a system to fold a protein</a:t>
            </a:r>
            <a:r>
              <a:rPr lang="en-US" b="1" dirty="0">
                <a:solidFill>
                  <a:srgbClr val="000000"/>
                </a:solidFill>
              </a:rPr>
              <a:t> without </a:t>
            </a:r>
            <a:r>
              <a:rPr lang="en-US" b="1" dirty="0" smtClean="0">
                <a:solidFill>
                  <a:srgbClr val="000000"/>
                </a:solidFill>
              </a:rPr>
              <a:t>templates </a:t>
            </a:r>
            <a:r>
              <a:rPr lang="en-US" dirty="0" smtClean="0">
                <a:solidFill>
                  <a:srgbClr val="000000"/>
                </a:solidFill>
              </a:rPr>
              <a:t>and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combine templates </a:t>
            </a:r>
            <a:r>
              <a:rPr lang="en-US" dirty="0">
                <a:solidFill>
                  <a:srgbClr val="000000"/>
                </a:solidFill>
              </a:rPr>
              <a:t>when we have </a:t>
            </a:r>
            <a:r>
              <a:rPr lang="en-US" dirty="0" smtClean="0">
                <a:solidFill>
                  <a:srgbClr val="000000"/>
                </a:solidFill>
              </a:rPr>
              <a:t>them.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Shortcomings of ‘normal’ Mode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504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244" y="1656351"/>
            <a:ext cx="8229600" cy="138130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Thus need a system to fold a protein</a:t>
            </a:r>
            <a:r>
              <a:rPr lang="en-US" b="1" dirty="0">
                <a:solidFill>
                  <a:srgbClr val="000000"/>
                </a:solidFill>
              </a:rPr>
              <a:t> without </a:t>
            </a:r>
            <a:r>
              <a:rPr lang="en-US" b="1" dirty="0" smtClean="0">
                <a:solidFill>
                  <a:srgbClr val="000000"/>
                </a:solidFill>
              </a:rPr>
              <a:t>templates </a:t>
            </a:r>
            <a:r>
              <a:rPr lang="en-US" dirty="0" smtClean="0">
                <a:solidFill>
                  <a:srgbClr val="000000"/>
                </a:solidFill>
              </a:rPr>
              <a:t>and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combine templates </a:t>
            </a:r>
            <a:r>
              <a:rPr lang="en-US" dirty="0">
                <a:solidFill>
                  <a:srgbClr val="000000"/>
                </a:solidFill>
              </a:rPr>
              <a:t>when we have </a:t>
            </a:r>
            <a:r>
              <a:rPr lang="en-US" dirty="0" smtClean="0">
                <a:solidFill>
                  <a:srgbClr val="000000"/>
                </a:solidFill>
              </a:rPr>
              <a:t>them.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Shortcomings of ‘normal’ Mode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5807" y="3654993"/>
            <a:ext cx="69557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Fragment approach (i-</a:t>
            </a:r>
            <a:r>
              <a:rPr lang="en-US" sz="2800" dirty="0" err="1" smtClean="0"/>
              <a:t>Tasser</a:t>
            </a:r>
            <a:r>
              <a:rPr lang="en-US" sz="2800" dirty="0" smtClean="0"/>
              <a:t>, </a:t>
            </a:r>
            <a:r>
              <a:rPr lang="en-US" sz="2800" dirty="0" err="1" smtClean="0"/>
              <a:t>Robetta</a:t>
            </a:r>
            <a:r>
              <a:rPr lang="en-US" sz="2800" dirty="0" smtClean="0"/>
              <a:t>)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solidFill>
                  <a:schemeClr val="accent2"/>
                </a:solidFill>
              </a:rPr>
              <a:t>Constraints + simulated synthesis (Phyre2)</a:t>
            </a:r>
            <a:endParaRPr lang="en-US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878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 rot="5400000">
            <a:off x="1151620" y="4257092"/>
            <a:ext cx="1080120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3528678" y="4040274"/>
            <a:ext cx="792088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5580112" y="4365104"/>
            <a:ext cx="129614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6984268" y="2744924"/>
            <a:ext cx="792088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4391980" y="2456892"/>
            <a:ext cx="1368152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2375756" y="2672916"/>
            <a:ext cx="93610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691680" y="3140968"/>
            <a:ext cx="1152128" cy="576064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>
            <a:off x="2843808" y="3140968"/>
            <a:ext cx="1080120" cy="576064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 flipV="1">
            <a:off x="3923928" y="3140968"/>
            <a:ext cx="1152128" cy="576064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0800000">
            <a:off x="5076056" y="3140968"/>
            <a:ext cx="1152128" cy="576064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0800000" flipV="1">
            <a:off x="6228184" y="3140968"/>
            <a:ext cx="1152128" cy="576064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09957" y="1229188"/>
            <a:ext cx="3729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structure simplification</a:t>
            </a:r>
          </a:p>
        </p:txBody>
      </p:sp>
      <p:sp>
        <p:nvSpPr>
          <p:cNvPr id="5" name="Oval 4"/>
          <p:cNvSpPr/>
          <p:nvPr/>
        </p:nvSpPr>
        <p:spPr>
          <a:xfrm>
            <a:off x="2627784" y="2924944"/>
            <a:ext cx="432048" cy="43204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3707904" y="3501008"/>
            <a:ext cx="432048" cy="43204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4860032" y="2924944"/>
            <a:ext cx="432048" cy="43204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6012160" y="3501008"/>
            <a:ext cx="432048" cy="432048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1475656" y="3501008"/>
            <a:ext cx="432048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7164288" y="2924944"/>
            <a:ext cx="432048" cy="432048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2699792" y="2060848"/>
            <a:ext cx="288032" cy="288032"/>
          </a:xfrm>
          <a:prstGeom prst="ellipse">
            <a:avLst/>
          </a:prstGeom>
          <a:solidFill>
            <a:srgbClr val="FF99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4716016" y="1412776"/>
            <a:ext cx="720080" cy="72008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7164288" y="2132856"/>
            <a:ext cx="432048" cy="4320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3707904" y="4221088"/>
            <a:ext cx="432048" cy="432048"/>
          </a:xfrm>
          <a:prstGeom prst="ellipse">
            <a:avLst/>
          </a:prstGeom>
          <a:solidFill>
            <a:srgbClr val="FF99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5796136" y="4581128"/>
            <a:ext cx="864096" cy="864096"/>
          </a:xfrm>
          <a:prstGeom prst="ellipse">
            <a:avLst/>
          </a:prstGeom>
          <a:solidFill>
            <a:srgbClr val="FF99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1403648" y="4509120"/>
            <a:ext cx="576064" cy="5760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/>
          <p:cNvSpPr txBox="1"/>
          <p:nvPr/>
        </p:nvSpPr>
        <p:spPr>
          <a:xfrm>
            <a:off x="2987824" y="5118283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Protein backbone</a:t>
            </a:r>
            <a:endParaRPr lang="en-GB" sz="2400" dirty="0"/>
          </a:p>
        </p:txBody>
      </p:sp>
      <p:sp>
        <p:nvSpPr>
          <p:cNvPr id="52" name="TextBox 51"/>
          <p:cNvSpPr txBox="1"/>
          <p:nvPr/>
        </p:nvSpPr>
        <p:spPr>
          <a:xfrm>
            <a:off x="6660232" y="1196752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Small hydrophilic sidechain</a:t>
            </a:r>
            <a:endParaRPr lang="en-GB" sz="2400" dirty="0"/>
          </a:p>
        </p:txBody>
      </p:sp>
      <p:sp>
        <p:nvSpPr>
          <p:cNvPr id="53" name="TextBox 52"/>
          <p:cNvSpPr txBox="1"/>
          <p:nvPr/>
        </p:nvSpPr>
        <p:spPr>
          <a:xfrm>
            <a:off x="5508104" y="5517232"/>
            <a:ext cx="2484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Large hydrophobic sidechain</a:t>
            </a:r>
            <a:endParaRPr lang="en-GB" sz="2400" dirty="0"/>
          </a:p>
        </p:txBody>
      </p:sp>
      <p:sp>
        <p:nvSpPr>
          <p:cNvPr id="54" name="Up Arrow 53"/>
          <p:cNvSpPr/>
          <p:nvPr/>
        </p:nvSpPr>
        <p:spPr>
          <a:xfrm>
            <a:off x="3131840" y="3501008"/>
            <a:ext cx="216024" cy="1656184"/>
          </a:xfrm>
          <a:prstGeom prst="upArrow">
            <a:avLst>
              <a:gd name="adj1" fmla="val 30210"/>
              <a:gd name="adj2" fmla="val 86282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TextBox 54"/>
          <p:cNvSpPr txBox="1"/>
          <p:nvPr/>
        </p:nvSpPr>
        <p:spPr>
          <a:xfrm>
            <a:off x="683568" y="2708920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Backbone</a:t>
            </a:r>
          </a:p>
          <a:p>
            <a:r>
              <a:rPr lang="en-GB" sz="2400" dirty="0" smtClean="0"/>
              <a:t>C-alpha</a:t>
            </a:r>
            <a:endParaRPr lang="en-GB" sz="2400" dirty="0"/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Poing</a:t>
            </a:r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 – simplified folding model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3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Overview of core methods </a:t>
            </a:r>
          </a:p>
          <a:p>
            <a:pPr lvl="1"/>
            <a:r>
              <a:rPr lang="en-US" dirty="0" smtClean="0"/>
              <a:t>Template detection</a:t>
            </a:r>
          </a:p>
          <a:p>
            <a:pPr lvl="1"/>
            <a:r>
              <a:rPr lang="en-US" dirty="0" smtClean="0"/>
              <a:t>Alignment</a:t>
            </a:r>
          </a:p>
          <a:p>
            <a:pPr lvl="1"/>
            <a:r>
              <a:rPr lang="en-US" dirty="0" smtClean="0"/>
              <a:t>Loops</a:t>
            </a:r>
          </a:p>
          <a:p>
            <a:pPr lvl="1"/>
            <a:r>
              <a:rPr lang="en-US" dirty="0" err="1" smtClean="0"/>
              <a:t>Sidechains</a:t>
            </a:r>
            <a:endParaRPr lang="en-US" dirty="0"/>
          </a:p>
          <a:p>
            <a:r>
              <a:rPr lang="en-US" dirty="0" smtClean="0"/>
              <a:t>Common core to majority of available methods:</a:t>
            </a:r>
          </a:p>
          <a:p>
            <a:pPr lvl="1"/>
            <a:r>
              <a:rPr lang="en-US" dirty="0" smtClean="0"/>
              <a:t>Phyre2</a:t>
            </a:r>
          </a:p>
          <a:p>
            <a:pPr lvl="1"/>
            <a:r>
              <a:rPr lang="en-US" dirty="0" err="1" smtClean="0"/>
              <a:t>SwissModel</a:t>
            </a:r>
            <a:endParaRPr lang="en-US" dirty="0" smtClean="0"/>
          </a:p>
          <a:p>
            <a:pPr lvl="1"/>
            <a:r>
              <a:rPr lang="en-US" dirty="0" err="1" smtClean="0"/>
              <a:t>GenThreader</a:t>
            </a:r>
            <a:endParaRPr lang="en-US" dirty="0" smtClean="0"/>
          </a:p>
          <a:p>
            <a:pPr lvl="1"/>
            <a:r>
              <a:rPr lang="en-US" dirty="0" err="1" smtClean="0"/>
              <a:t>HHpred</a:t>
            </a:r>
            <a:endParaRPr lang="en-US" dirty="0" smtClean="0"/>
          </a:p>
          <a:p>
            <a:pPr lvl="1"/>
            <a:r>
              <a:rPr lang="en-US" dirty="0" smtClean="0"/>
              <a:t>others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Template-based </a:t>
            </a:r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modelling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58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/>
          <p:cNvSpPr/>
          <p:nvPr/>
        </p:nvSpPr>
        <p:spPr>
          <a:xfrm>
            <a:off x="280676" y="2453079"/>
            <a:ext cx="3009273" cy="126991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9452" y="1209695"/>
            <a:ext cx="1992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ARNDLSLDLVCS…….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622760" y="1243936"/>
            <a:ext cx="975483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30733" y="1701802"/>
            <a:ext cx="103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PSI-Blast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849806" y="2494438"/>
            <a:ext cx="1849736" cy="161960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Hidden Markov Model DB of KNOWN STRUCTURES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606" y="3441653"/>
            <a:ext cx="881825" cy="7283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888" y="3441653"/>
            <a:ext cx="1147932" cy="8997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985" y="4169962"/>
            <a:ext cx="1049669" cy="1063790"/>
          </a:xfrm>
          <a:prstGeom prst="rect">
            <a:avLst/>
          </a:prstGeom>
        </p:spPr>
      </p:pic>
      <p:sp>
        <p:nvSpPr>
          <p:cNvPr id="16" name="Left Arrow 15"/>
          <p:cNvSpPr/>
          <p:nvPr/>
        </p:nvSpPr>
        <p:spPr>
          <a:xfrm>
            <a:off x="5061174" y="5650390"/>
            <a:ext cx="1260767" cy="45669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608857" y="5478970"/>
            <a:ext cx="2047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Extract 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</a:rPr>
              <a:t>pairwise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distance constraints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79" y="2713344"/>
            <a:ext cx="881825" cy="728309"/>
          </a:xfrm>
          <a:prstGeom prst="rect">
            <a:avLst/>
          </a:prstGeom>
        </p:spPr>
      </p:pic>
      <p:sp>
        <p:nvSpPr>
          <p:cNvPr id="20" name="Chord 19"/>
          <p:cNvSpPr/>
          <p:nvPr/>
        </p:nvSpPr>
        <p:spPr>
          <a:xfrm rot="12011517">
            <a:off x="109588" y="4476909"/>
            <a:ext cx="793061" cy="892621"/>
          </a:xfrm>
          <a:prstGeom prst="chor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911064" y="4438567"/>
            <a:ext cx="1104320" cy="687104"/>
          </a:xfrm>
          <a:custGeom>
            <a:avLst/>
            <a:gdLst>
              <a:gd name="connsiteX0" fmla="*/ 0 w 1104320"/>
              <a:gd name="connsiteY0" fmla="*/ 392631 h 687104"/>
              <a:gd name="connsiteX1" fmla="*/ 147243 w 1104320"/>
              <a:gd name="connsiteY1" fmla="*/ 116562 h 687104"/>
              <a:gd name="connsiteX2" fmla="*/ 542957 w 1104320"/>
              <a:gd name="connsiteY2" fmla="*/ 70551 h 687104"/>
              <a:gd name="connsiteX3" fmla="*/ 634984 w 1104320"/>
              <a:gd name="connsiteY3" fmla="*/ 539867 h 687104"/>
              <a:gd name="connsiteX4" fmla="*/ 791429 w 1104320"/>
              <a:gd name="connsiteY4" fmla="*/ 659497 h 687104"/>
              <a:gd name="connsiteX5" fmla="*/ 920267 w 1104320"/>
              <a:gd name="connsiteY5" fmla="*/ 374226 h 687104"/>
              <a:gd name="connsiteX6" fmla="*/ 717808 w 1104320"/>
              <a:gd name="connsiteY6" fmla="*/ 337417 h 687104"/>
              <a:gd name="connsiteX7" fmla="*/ 736213 w 1104320"/>
              <a:gd name="connsiteY7" fmla="*/ 475451 h 687104"/>
              <a:gd name="connsiteX8" fmla="*/ 911064 w 1104320"/>
              <a:gd name="connsiteY8" fmla="*/ 576676 h 687104"/>
              <a:gd name="connsiteX9" fmla="*/ 1104320 w 1104320"/>
              <a:gd name="connsiteY9" fmla="*/ 420237 h 68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4320" h="687104">
                <a:moveTo>
                  <a:pt x="0" y="392631"/>
                </a:moveTo>
                <a:cubicBezTo>
                  <a:pt x="28375" y="281436"/>
                  <a:pt x="56750" y="170242"/>
                  <a:pt x="147243" y="116562"/>
                </a:cubicBezTo>
                <a:cubicBezTo>
                  <a:pt x="237736" y="62882"/>
                  <a:pt x="461667" y="0"/>
                  <a:pt x="542957" y="70551"/>
                </a:cubicBezTo>
                <a:cubicBezTo>
                  <a:pt x="624247" y="141102"/>
                  <a:pt x="593572" y="441709"/>
                  <a:pt x="634984" y="539867"/>
                </a:cubicBezTo>
                <a:cubicBezTo>
                  <a:pt x="676396" y="638025"/>
                  <a:pt x="743882" y="687104"/>
                  <a:pt x="791429" y="659497"/>
                </a:cubicBezTo>
                <a:cubicBezTo>
                  <a:pt x="838976" y="631890"/>
                  <a:pt x="932537" y="427906"/>
                  <a:pt x="920267" y="374226"/>
                </a:cubicBezTo>
                <a:cubicBezTo>
                  <a:pt x="907997" y="320546"/>
                  <a:pt x="748484" y="320546"/>
                  <a:pt x="717808" y="337417"/>
                </a:cubicBezTo>
                <a:cubicBezTo>
                  <a:pt x="687132" y="354288"/>
                  <a:pt x="704004" y="435575"/>
                  <a:pt x="736213" y="475451"/>
                </a:cubicBezTo>
                <a:cubicBezTo>
                  <a:pt x="768422" y="515327"/>
                  <a:pt x="849713" y="585878"/>
                  <a:pt x="911064" y="576676"/>
                </a:cubicBezTo>
                <a:cubicBezTo>
                  <a:pt x="972415" y="567474"/>
                  <a:pt x="1104320" y="420237"/>
                  <a:pt x="1104320" y="420237"/>
                </a:cubicBezTo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34218" y="5478970"/>
            <a:ext cx="48953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POING</a:t>
            </a:r>
            <a:r>
              <a:rPr lang="en-US" dirty="0" smtClean="0"/>
              <a:t>: </a:t>
            </a:r>
            <a:r>
              <a:rPr lang="en-US" dirty="0" err="1" smtClean="0">
                <a:solidFill>
                  <a:srgbClr val="403152"/>
                </a:solidFill>
              </a:rPr>
              <a:t>Synthesise</a:t>
            </a:r>
            <a:r>
              <a:rPr lang="en-US" dirty="0" smtClean="0">
                <a:solidFill>
                  <a:srgbClr val="403152"/>
                </a:solidFill>
              </a:rPr>
              <a:t> from virtual ribosome.</a:t>
            </a:r>
          </a:p>
          <a:p>
            <a:r>
              <a:rPr lang="en-US" dirty="0" smtClean="0">
                <a:solidFill>
                  <a:srgbClr val="403152"/>
                </a:solidFill>
              </a:rPr>
              <a:t>Springs for constraints. </a:t>
            </a:r>
            <a:r>
              <a:rPr lang="en-US" dirty="0" err="1" smtClean="0">
                <a:solidFill>
                  <a:srgbClr val="403152"/>
                </a:solidFill>
              </a:rPr>
              <a:t>Ab</a:t>
            </a:r>
            <a:r>
              <a:rPr lang="en-US" dirty="0" smtClean="0">
                <a:solidFill>
                  <a:srgbClr val="403152"/>
                </a:solidFill>
              </a:rPr>
              <a:t> initio </a:t>
            </a:r>
            <a:r>
              <a:rPr lang="en-US" dirty="0" err="1" smtClean="0">
                <a:solidFill>
                  <a:srgbClr val="403152"/>
                </a:solidFill>
              </a:rPr>
              <a:t>modelling</a:t>
            </a:r>
            <a:r>
              <a:rPr lang="en-US" dirty="0" smtClean="0">
                <a:solidFill>
                  <a:srgbClr val="403152"/>
                </a:solidFill>
              </a:rPr>
              <a:t> </a:t>
            </a:r>
          </a:p>
          <a:p>
            <a:r>
              <a:rPr lang="en-US" dirty="0" smtClean="0">
                <a:solidFill>
                  <a:srgbClr val="403152"/>
                </a:solidFill>
              </a:rPr>
              <a:t>of missing regions (bury </a:t>
            </a:r>
            <a:r>
              <a:rPr lang="en-US" dirty="0" err="1" smtClean="0">
                <a:solidFill>
                  <a:srgbClr val="403152"/>
                </a:solidFill>
              </a:rPr>
              <a:t>hydrophobics</a:t>
            </a:r>
            <a:r>
              <a:rPr lang="en-US" dirty="0" smtClean="0">
                <a:solidFill>
                  <a:srgbClr val="403152"/>
                </a:solidFill>
              </a:rPr>
              <a:t>, avoid clash</a:t>
            </a:r>
          </a:p>
          <a:p>
            <a:r>
              <a:rPr lang="en-US" dirty="0" smtClean="0">
                <a:solidFill>
                  <a:srgbClr val="403152"/>
                </a:solidFill>
              </a:rPr>
              <a:t>Maintain secondary structure).</a:t>
            </a:r>
            <a:endParaRPr lang="en-US" dirty="0">
              <a:solidFill>
                <a:srgbClr val="403152"/>
              </a:solidFill>
            </a:endParaRPr>
          </a:p>
        </p:txBody>
      </p:sp>
      <p:sp>
        <p:nvSpPr>
          <p:cNvPr id="25" name="Up Arrow 24"/>
          <p:cNvSpPr/>
          <p:nvPr/>
        </p:nvSpPr>
        <p:spPr>
          <a:xfrm>
            <a:off x="1196347" y="3846553"/>
            <a:ext cx="239269" cy="43033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684080" y="2934907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</a:rPr>
              <a:t>FINAL MODEL</a:t>
            </a:r>
            <a:endParaRPr lang="en-US" dirty="0">
              <a:solidFill>
                <a:srgbClr val="E46C0A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4256117" y="1088360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984169" y="1239172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256117" y="1391572"/>
            <a:ext cx="8050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713317" y="1545560"/>
            <a:ext cx="34785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159314" y="1697573"/>
            <a:ext cx="554003" cy="35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ight Arrow 34"/>
          <p:cNvSpPr/>
          <p:nvPr/>
        </p:nvSpPr>
        <p:spPr>
          <a:xfrm>
            <a:off x="5463703" y="1206906"/>
            <a:ext cx="1235839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urved Right Arrow 35"/>
          <p:cNvSpPr/>
          <p:nvPr/>
        </p:nvSpPr>
        <p:spPr>
          <a:xfrm>
            <a:off x="6854632" y="1886468"/>
            <a:ext cx="646845" cy="284350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13713" y="2657908"/>
            <a:ext cx="1332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HMM-HMM </a:t>
            </a:r>
          </a:p>
          <a:p>
            <a:r>
              <a:rPr lang="en-US" dirty="0" smtClean="0"/>
              <a:t>matching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</a:t>
            </a:r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 + </a:t>
            </a:r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Poing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069932" y="1149646"/>
            <a:ext cx="1182517" cy="547927"/>
          </a:xfrm>
          <a:prstGeom prst="roundRect">
            <a:avLst/>
          </a:prstGeom>
          <a:solidFill>
            <a:schemeClr val="accent6"/>
          </a:solidFill>
          <a:ln w="28575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894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Intensive mode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2482"/>
            <a:ext cx="9142898" cy="396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88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Designed to handle mutliple domains or proteins with substantial stretches of sequence without detectable homologous structures.</a:t>
            </a:r>
          </a:p>
          <a:p>
            <a:r>
              <a:rPr lang="en-US"/>
              <a:t>POOR at ab initio regions</a:t>
            </a:r>
          </a:p>
          <a:p>
            <a:r>
              <a:rPr lang="en-US"/>
              <a:t>GOOD at combining multiple templates covering different regions</a:t>
            </a:r>
          </a:p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Intensive mode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767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178" y="1170291"/>
            <a:ext cx="8229600" cy="1760653"/>
          </a:xfrm>
        </p:spPr>
        <p:txBody>
          <a:bodyPr>
            <a:normAutofit/>
          </a:bodyPr>
          <a:lstStyle/>
          <a:p>
            <a:r>
              <a:rPr lang="en-US" dirty="0"/>
              <a:t>Relative domain orientation will NOT generally be correct if those domains come from different PDB’s with little structural overlap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Intensive mode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0667" y="2899724"/>
            <a:ext cx="618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133600" y="3052124"/>
            <a:ext cx="4813300" cy="0"/>
          </a:xfrm>
          <a:prstGeom prst="line">
            <a:avLst/>
          </a:prstGeom>
          <a:ln w="762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133600" y="3381292"/>
            <a:ext cx="2641600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41800" y="3607610"/>
            <a:ext cx="2705100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3035300" y="4552950"/>
            <a:ext cx="774700" cy="7239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622800" y="4749800"/>
            <a:ext cx="774700" cy="723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Curved Connector 17"/>
          <p:cNvCxnSpPr>
            <a:stCxn id="2" idx="7"/>
          </p:cNvCxnSpPr>
          <p:nvPr/>
        </p:nvCxnSpPr>
        <p:spPr>
          <a:xfrm rot="16200000" flipH="1">
            <a:off x="3799930" y="4555580"/>
            <a:ext cx="452789" cy="659555"/>
          </a:xfrm>
          <a:prstGeom prst="curvedConnector4">
            <a:avLst>
              <a:gd name="adj1" fmla="val -50487"/>
              <a:gd name="adj2" fmla="val 58601"/>
            </a:avLst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endCxn id="13" idx="2"/>
          </p:cNvCxnSpPr>
          <p:nvPr/>
        </p:nvCxnSpPr>
        <p:spPr>
          <a:xfrm rot="16200000" flipH="1">
            <a:off x="3975100" y="4464050"/>
            <a:ext cx="762000" cy="533400"/>
          </a:xfrm>
          <a:prstGeom prst="curvedConnector2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76426" y="278851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Query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6013" y="3168134"/>
            <a:ext cx="126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Template 1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8586" y="3505200"/>
            <a:ext cx="126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Template 2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036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178" y="1170291"/>
            <a:ext cx="8229600" cy="1760653"/>
          </a:xfrm>
        </p:spPr>
        <p:txBody>
          <a:bodyPr>
            <a:normAutofit/>
          </a:bodyPr>
          <a:lstStyle/>
          <a:p>
            <a:r>
              <a:rPr lang="en-US" dirty="0"/>
              <a:t>Relative domain orientation will NOT generally be correct if those domains come from different PDB’s with little structural overlap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Intensive mode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81133" y="2929552"/>
            <a:ext cx="6141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sz="4400" dirty="0">
              <a:solidFill>
                <a:srgbClr val="FF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2082800" y="3057916"/>
            <a:ext cx="4813300" cy="0"/>
          </a:xfrm>
          <a:prstGeom prst="line">
            <a:avLst/>
          </a:prstGeom>
          <a:ln w="762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082800" y="3387084"/>
            <a:ext cx="2108200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028434" y="3613402"/>
            <a:ext cx="1867666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2393950" y="4942776"/>
            <a:ext cx="774700" cy="7239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088634" y="5831776"/>
            <a:ext cx="774700" cy="7239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Curved Connector 32"/>
          <p:cNvCxnSpPr>
            <a:stCxn id="28" idx="7"/>
            <a:endCxn id="29" idx="2"/>
          </p:cNvCxnSpPr>
          <p:nvPr/>
        </p:nvCxnSpPr>
        <p:spPr>
          <a:xfrm rot="16200000" flipH="1">
            <a:off x="2999447" y="5104539"/>
            <a:ext cx="1144937" cy="1033436"/>
          </a:xfrm>
          <a:prstGeom prst="curvedConnector4">
            <a:avLst>
              <a:gd name="adj1" fmla="val -19966"/>
              <a:gd name="adj2" fmla="val 55489"/>
            </a:avLst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2393950" y="4938902"/>
            <a:ext cx="774700" cy="7239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088634" y="4938902"/>
            <a:ext cx="774700" cy="7239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Curved Connector 36"/>
          <p:cNvCxnSpPr>
            <a:stCxn id="35" idx="7"/>
            <a:endCxn id="36" idx="2"/>
          </p:cNvCxnSpPr>
          <p:nvPr/>
        </p:nvCxnSpPr>
        <p:spPr>
          <a:xfrm rot="16200000" flipH="1">
            <a:off x="3443947" y="4656165"/>
            <a:ext cx="255937" cy="1033436"/>
          </a:xfrm>
          <a:prstGeom prst="curvedConnector4">
            <a:avLst>
              <a:gd name="adj1" fmla="val -89319"/>
              <a:gd name="adj2" fmla="val 55489"/>
            </a:avLst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2393950" y="4942776"/>
            <a:ext cx="774700" cy="7239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088634" y="4013200"/>
            <a:ext cx="774700" cy="7239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Curved Connector 39"/>
          <p:cNvCxnSpPr>
            <a:stCxn id="38" idx="7"/>
            <a:endCxn id="39" idx="2"/>
          </p:cNvCxnSpPr>
          <p:nvPr/>
        </p:nvCxnSpPr>
        <p:spPr>
          <a:xfrm rot="5400000" flipH="1" flipV="1">
            <a:off x="3235097" y="4195252"/>
            <a:ext cx="673639" cy="1033436"/>
          </a:xfrm>
          <a:prstGeom prst="curvedConnector2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641333" y="4754752"/>
            <a:ext cx="5768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?</a:t>
            </a:r>
            <a:endParaRPr lang="en-US" sz="6600" dirty="0"/>
          </a:p>
        </p:txBody>
      </p:sp>
      <p:sp>
        <p:nvSpPr>
          <p:cNvPr id="63" name="TextBox 62"/>
          <p:cNvSpPr txBox="1"/>
          <p:nvPr/>
        </p:nvSpPr>
        <p:spPr>
          <a:xfrm>
            <a:off x="888999" y="28228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Query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48586" y="3202418"/>
            <a:ext cx="126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Template 1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61159" y="3539484"/>
            <a:ext cx="126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Template 2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66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</a:t>
            </a:r>
            <a:r>
              <a:rPr lang="en-US" dirty="0"/>
              <a:t>-factors in final model indicate </a:t>
            </a:r>
            <a:r>
              <a:rPr lang="en-US" dirty="0" err="1"/>
              <a:t>ab</a:t>
            </a:r>
            <a:r>
              <a:rPr lang="en-US" dirty="0"/>
              <a:t> initio vs. template-based </a:t>
            </a:r>
            <a:r>
              <a:rPr lang="en-US" dirty="0" err="1"/>
              <a:t>modelled</a:t>
            </a:r>
            <a:r>
              <a:rPr lang="en-US" dirty="0"/>
              <a:t> regions</a:t>
            </a:r>
          </a:p>
          <a:p>
            <a:r>
              <a:rPr lang="en-US" dirty="0"/>
              <a:t>Can be slow </a:t>
            </a:r>
            <a:r>
              <a:rPr lang="en-US" dirty="0" smtClean="0"/>
              <a:t>(or break!) on </a:t>
            </a:r>
            <a:r>
              <a:rPr lang="en-US" dirty="0"/>
              <a:t>large proteins and limited to 1,000 residues.</a:t>
            </a:r>
          </a:p>
          <a:p>
            <a:r>
              <a:rPr lang="en-US" dirty="0"/>
              <a:t>Under active development – improved version available in a few </a:t>
            </a:r>
            <a:r>
              <a:rPr lang="en-US" dirty="0" smtClean="0"/>
              <a:t>months.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Intensive mode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551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5143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“Intensive” does not always equal “Better”!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Checklist</a:t>
            </a:r>
          </a:p>
          <a:p>
            <a:r>
              <a:rPr lang="en-US" dirty="0" smtClean="0"/>
              <a:t>Always use normal mode first to understand what regions can be well </a:t>
            </a:r>
            <a:r>
              <a:rPr lang="en-US" dirty="0" err="1" smtClean="0"/>
              <a:t>modelled</a:t>
            </a:r>
            <a:endParaRPr lang="en-US" dirty="0"/>
          </a:p>
          <a:p>
            <a:r>
              <a:rPr lang="en-US" dirty="0" smtClean="0"/>
              <a:t>Multiple overlapping high confidence domains? Good, try intensive (it will auto-recommend it). Otherwise skip it.</a:t>
            </a:r>
          </a:p>
          <a:p>
            <a:r>
              <a:rPr lang="en-US" dirty="0" smtClean="0"/>
              <a:t>Danger of “</a:t>
            </a:r>
            <a:r>
              <a:rPr lang="en-US" dirty="0" err="1" smtClean="0"/>
              <a:t>spaghettification</a:t>
            </a:r>
            <a:r>
              <a:rPr lang="en-US" dirty="0" smtClean="0"/>
              <a:t>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Intensive mode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646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003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Advanced tools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8354" y="3784176"/>
            <a:ext cx="3156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Phyre2 Expert mode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90220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Advanced functions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5" name="Picture 4" descr="Screen Shot 2014-09-06 at 11.39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8773"/>
            <a:ext cx="9144000" cy="277389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0" y="2314217"/>
            <a:ext cx="3273778" cy="1284112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81667" y="1382889"/>
            <a:ext cx="6324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Register and Log in to access Expert Mode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63410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PhyreAlarm – </a:t>
            </a:r>
            <a:r>
              <a:rPr lang="en-US" sz="2000">
                <a:solidFill>
                  <a:srgbClr val="FF0000"/>
                </a:solidFill>
              </a:rPr>
              <a:t>automatically re-run tricky sequences every week</a:t>
            </a:r>
          </a:p>
          <a:p>
            <a:r>
              <a:rPr lang="en-US"/>
              <a:t>BackPhyre – </a:t>
            </a:r>
            <a:r>
              <a:rPr lang="en-US" sz="2000"/>
              <a:t>compare a structure to up to 30 genomes</a:t>
            </a:r>
          </a:p>
          <a:p>
            <a:r>
              <a:rPr lang="en-US"/>
              <a:t>One-To-One Threading – </a:t>
            </a:r>
            <a:r>
              <a:rPr lang="en-US" sz="2000"/>
              <a:t>use specfic PDB for model building</a:t>
            </a:r>
          </a:p>
          <a:p>
            <a:r>
              <a:rPr lang="en-US"/>
              <a:t>Batch Jobs – </a:t>
            </a:r>
            <a:r>
              <a:rPr lang="en-US" sz="2000"/>
              <a:t>run many sequences at once</a:t>
            </a:r>
          </a:p>
          <a:p>
            <a:r>
              <a:rPr lang="en-US"/>
              <a:t>Job Manager – </a:t>
            </a:r>
            <a:r>
              <a:rPr lang="en-US" sz="2000"/>
              <a:t>keep track of your jobs and history</a:t>
            </a:r>
          </a:p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Advanced functions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620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00300"/>
            <a:ext cx="8229600" cy="1143000"/>
          </a:xfrm>
        </p:spPr>
        <p:txBody>
          <a:bodyPr/>
          <a:lstStyle/>
          <a:p>
            <a:r>
              <a:rPr lang="en-US" dirty="0" smtClean="0"/>
              <a:t>Template-based </a:t>
            </a:r>
            <a:r>
              <a:rPr lang="en-US" dirty="0" err="1" smtClean="0"/>
              <a:t>modelling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28142" y="5398212"/>
            <a:ext cx="3479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Phyre2 ‘Normal’ mode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553044" y="3543300"/>
            <a:ext cx="40629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Why does </a:t>
            </a:r>
            <a:r>
              <a:rPr lang="en-US" sz="4000" dirty="0">
                <a:solidFill>
                  <a:srgbClr val="0000FF"/>
                </a:solidFill>
              </a:rPr>
              <a:t>i</a:t>
            </a:r>
            <a:r>
              <a:rPr lang="en-US" sz="4000" dirty="0" smtClean="0">
                <a:solidFill>
                  <a:srgbClr val="0000FF"/>
                </a:solidFill>
              </a:rPr>
              <a:t>t work?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031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Sometimes no confident homology detected</a:t>
            </a:r>
          </a:p>
          <a:p>
            <a:endParaRPr lang="en-US" dirty="0" smtClean="0"/>
          </a:p>
          <a:p>
            <a:r>
              <a:rPr lang="en-US" dirty="0" smtClean="0"/>
              <a:t>If at first you don’t succeed….</a:t>
            </a:r>
          </a:p>
          <a:p>
            <a:r>
              <a:rPr lang="en-US" dirty="0" smtClean="0"/>
              <a:t>Wait a week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Automatically try every week as new structures are deposited in the PDB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PhyreAlarm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592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6961" y="1665304"/>
            <a:ext cx="2384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SVYDAAAQLTADVKKD…….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761967" y="1634526"/>
            <a:ext cx="2782025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PhyreAlarm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89" y="4046789"/>
            <a:ext cx="774008" cy="78442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195110" y="2898719"/>
            <a:ext cx="1602313" cy="138430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Newly added </a:t>
            </a:r>
            <a:r>
              <a:rPr lang="en-US" dirty="0" smtClean="0"/>
              <a:t>structure </a:t>
            </a:r>
            <a:r>
              <a:rPr lang="en-US" dirty="0" err="1" smtClean="0"/>
              <a:t>HMMs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91305" y="2544776"/>
            <a:ext cx="1536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HMM-HMM matching</a:t>
            </a:r>
            <a:endParaRPr lang="en-US" sz="2000" dirty="0"/>
          </a:p>
        </p:txBody>
      </p:sp>
      <p:sp>
        <p:nvSpPr>
          <p:cNvPr id="19" name="Curved Right Arrow 18"/>
          <p:cNvSpPr/>
          <p:nvPr/>
        </p:nvSpPr>
        <p:spPr>
          <a:xfrm>
            <a:off x="6911789" y="1449573"/>
            <a:ext cx="646845" cy="3068747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4673" y="1080241"/>
            <a:ext cx="2341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User sequence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797422" y="4518320"/>
            <a:ext cx="162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Confident hit?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783" y="3278717"/>
            <a:ext cx="989650" cy="7756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08" y="3327523"/>
            <a:ext cx="880076" cy="72686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9863" y="2566537"/>
            <a:ext cx="333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Newly solved PDB </a:t>
            </a:r>
          </a:p>
          <a:p>
            <a:r>
              <a:rPr lang="en-US" b="1" dirty="0" smtClean="0"/>
              <a:t>Structures added WEEKLY</a:t>
            </a:r>
            <a:endParaRPr lang="en-US" b="1" dirty="0"/>
          </a:p>
        </p:txBody>
      </p:sp>
      <p:sp>
        <p:nvSpPr>
          <p:cNvPr id="29" name="Right Arrow 28"/>
          <p:cNvSpPr/>
          <p:nvPr/>
        </p:nvSpPr>
        <p:spPr>
          <a:xfrm rot="9177658">
            <a:off x="5555751" y="4956659"/>
            <a:ext cx="1320930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642283" y="4642565"/>
            <a:ext cx="608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Yes</a:t>
            </a:r>
            <a:endParaRPr lang="en-US" b="1" dirty="0"/>
          </a:p>
        </p:txBody>
      </p:sp>
      <p:sp>
        <p:nvSpPr>
          <p:cNvPr id="31" name="Right Arrow 30"/>
          <p:cNvSpPr/>
          <p:nvPr/>
        </p:nvSpPr>
        <p:spPr>
          <a:xfrm rot="5400000">
            <a:off x="7052370" y="5226587"/>
            <a:ext cx="1047202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777196" y="5236719"/>
            <a:ext cx="64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552344" y="6064303"/>
            <a:ext cx="2238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Try again next week</a:t>
            </a:r>
            <a:endParaRPr lang="en-US" sz="2000" dirty="0"/>
          </a:p>
        </p:txBody>
      </p:sp>
      <p:sp>
        <p:nvSpPr>
          <p:cNvPr id="34" name="Rounded Rectangle 33"/>
          <p:cNvSpPr/>
          <p:nvPr/>
        </p:nvSpPr>
        <p:spPr>
          <a:xfrm>
            <a:off x="3572007" y="4827231"/>
            <a:ext cx="1602313" cy="138430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Perform full </a:t>
            </a:r>
            <a:r>
              <a:rPr lang="en-US" b="1" dirty="0" err="1" smtClean="0">
                <a:solidFill>
                  <a:schemeClr val="tx1"/>
                </a:solidFill>
              </a:rPr>
              <a:t>Phyre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modelling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5" name="Right Arrow 34"/>
          <p:cNvSpPr/>
          <p:nvPr/>
        </p:nvSpPr>
        <p:spPr>
          <a:xfrm rot="10800000">
            <a:off x="2067933" y="5421385"/>
            <a:ext cx="1157926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34673" y="5417972"/>
            <a:ext cx="1623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Email results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New 3D model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7" name="Right Arrow 36"/>
          <p:cNvSpPr/>
          <p:nvPr/>
        </p:nvSpPr>
        <p:spPr>
          <a:xfrm>
            <a:off x="2761968" y="3383965"/>
            <a:ext cx="2412352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705922" y="1455931"/>
            <a:ext cx="1182517" cy="547927"/>
          </a:xfrm>
          <a:prstGeom prst="roundRect">
            <a:avLst/>
          </a:prstGeom>
          <a:solidFill>
            <a:schemeClr val="accent6"/>
          </a:solidFill>
          <a:ln w="28575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861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PhyreAlarm</a:t>
            </a:r>
            <a:r>
              <a:rPr lang="en-US" dirty="0" smtClean="0"/>
              <a:t> </a:t>
            </a:r>
            <a:r>
              <a:rPr lang="en-US" dirty="0"/>
              <a:t>auto-suggested in cases where sequence has low coverage by confident hits</a:t>
            </a:r>
          </a:p>
          <a:p>
            <a:r>
              <a:rPr lang="en-US" dirty="0"/>
              <a:t>Two clicks adds your sequence to the alarm queue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PhyreAlarm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7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PhyreAlarm – </a:t>
            </a:r>
            <a:r>
              <a:rPr lang="en-US" sz="2000"/>
              <a:t>automatically re-run tricky sequences every week</a:t>
            </a:r>
          </a:p>
          <a:p>
            <a:r>
              <a:rPr lang="en-US">
                <a:solidFill>
                  <a:srgbClr val="FF0000"/>
                </a:solidFill>
              </a:rPr>
              <a:t>BackPhyre – </a:t>
            </a:r>
            <a:r>
              <a:rPr lang="en-US" sz="2000">
                <a:solidFill>
                  <a:srgbClr val="FF0000"/>
                </a:solidFill>
              </a:rPr>
              <a:t>compare a structure to up to 30 genomes</a:t>
            </a:r>
          </a:p>
          <a:p>
            <a:r>
              <a:rPr lang="en-US"/>
              <a:t>One-To-One Threading – </a:t>
            </a:r>
            <a:r>
              <a:rPr lang="en-US" sz="2000"/>
              <a:t>use specfic PDB for model building</a:t>
            </a:r>
          </a:p>
          <a:p>
            <a:r>
              <a:rPr lang="en-US"/>
              <a:t>Batch Jobs – </a:t>
            </a:r>
            <a:r>
              <a:rPr lang="en-US" sz="2000"/>
              <a:t>run many sequences at once</a:t>
            </a:r>
          </a:p>
          <a:p>
            <a:r>
              <a:rPr lang="en-US"/>
              <a:t>Job Manager – </a:t>
            </a:r>
            <a:r>
              <a:rPr lang="en-US" sz="2000"/>
              <a:t>keep track of your jobs and history</a:t>
            </a:r>
          </a:p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Advanced functions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672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Does a protein I’m interested in exist in a particular  organism?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BackPhyre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12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19075" y="1439528"/>
            <a:ext cx="26190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SVYDAAAQLTADVKKDLRDSW</a:t>
            </a:r>
          </a:p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KVIGSDKKGNGVALMTTLFAD</a:t>
            </a:r>
          </a:p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NQETIGYFKRLGNVSQGMAND</a:t>
            </a:r>
          </a:p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KLRGHSITLMYALQNFIDQLD</a:t>
            </a:r>
          </a:p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NPDSLDLVCS…….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264291" y="1877168"/>
            <a:ext cx="1611196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BackPhyre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96" y="1265386"/>
            <a:ext cx="1801377" cy="1825611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5400000">
            <a:off x="6059958" y="3661572"/>
            <a:ext cx="1334329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469405" y="3607613"/>
            <a:ext cx="1602313" cy="138430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Hidden Markov Model DB of </a:t>
            </a:r>
            <a:r>
              <a:rPr lang="en-US" b="1" dirty="0" smtClean="0">
                <a:solidFill>
                  <a:schemeClr val="tx1"/>
                </a:solidFill>
              </a:rPr>
              <a:t>Genomes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35388" y="5605200"/>
            <a:ext cx="1536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HMM-HMM matching</a:t>
            </a:r>
            <a:endParaRPr lang="en-US" dirty="0"/>
          </a:p>
        </p:txBody>
      </p:sp>
      <p:sp>
        <p:nvSpPr>
          <p:cNvPr id="19" name="Curved Right Arrow 18"/>
          <p:cNvSpPr/>
          <p:nvPr/>
        </p:nvSpPr>
        <p:spPr>
          <a:xfrm rot="5400000">
            <a:off x="3860298" y="3946117"/>
            <a:ext cx="646845" cy="284350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973" y="854465"/>
            <a:ext cx="2341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User structure</a:t>
            </a:r>
            <a:endParaRPr lang="en-US" b="1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248770"/>
              </p:ext>
            </p:extLst>
          </p:nvPr>
        </p:nvGraphicFramePr>
        <p:xfrm>
          <a:off x="541973" y="3435772"/>
          <a:ext cx="1801377" cy="225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459"/>
                <a:gridCol w="600459"/>
                <a:gridCol w="600459"/>
              </a:tblGrid>
              <a:tr h="181306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Rank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Hit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Confid-ence</a:t>
                      </a:r>
                      <a:endParaRPr lang="en-US" sz="1100" dirty="0"/>
                    </a:p>
                  </a:txBody>
                  <a:tcPr/>
                </a:tc>
              </a:tr>
              <a:tr h="181306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Gi</a:t>
                      </a:r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181306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Gi</a:t>
                      </a:r>
                      <a:r>
                        <a:rPr lang="en-US" dirty="0" smtClean="0"/>
                        <a:t>..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81306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Gi</a:t>
                      </a:r>
                      <a:r>
                        <a:rPr lang="en-US" dirty="0" smtClean="0"/>
                        <a:t>..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181306">
                <a:tc>
                  <a:txBody>
                    <a:bodyPr/>
                    <a:lstStyle/>
                    <a:p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81306">
                <a:tc>
                  <a:txBody>
                    <a:bodyPr/>
                    <a:lstStyle/>
                    <a:p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1973" y="5771690"/>
            <a:ext cx="1536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Ranked list of genome hits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41197" y="896054"/>
            <a:ext cx="2341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OR User sequence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143957" y="5223763"/>
            <a:ext cx="1182517" cy="547927"/>
          </a:xfrm>
          <a:prstGeom prst="roundRect">
            <a:avLst/>
          </a:prstGeom>
          <a:solidFill>
            <a:schemeClr val="accent6"/>
          </a:solidFill>
          <a:ln w="28575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07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1921"/>
            <a:ext cx="8229600" cy="2341599"/>
          </a:xfrm>
        </p:spPr>
        <p:txBody>
          <a:bodyPr>
            <a:normAutofit/>
          </a:bodyPr>
          <a:lstStyle/>
          <a:p>
            <a:r>
              <a:rPr lang="en-US" dirty="0" smtClean="0"/>
              <a:t>33 searchable genomes to-date. </a:t>
            </a:r>
          </a:p>
          <a:p>
            <a:r>
              <a:rPr lang="en-US" dirty="0" smtClean="0"/>
              <a:t>Scan multiple genomes at a time. Quite fast.</a:t>
            </a:r>
          </a:p>
          <a:p>
            <a:r>
              <a:rPr lang="en-US" dirty="0" smtClean="0"/>
              <a:t>New version will allow users to upload their own genomes of interest (maybe).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BackPhyre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256" y="3589270"/>
            <a:ext cx="8485308" cy="3108544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r>
              <a:rPr lang="en-US" sz="1600" dirty="0" err="1" smtClean="0"/>
              <a:t>Agrobacterium_tumefaciens</a:t>
            </a:r>
            <a:endParaRPr lang="en-US" sz="1600" dirty="0"/>
          </a:p>
          <a:p>
            <a:r>
              <a:rPr lang="en-US" sz="1600" dirty="0" err="1"/>
              <a:t>Arabidopsis_thaliana</a:t>
            </a:r>
            <a:endParaRPr lang="en-US" sz="1600" dirty="0"/>
          </a:p>
          <a:p>
            <a:r>
              <a:rPr lang="en-US" sz="1600" dirty="0" err="1" smtClean="0"/>
              <a:t>Archaeon</a:t>
            </a:r>
            <a:endParaRPr lang="en-US" sz="1600" dirty="0" smtClean="0"/>
          </a:p>
          <a:p>
            <a:r>
              <a:rPr lang="en-US" sz="1600" dirty="0" err="1" smtClean="0"/>
              <a:t>Autotransporters</a:t>
            </a:r>
            <a:endParaRPr lang="en-US" sz="1600" dirty="0"/>
          </a:p>
          <a:p>
            <a:r>
              <a:rPr lang="en-US" sz="1600" dirty="0" err="1"/>
              <a:t>Bacillus_subtilis</a:t>
            </a:r>
            <a:endParaRPr lang="en-US" sz="1600" dirty="0"/>
          </a:p>
          <a:p>
            <a:r>
              <a:rPr lang="en-US" sz="1600" dirty="0" err="1" smtClean="0"/>
              <a:t>Bartonella_henselae</a:t>
            </a:r>
            <a:endParaRPr lang="en-US" sz="1600" dirty="0" smtClean="0"/>
          </a:p>
          <a:p>
            <a:r>
              <a:rPr lang="en-US" sz="1600" dirty="0" err="1" smtClean="0"/>
              <a:t>Bdellovibrio_bacteriovorus</a:t>
            </a:r>
            <a:endParaRPr lang="en-US" sz="1600" dirty="0"/>
          </a:p>
          <a:p>
            <a:r>
              <a:rPr lang="en-US" sz="1600" dirty="0" err="1"/>
              <a:t>Bodo_saltans</a:t>
            </a:r>
            <a:endParaRPr lang="en-US" sz="1600" dirty="0"/>
          </a:p>
          <a:p>
            <a:r>
              <a:rPr lang="en-US" sz="1600" dirty="0" smtClean="0"/>
              <a:t>C </a:t>
            </a:r>
            <a:r>
              <a:rPr lang="en-US" sz="1600" dirty="0" err="1" smtClean="0"/>
              <a:t>elegans</a:t>
            </a:r>
            <a:r>
              <a:rPr lang="en-US" sz="1600" dirty="0" smtClean="0"/>
              <a:t> </a:t>
            </a:r>
          </a:p>
          <a:p>
            <a:r>
              <a:rPr lang="en-US" sz="1600" dirty="0" err="1" smtClean="0"/>
              <a:t>Clostridium_difficile</a:t>
            </a:r>
            <a:endParaRPr lang="en-US" sz="1600" dirty="0"/>
          </a:p>
          <a:p>
            <a:r>
              <a:rPr lang="en-US" sz="1600" dirty="0" err="1"/>
              <a:t>Corynebacterium_diphtheriae</a:t>
            </a:r>
            <a:endParaRPr lang="en-US" sz="1600" dirty="0"/>
          </a:p>
          <a:p>
            <a:r>
              <a:rPr lang="en-US" sz="1600" dirty="0" err="1" smtClean="0"/>
              <a:t>Desulfitobacterium_hafniense</a:t>
            </a:r>
            <a:endParaRPr lang="en-US" sz="1600" dirty="0"/>
          </a:p>
          <a:p>
            <a:r>
              <a:rPr lang="en-US" sz="1600" dirty="0" err="1"/>
              <a:t>Drosophila_melanogaster</a:t>
            </a:r>
            <a:endParaRPr lang="en-US" sz="1600" dirty="0"/>
          </a:p>
          <a:p>
            <a:r>
              <a:rPr lang="en-US" sz="1600" dirty="0"/>
              <a:t>Enterobacteria_phage_T4</a:t>
            </a:r>
          </a:p>
          <a:p>
            <a:r>
              <a:rPr lang="en-US" sz="1600" dirty="0"/>
              <a:t>Escherichia_coli_K12</a:t>
            </a:r>
          </a:p>
          <a:p>
            <a:r>
              <a:rPr lang="en-US" sz="1600" dirty="0" err="1"/>
              <a:t>Homo_sapiens</a:t>
            </a:r>
            <a:endParaRPr lang="en-US" sz="1600" dirty="0"/>
          </a:p>
          <a:p>
            <a:r>
              <a:rPr lang="en-US" sz="1600" dirty="0" err="1" smtClean="0"/>
              <a:t>Lactobacillus_casei</a:t>
            </a:r>
            <a:endParaRPr lang="en-US" sz="1600" dirty="0" smtClean="0"/>
          </a:p>
          <a:p>
            <a:r>
              <a:rPr lang="en-US" sz="1600" dirty="0" err="1" smtClean="0"/>
              <a:t>Leishmania</a:t>
            </a:r>
            <a:endParaRPr lang="en-US" sz="1600" dirty="0" smtClean="0"/>
          </a:p>
          <a:p>
            <a:r>
              <a:rPr lang="en-US" sz="1600" dirty="0" err="1" smtClean="0"/>
              <a:t>Mus_musculus</a:t>
            </a:r>
            <a:endParaRPr lang="en-US" sz="1600" dirty="0"/>
          </a:p>
          <a:p>
            <a:r>
              <a:rPr lang="en-US" sz="1600" dirty="0" err="1" smtClean="0"/>
              <a:t>Mycobacterium_tuberculosis</a:t>
            </a:r>
            <a:endParaRPr lang="en-US" sz="1600" dirty="0"/>
          </a:p>
          <a:p>
            <a:r>
              <a:rPr lang="en-US" sz="1600" dirty="0" err="1" smtClean="0"/>
              <a:t>Nanoarchaeota</a:t>
            </a:r>
            <a:endParaRPr lang="en-US" sz="1600" dirty="0"/>
          </a:p>
          <a:p>
            <a:r>
              <a:rPr lang="en-US" sz="1600" dirty="0" err="1" smtClean="0"/>
              <a:t>Neisseria_meningitidis</a:t>
            </a:r>
            <a:endParaRPr lang="en-US" sz="1600" dirty="0"/>
          </a:p>
          <a:p>
            <a:r>
              <a:rPr lang="en-US" sz="1600" dirty="0" err="1"/>
              <a:t>Plasmodium_falciparum</a:t>
            </a:r>
            <a:endParaRPr lang="en-US" sz="1600" dirty="0"/>
          </a:p>
          <a:p>
            <a:r>
              <a:rPr lang="en-US" sz="1600" dirty="0" err="1"/>
              <a:t>Pseudomonas_aeruginosa</a:t>
            </a:r>
            <a:endParaRPr lang="en-US" sz="1600" dirty="0"/>
          </a:p>
          <a:p>
            <a:r>
              <a:rPr lang="en-US" sz="1600" dirty="0" err="1"/>
              <a:t>Saccharomyces_cerevisiae</a:t>
            </a:r>
            <a:endParaRPr lang="en-US" sz="1600" dirty="0"/>
          </a:p>
          <a:p>
            <a:r>
              <a:rPr lang="en-US" sz="1600" dirty="0" err="1"/>
              <a:t>Schistosoma_mansoni</a:t>
            </a:r>
            <a:endParaRPr lang="en-US" sz="1600" dirty="0"/>
          </a:p>
          <a:p>
            <a:r>
              <a:rPr lang="en-US" sz="1600" dirty="0" err="1" smtClean="0"/>
              <a:t>Staphylococcus_aureus</a:t>
            </a:r>
            <a:endParaRPr lang="en-US" sz="1600" dirty="0"/>
          </a:p>
          <a:p>
            <a:r>
              <a:rPr lang="en-US" sz="1600" dirty="0" err="1" smtClean="0"/>
              <a:t>Streptococcus_pneumoniae</a:t>
            </a:r>
            <a:endParaRPr lang="en-US" sz="1600" dirty="0"/>
          </a:p>
          <a:p>
            <a:r>
              <a:rPr lang="en-US" sz="1600" dirty="0" err="1"/>
              <a:t>Streptomyces_coelicolor</a:t>
            </a:r>
            <a:endParaRPr lang="en-US" sz="1600" dirty="0"/>
          </a:p>
          <a:p>
            <a:r>
              <a:rPr lang="en-US" sz="1600" dirty="0" err="1" smtClean="0"/>
              <a:t>Sulfolobus_solfataricus</a:t>
            </a:r>
            <a:endParaRPr lang="en-US" sz="1600" dirty="0"/>
          </a:p>
          <a:p>
            <a:r>
              <a:rPr lang="en-US" sz="1600" dirty="0" err="1" smtClean="0"/>
              <a:t>Synechococcus</a:t>
            </a:r>
            <a:endParaRPr lang="en-US" sz="1600" dirty="0"/>
          </a:p>
          <a:p>
            <a:r>
              <a:rPr lang="en-US" sz="1600" dirty="0" err="1"/>
              <a:t>Thermoplasma_acidophilum</a:t>
            </a:r>
            <a:endParaRPr lang="en-US" sz="1600" dirty="0"/>
          </a:p>
          <a:p>
            <a:r>
              <a:rPr lang="en-US" sz="1600" dirty="0" err="1" smtClean="0"/>
              <a:t>Yersinia_pestis</a:t>
            </a:r>
            <a:endParaRPr lang="en-US" sz="1600" dirty="0"/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42088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PhyreAlarm – </a:t>
            </a:r>
            <a:r>
              <a:rPr lang="en-US" sz="2000"/>
              <a:t>automatically re-run tricky sequences every week</a:t>
            </a:r>
          </a:p>
          <a:p>
            <a:r>
              <a:rPr lang="en-US"/>
              <a:t>BackPhyre – </a:t>
            </a:r>
            <a:r>
              <a:rPr lang="en-US" sz="2000"/>
              <a:t>compare a structure to up to 30 genomes</a:t>
            </a:r>
          </a:p>
          <a:p>
            <a:r>
              <a:rPr lang="en-US">
                <a:solidFill>
                  <a:srgbClr val="FF0000"/>
                </a:solidFill>
              </a:rPr>
              <a:t>One-To-One Threading – </a:t>
            </a:r>
            <a:r>
              <a:rPr lang="en-US" sz="2000">
                <a:solidFill>
                  <a:srgbClr val="FF0000"/>
                </a:solidFill>
              </a:rPr>
              <a:t>use specfic PDB for model building</a:t>
            </a:r>
          </a:p>
          <a:p>
            <a:r>
              <a:rPr lang="en-US"/>
              <a:t>Batch Jobs – </a:t>
            </a:r>
            <a:r>
              <a:rPr lang="en-US" sz="2000"/>
              <a:t>run many sequences at once</a:t>
            </a:r>
          </a:p>
          <a:p>
            <a:r>
              <a:rPr lang="en-US"/>
              <a:t>Job Manager – </a:t>
            </a:r>
            <a:r>
              <a:rPr lang="en-US" sz="2000"/>
              <a:t>keep track of your jobs and history</a:t>
            </a:r>
          </a:p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Advanced functions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928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Useful if you:</a:t>
            </a:r>
          </a:p>
          <a:p>
            <a:pPr>
              <a:buNone/>
            </a:pPr>
            <a:r>
              <a:rPr lang="en-US" dirty="0"/>
              <a:t>a) Know a better template than found by Phyre2</a:t>
            </a:r>
          </a:p>
          <a:p>
            <a:pPr>
              <a:buNone/>
            </a:pPr>
            <a:r>
              <a:rPr lang="en-US" dirty="0"/>
              <a:t>b) Have your own structure not yet in the </a:t>
            </a:r>
            <a:r>
              <a:rPr lang="en-US" dirty="0" smtClean="0"/>
              <a:t>PDB</a:t>
            </a:r>
          </a:p>
          <a:p>
            <a:pPr>
              <a:buNone/>
            </a:pPr>
            <a:r>
              <a:rPr lang="en-US" dirty="0" smtClean="0"/>
              <a:t>c) Model a lower-ranked (&gt;20) template </a:t>
            </a:r>
          </a:p>
          <a:p>
            <a:pPr>
              <a:buNone/>
            </a:pPr>
            <a:r>
              <a:rPr lang="en-US" dirty="0" smtClean="0"/>
              <a:t>d) </a:t>
            </a:r>
            <a:r>
              <a:rPr lang="en-US" dirty="0"/>
              <a:t>Want more expert control over alignment options: local/global, secondary structure weight etc.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One-to-One Threading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184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40987" y="1920415"/>
            <a:ext cx="18892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SVYDAAAQLTADVKKDLRDSWDLVCS…….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364796" y="2135859"/>
            <a:ext cx="1611196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One to one threading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61" y="1223053"/>
            <a:ext cx="1801377" cy="182561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449816" y="1742589"/>
            <a:ext cx="1278656" cy="105826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HMM of</a:t>
            </a:r>
          </a:p>
          <a:p>
            <a:pPr algn="ctr"/>
            <a:r>
              <a:rPr lang="en-US" dirty="0" smtClean="0"/>
              <a:t>User structure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912670" y="3198633"/>
            <a:ext cx="1536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HMM-HMM matching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32232" y="812132"/>
            <a:ext cx="2341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User structure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32232" y="4931815"/>
            <a:ext cx="18077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KLRGHSITLMYALQN</a:t>
            </a:r>
          </a:p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NPDSLDLVCS…….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2232" y="4562483"/>
            <a:ext cx="2341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User sequence</a:t>
            </a:r>
            <a:endParaRPr lang="en-US" b="1" dirty="0"/>
          </a:p>
        </p:txBody>
      </p:sp>
      <p:sp>
        <p:nvSpPr>
          <p:cNvPr id="26" name="Right Arrow 25"/>
          <p:cNvSpPr/>
          <p:nvPr/>
        </p:nvSpPr>
        <p:spPr>
          <a:xfrm>
            <a:off x="2364173" y="4931815"/>
            <a:ext cx="1611196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4340987" y="4562483"/>
            <a:ext cx="1250514" cy="93446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HMM of</a:t>
            </a:r>
          </a:p>
          <a:p>
            <a:pPr algn="ctr"/>
            <a:r>
              <a:rPr lang="en-US" dirty="0" smtClean="0"/>
              <a:t>user</a:t>
            </a:r>
          </a:p>
          <a:p>
            <a:pPr algn="ctr"/>
            <a:r>
              <a:rPr lang="en-US" dirty="0" smtClean="0"/>
              <a:t>sequence</a:t>
            </a:r>
            <a:endParaRPr lang="en-US" dirty="0"/>
          </a:p>
        </p:txBody>
      </p:sp>
      <p:sp>
        <p:nvSpPr>
          <p:cNvPr id="29" name="Right Arrow 28"/>
          <p:cNvSpPr/>
          <p:nvPr/>
        </p:nvSpPr>
        <p:spPr>
          <a:xfrm>
            <a:off x="6230207" y="2135859"/>
            <a:ext cx="1040009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803" y="3733313"/>
            <a:ext cx="1801377" cy="1825611"/>
          </a:xfrm>
          <a:prstGeom prst="rect">
            <a:avLst/>
          </a:prstGeom>
        </p:spPr>
      </p:pic>
      <p:sp>
        <p:nvSpPr>
          <p:cNvPr id="31" name="Curved Down Arrow 30"/>
          <p:cNvSpPr/>
          <p:nvPr/>
        </p:nvSpPr>
        <p:spPr>
          <a:xfrm rot="20167609">
            <a:off x="5458186" y="4038983"/>
            <a:ext cx="1667393" cy="548208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Curved Up Arrow 32"/>
          <p:cNvSpPr/>
          <p:nvPr/>
        </p:nvSpPr>
        <p:spPr>
          <a:xfrm rot="8097623">
            <a:off x="6806284" y="3071744"/>
            <a:ext cx="1663860" cy="589889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14850" y="5558924"/>
            <a:ext cx="153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Final model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017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8559825"/>
              </p:ext>
            </p:extLst>
          </p:nvPr>
        </p:nvGraphicFramePr>
        <p:xfrm>
          <a:off x="186267" y="1098954"/>
          <a:ext cx="8737600" cy="5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6229" y="474133"/>
            <a:ext cx="8577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Fold</a:t>
            </a:r>
            <a:r>
              <a:rPr lang="en-US" sz="2800" dirty="0" smtClean="0"/>
              <a:t> Discovery VS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Structure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smtClean="0"/>
              <a:t>Determination over the years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099734" y="6283867"/>
            <a:ext cx="506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from RCSB website, based on folds in CATH 4.0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99734" y="2590800"/>
            <a:ext cx="4927600" cy="1754327"/>
          </a:xfrm>
          <a:prstGeom prst="rect">
            <a:avLst/>
          </a:prstGeom>
          <a:solidFill>
            <a:schemeClr val="bg1"/>
          </a:solidFill>
          <a:ln w="571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Fold space is limited and we know most of it.. probably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255576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PhyreAlarm – </a:t>
            </a:r>
            <a:r>
              <a:rPr lang="en-US" sz="2000"/>
              <a:t>automatically re-run tricky sequences every week</a:t>
            </a:r>
          </a:p>
          <a:p>
            <a:r>
              <a:rPr lang="en-US"/>
              <a:t>BackPhyre – </a:t>
            </a:r>
            <a:r>
              <a:rPr lang="en-US" sz="2000"/>
              <a:t>compare a structure to up to 30 genomes</a:t>
            </a:r>
          </a:p>
          <a:p>
            <a:r>
              <a:rPr lang="en-US"/>
              <a:t>One-To-One Threading – </a:t>
            </a:r>
            <a:r>
              <a:rPr lang="en-US" sz="2000"/>
              <a:t>use specfic PDB for model building</a:t>
            </a:r>
          </a:p>
          <a:p>
            <a:r>
              <a:rPr lang="en-US">
                <a:solidFill>
                  <a:srgbClr val="FF0000"/>
                </a:solidFill>
              </a:rPr>
              <a:t>Batch Jobs – </a:t>
            </a:r>
            <a:r>
              <a:rPr lang="en-US" sz="2000">
                <a:solidFill>
                  <a:srgbClr val="FF0000"/>
                </a:solidFill>
              </a:rPr>
              <a:t>run many sequences at once</a:t>
            </a:r>
          </a:p>
          <a:p>
            <a:r>
              <a:rPr lang="en-US"/>
              <a:t>Job Manager – </a:t>
            </a:r>
            <a:r>
              <a:rPr lang="en-US" sz="2000"/>
              <a:t>keep track of your jobs and history</a:t>
            </a:r>
          </a:p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Advanced functions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868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Only Normal mode for speed considerations</a:t>
            </a:r>
          </a:p>
          <a:p>
            <a:r>
              <a:rPr lang="en-US" dirty="0"/>
              <a:t>Sequences are processed more slowly than individual submissions to maintain user experience</a:t>
            </a:r>
          </a:p>
          <a:p>
            <a:r>
              <a:rPr lang="en-US" dirty="0"/>
              <a:t>Batch job progress can be monitored, view intermediate </a:t>
            </a:r>
            <a:r>
              <a:rPr lang="en-US" dirty="0" smtClean="0"/>
              <a:t>results</a:t>
            </a:r>
          </a:p>
          <a:p>
            <a:r>
              <a:rPr lang="en-US" dirty="0" smtClean="0"/>
              <a:t>100 Sequences by default. Use the My Account page to request an increase (up to 1-2k)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Batch Jobs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339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Batch Jobs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7" name="Picture 6" descr="Screen shot 2011-09-21 at 12.27.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4579"/>
            <a:ext cx="9144000" cy="416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04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PhyreAlarm – </a:t>
            </a:r>
            <a:r>
              <a:rPr lang="en-US" sz="2000"/>
              <a:t>automatically re-run tricky sequences every week</a:t>
            </a:r>
          </a:p>
          <a:p>
            <a:r>
              <a:rPr lang="en-US"/>
              <a:t>BackPhyre – </a:t>
            </a:r>
            <a:r>
              <a:rPr lang="en-US" sz="2000"/>
              <a:t>compare a structure to up to 30 genomes</a:t>
            </a:r>
          </a:p>
          <a:p>
            <a:r>
              <a:rPr lang="en-US"/>
              <a:t>One-To-One Threading – </a:t>
            </a:r>
            <a:r>
              <a:rPr lang="en-US" sz="2000"/>
              <a:t>use specfic PDB for model building</a:t>
            </a:r>
          </a:p>
          <a:p>
            <a:r>
              <a:rPr lang="en-US"/>
              <a:t>Batch Jobs – </a:t>
            </a:r>
            <a:r>
              <a:rPr lang="en-US" sz="2000"/>
              <a:t>run many sequences at once</a:t>
            </a:r>
          </a:p>
          <a:p>
            <a:r>
              <a:rPr lang="en-US">
                <a:solidFill>
                  <a:srgbClr val="FF0000"/>
                </a:solidFill>
              </a:rPr>
              <a:t>Job Manager – </a:t>
            </a:r>
            <a:r>
              <a:rPr lang="en-US" sz="2000">
                <a:solidFill>
                  <a:srgbClr val="FF0000"/>
                </a:solidFill>
              </a:rPr>
              <a:t>keep track of your jobs and history</a:t>
            </a:r>
          </a:p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Advanced functions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17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9-15 at 13.46.5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7692"/>
            <a:ext cx="9144000" cy="34226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Job manager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194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89778" y="1897416"/>
            <a:ext cx="42418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953735"/>
                </a:solidFill>
              </a:rPr>
              <a:t>Phyre</a:t>
            </a:r>
            <a:r>
              <a:rPr lang="en-US" dirty="0" smtClean="0">
                <a:solidFill>
                  <a:srgbClr val="953735"/>
                </a:solidFill>
              </a:rPr>
              <a:t> Investigator</a:t>
            </a:r>
            <a:endParaRPr lang="en-US" dirty="0">
              <a:solidFill>
                <a:srgbClr val="95373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78" y="1897416"/>
            <a:ext cx="2943578" cy="194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3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0" y="274638"/>
            <a:ext cx="42418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953735"/>
                </a:solidFill>
              </a:rPr>
              <a:t>Phyre</a:t>
            </a:r>
            <a:r>
              <a:rPr lang="en-US" dirty="0" smtClean="0">
                <a:solidFill>
                  <a:srgbClr val="953735"/>
                </a:solidFill>
              </a:rPr>
              <a:t> Investigator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867" y="2521126"/>
            <a:ext cx="8229600" cy="3842986"/>
          </a:xfrm>
        </p:spPr>
        <p:txBody>
          <a:bodyPr/>
          <a:lstStyle/>
          <a:p>
            <a:r>
              <a:rPr lang="en-US" dirty="0"/>
              <a:t>What parts of a model are reliable?</a:t>
            </a:r>
          </a:p>
          <a:p>
            <a:r>
              <a:rPr lang="en-US" dirty="0"/>
              <a:t>What parts may be functionally important? (guide mutagenesis, understand mutants/SNPs)</a:t>
            </a:r>
          </a:p>
          <a:p>
            <a:r>
              <a:rPr lang="en-US" dirty="0" smtClean="0"/>
              <a:t>What </a:t>
            </a:r>
            <a:r>
              <a:rPr lang="en-US" dirty="0"/>
              <a:t>residues are </a:t>
            </a:r>
            <a:r>
              <a:rPr lang="en-US" dirty="0" smtClean="0"/>
              <a:t>involved in interactions with other proteins?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274638"/>
            <a:ext cx="2943578" cy="194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94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/>
              <a:t>Clashes</a:t>
            </a:r>
          </a:p>
          <a:p>
            <a:r>
              <a:rPr lang="en-US" sz="2400" dirty="0" err="1"/>
              <a:t>Rotamer</a:t>
            </a:r>
            <a:r>
              <a:rPr lang="en-US" sz="2400" dirty="0"/>
              <a:t> outliers</a:t>
            </a:r>
          </a:p>
          <a:p>
            <a:r>
              <a:rPr lang="en-US" sz="2400" dirty="0" err="1"/>
              <a:t>Ramachandran</a:t>
            </a:r>
            <a:r>
              <a:rPr lang="en-US" sz="2400" dirty="0"/>
              <a:t> outliers</a:t>
            </a:r>
          </a:p>
          <a:p>
            <a:r>
              <a:rPr lang="en-US" sz="2400" dirty="0"/>
              <a:t>ProQ2 model quality </a:t>
            </a:r>
            <a:r>
              <a:rPr lang="en-US" sz="2400" dirty="0" smtClean="0"/>
              <a:t>assessment</a:t>
            </a:r>
            <a:endParaRPr lang="en-US" sz="2400" dirty="0"/>
          </a:p>
          <a:p>
            <a:r>
              <a:rPr lang="en-US" sz="2400" dirty="0"/>
              <a:t>Alignment confidence (</a:t>
            </a:r>
            <a:r>
              <a:rPr lang="en-US" sz="2400" dirty="0" err="1"/>
              <a:t>HHsearch</a:t>
            </a:r>
            <a:r>
              <a:rPr lang="en-US" sz="2400" dirty="0"/>
              <a:t>)</a:t>
            </a:r>
          </a:p>
          <a:p>
            <a:r>
              <a:rPr lang="en-US" sz="2400" dirty="0"/>
              <a:t>Conservation/evolutionary trace (Jenson-Shannon divergence –far faster and just as accurate as ET)</a:t>
            </a:r>
          </a:p>
          <a:p>
            <a:r>
              <a:rPr lang="en-US" sz="2400" dirty="0"/>
              <a:t>Catalytic Site Atlas</a:t>
            </a:r>
          </a:p>
          <a:p>
            <a:r>
              <a:rPr lang="en-US" sz="2400" dirty="0"/>
              <a:t>Disorder</a:t>
            </a:r>
          </a:p>
          <a:p>
            <a:r>
              <a:rPr lang="en-US" sz="2400" dirty="0"/>
              <a:t>Pocket detection (</a:t>
            </a:r>
            <a:r>
              <a:rPr lang="en-US" sz="2400" dirty="0" err="1"/>
              <a:t>Fpocket</a:t>
            </a:r>
            <a:r>
              <a:rPr lang="en-US" sz="2400" dirty="0"/>
              <a:t>)</a:t>
            </a:r>
          </a:p>
          <a:p>
            <a:r>
              <a:rPr lang="en-US" sz="2400" dirty="0"/>
              <a:t>Protein interface residues (PI-Site, </a:t>
            </a:r>
            <a:r>
              <a:rPr lang="en-US" sz="2400" dirty="0" err="1"/>
              <a:t>ProtinDB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Conserved Domain Database ‘conserved features’ for NCBI-curated domains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</a:t>
            </a:r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 Investigator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645" y="838200"/>
            <a:ext cx="2943578" cy="194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29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56260" y="2549407"/>
            <a:ext cx="73241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Will a SNP effect my protein’s function?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New method: </a:t>
            </a:r>
            <a:r>
              <a:rPr lang="en-US" sz="3200" dirty="0" err="1" smtClean="0"/>
              <a:t>SuSPect</a:t>
            </a:r>
            <a:r>
              <a:rPr lang="en-US" sz="3200" dirty="0" smtClean="0"/>
              <a:t> by Dr. Chris Yates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Integrated into </a:t>
            </a:r>
            <a:r>
              <a:rPr lang="en-US" sz="3200" dirty="0" err="1" smtClean="0"/>
              <a:t>Phyre</a:t>
            </a:r>
            <a:r>
              <a:rPr lang="en-US" sz="3200" dirty="0" smtClean="0"/>
              <a:t> Investigator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Also standalone server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0" y="1270000"/>
            <a:ext cx="9144000" cy="83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>
                <a:solidFill>
                  <a:srgbClr val="953735"/>
                </a:solidFill>
                <a:latin typeface="+mj-lt"/>
                <a:ea typeface="ＭＳ Ｐゴシック" charset="-128"/>
                <a:cs typeface="Arial" charset="0"/>
              </a:rPr>
              <a:t>Effect of Mutations?</a:t>
            </a:r>
            <a:endParaRPr lang="en-US" sz="3600" dirty="0">
              <a:solidFill>
                <a:srgbClr val="953735"/>
              </a:solidFill>
              <a:latin typeface="+mj-lt"/>
              <a:ea typeface="ＭＳ Ｐゴシック" charset="-128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737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9" rIns="91437" bIns="45719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Phyre</a:t>
            </a:r>
            <a:r>
              <a:rPr lang="en-US" sz="34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rPr>
              <a:t> Investigator</a:t>
            </a:r>
            <a:endParaRPr lang="en-US" sz="3400" dirty="0">
              <a:solidFill>
                <a:srgbClr val="FFFFFF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88456" y="4891872"/>
            <a:ext cx="564770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http://www.sbg.bio.ic.ac.uk/suspect</a:t>
            </a:r>
            <a:r>
              <a:rPr lang="en-US" sz="2800" dirty="0" smtClean="0"/>
              <a:t>/</a:t>
            </a:r>
          </a:p>
          <a:p>
            <a:endParaRPr lang="en-US" sz="2800" dirty="0"/>
          </a:p>
          <a:p>
            <a:r>
              <a:rPr lang="en-US" sz="2800" dirty="0" smtClean="0"/>
              <a:t>Yates et al, 2014 J </a:t>
            </a:r>
            <a:r>
              <a:rPr lang="en-US" sz="2800" dirty="0" err="1" smtClean="0"/>
              <a:t>Mol</a:t>
            </a:r>
            <a:r>
              <a:rPr lang="en-US" sz="2800" dirty="0" smtClean="0"/>
              <a:t> Biol.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71201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err="1" smtClean="0"/>
              <a:t>SuSPect</a:t>
            </a:r>
            <a:r>
              <a:rPr lang="en-US" altLang="en-US" dirty="0" smtClean="0"/>
              <a:t> – Phenotypic effect of amino acid variants</a:t>
            </a:r>
          </a:p>
        </p:txBody>
      </p:sp>
      <p:sp>
        <p:nvSpPr>
          <p:cNvPr id="17410" name="Text Placeholder 2"/>
          <p:cNvSpPr>
            <a:spLocks noGrp="1"/>
          </p:cNvSpPr>
          <p:nvPr>
            <p:ph type="body" sz="half" idx="1"/>
          </p:nvPr>
        </p:nvSpPr>
        <p:spPr>
          <a:xfrm>
            <a:off x="395536" y="1556792"/>
            <a:ext cx="4392488" cy="4457700"/>
          </a:xfrm>
        </p:spPr>
        <p:txBody>
          <a:bodyPr>
            <a:normAutofit lnSpcReduction="10000"/>
          </a:bodyPr>
          <a:lstStyle/>
          <a:p>
            <a:pPr marL="0" indent="0">
              <a:buFontTx/>
              <a:buNone/>
            </a:pPr>
            <a:r>
              <a:rPr lang="en-US" altLang="en-US" sz="2400" b="1" dirty="0" smtClean="0">
                <a:solidFill>
                  <a:schemeClr val="accent2"/>
                </a:solidFill>
              </a:rPr>
              <a:t>Sequence conservation</a:t>
            </a:r>
          </a:p>
          <a:p>
            <a:pPr marL="0" indent="0">
              <a:buFontTx/>
              <a:buChar char="•"/>
            </a:pPr>
            <a:r>
              <a:rPr lang="en-US" altLang="en-US" sz="2400" dirty="0" smtClean="0"/>
              <a:t>Sequence profile (</a:t>
            </a:r>
            <a:r>
              <a:rPr lang="en-US" altLang="en-US" sz="2400" dirty="0" smtClean="0">
                <a:solidFill>
                  <a:schemeClr val="tx1"/>
                </a:solidFill>
              </a:rPr>
              <a:t>PSSM)</a:t>
            </a:r>
          </a:p>
          <a:p>
            <a:pPr marL="0" indent="0">
              <a:buFontTx/>
              <a:buChar char="•"/>
            </a:pPr>
            <a:r>
              <a:rPr lang="en-US" altLang="en-US" sz="2400" dirty="0" err="1" smtClean="0">
                <a:solidFill>
                  <a:schemeClr val="tx1"/>
                </a:solidFill>
              </a:rPr>
              <a:t>Pfam</a:t>
            </a:r>
            <a:r>
              <a:rPr lang="en-US" altLang="en-US" sz="2400" dirty="0" smtClean="0">
                <a:solidFill>
                  <a:schemeClr val="tx1"/>
                </a:solidFill>
              </a:rPr>
              <a:t> domain</a:t>
            </a:r>
          </a:p>
          <a:p>
            <a:pPr marL="0" indent="0">
              <a:buFontTx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</a:rPr>
              <a:t>Jensen-Shannon entropy</a:t>
            </a:r>
          </a:p>
          <a:p>
            <a:pPr marL="0" indent="0">
              <a:buFontTx/>
              <a:buChar char="•"/>
            </a:pPr>
            <a:endParaRPr lang="en-US" altLang="en-US" sz="2400" dirty="0" smtClean="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r>
              <a:rPr lang="en-US" altLang="en-US" sz="2400" b="1" dirty="0" smtClean="0">
                <a:solidFill>
                  <a:srgbClr val="C0504D"/>
                </a:solidFill>
              </a:rPr>
              <a:t>Structural features</a:t>
            </a:r>
          </a:p>
          <a:p>
            <a:pPr marL="0" indent="0">
              <a:buFontTx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</a:rPr>
              <a:t>Predicted solvent accessibility</a:t>
            </a:r>
          </a:p>
          <a:p>
            <a:pPr marL="0" indent="0">
              <a:buFontTx/>
              <a:buChar char="•"/>
            </a:pPr>
            <a:endParaRPr lang="en-US" altLang="en-US" sz="2400" dirty="0" smtClean="0"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r>
              <a:rPr lang="en-US" altLang="en-US" sz="2400" b="1" dirty="0" smtClean="0">
                <a:solidFill>
                  <a:srgbClr val="C0504D"/>
                </a:solidFill>
              </a:rPr>
              <a:t>Network features</a:t>
            </a:r>
          </a:p>
          <a:p>
            <a:pPr marL="0" indent="0">
              <a:buFontTx/>
              <a:buChar char="•"/>
            </a:pPr>
            <a:r>
              <a:rPr lang="en-US" altLang="en-US" sz="2400" dirty="0" smtClean="0">
                <a:solidFill>
                  <a:schemeClr val="tx1"/>
                </a:solidFill>
              </a:rPr>
              <a:t>Protein-protein interaction (PPI) as domain centrality</a:t>
            </a:r>
          </a:p>
        </p:txBody>
      </p:sp>
      <p:pic>
        <p:nvPicPr>
          <p:cNvPr id="17411" name="Chart Placeholder 5" descr="Figure_For_PRD_Poster.pdf"/>
          <p:cNvPicPr>
            <a:picLocks noGrp="1" noChangeAspect="1"/>
          </p:cNvPicPr>
          <p:nvPr>
            <p:ph type="ch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94" b="-6194"/>
          <a:stretch>
            <a:fillRect/>
          </a:stretch>
        </p:blipFill>
        <p:spPr>
          <a:xfrm>
            <a:off x="4427984" y="1124744"/>
            <a:ext cx="4548514" cy="5487046"/>
          </a:xfrm>
        </p:spPr>
      </p:pic>
      <p:sp>
        <p:nvSpPr>
          <p:cNvPr id="2" name="Rectangle 1"/>
          <p:cNvSpPr/>
          <p:nvPr/>
        </p:nvSpPr>
        <p:spPr>
          <a:xfrm>
            <a:off x="4860032" y="1700808"/>
            <a:ext cx="1080120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926158" y="1856250"/>
            <a:ext cx="1080120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3900973" y="3537925"/>
            <a:ext cx="64807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4259897" y="3728594"/>
            <a:ext cx="936104" cy="3960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 rot="1474665">
            <a:off x="5150364" y="3970619"/>
            <a:ext cx="1161420" cy="1972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7" descr="yeast_p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5010" y="1564195"/>
            <a:ext cx="1444184" cy="144418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213030" y="1564195"/>
            <a:ext cx="1535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Interactome</a:t>
            </a:r>
            <a:endParaRPr lang="en-GB" sz="20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076056" y="2286287"/>
            <a:ext cx="864096" cy="7220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319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36268</TotalTime>
  <Words>3533</Words>
  <Application>Microsoft Macintosh PowerPoint</Application>
  <PresentationFormat>On-screen Show (4:3)</PresentationFormat>
  <Paragraphs>774</Paragraphs>
  <Slides>125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125</vt:i4>
      </vt:variant>
    </vt:vector>
  </HeadingPairs>
  <TitlesOfParts>
    <vt:vector size="126" baseType="lpstr">
      <vt:lpstr>Office Theme</vt:lpstr>
      <vt:lpstr>Protein structure prediction: Theory and examples with Phyre2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Template-based modelling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Hybrid approach– mixing template-based and template-free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Advanced tools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Phyre Investigator</vt:lpstr>
      <vt:lpstr>Phyre Investigator</vt:lpstr>
      <vt:lpstr>PowerPoint Presentation</vt:lpstr>
      <vt:lpstr>PowerPoint Presentation</vt:lpstr>
      <vt:lpstr>SuSPect – Phenotypic effect of amino acid variants</vt:lpstr>
      <vt:lpstr>PowerPoint Presentation</vt:lpstr>
      <vt:lpstr>PowerPoint Presentation</vt:lpstr>
      <vt:lpstr>PowerPoint Presentation</vt:lpstr>
      <vt:lpstr>Alternative resources to Phyre2</vt:lpstr>
      <vt:lpstr>PowerPoint Presentation</vt:lpstr>
      <vt:lpstr>Template-based alternatives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Hybrid alternatives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Further information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Lawrence</dc:creator>
  <cp:lastModifiedBy>Lawrence kelley</cp:lastModifiedBy>
  <cp:revision>165</cp:revision>
  <dcterms:created xsi:type="dcterms:W3CDTF">2014-09-06T09:11:36Z</dcterms:created>
  <dcterms:modified xsi:type="dcterms:W3CDTF">2018-09-04T12:12:25Z</dcterms:modified>
</cp:coreProperties>
</file>