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64" r:id="rId3"/>
    <p:sldId id="263" r:id="rId4"/>
    <p:sldId id="257" r:id="rId5"/>
    <p:sldId id="258" r:id="rId6"/>
    <p:sldId id="259" r:id="rId7"/>
    <p:sldId id="265" r:id="rId8"/>
    <p:sldId id="266" r:id="rId9"/>
    <p:sldId id="267" r:id="rId10"/>
    <p:sldId id="271" r:id="rId11"/>
    <p:sldId id="272" r:id="rId12"/>
    <p:sldId id="268" r:id="rId13"/>
    <p:sldId id="269" r:id="rId14"/>
    <p:sldId id="270" r:id="rId15"/>
    <p:sldId id="260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-8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F346E-C001-6E47-B4E0-F53A622903F7}" type="datetimeFigureOut">
              <a:rPr lang="en-US" smtClean="0"/>
              <a:t>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5C432-2FDA-CF49-9002-5B221D2B22E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Phyre2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Lawrence Kelley</a:t>
            </a:r>
          </a:p>
          <a:p>
            <a:r>
              <a:rPr lang="en-US" dirty="0" smtClean="0"/>
              <a:t>Structural Bioinformatics Group</a:t>
            </a:r>
          </a:p>
          <a:p>
            <a:r>
              <a:rPr lang="en-US" dirty="0" smtClean="0"/>
              <a:t>Imperial College London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452" y="1948359"/>
            <a:ext cx="29233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SVYDAAAQLTADVKKDLRDSW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KVIGSDKKGNGVALMTTLFAD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NQETIGYFKRLGNVSQGMAND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KLRGHSITLMYALQNFIDQLD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NPDSLDLVCS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…….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019642" y="2403968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40998" y="4545927"/>
            <a:ext cx="53397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Predict the 3D structure adopted by a user-supplied protein sequence</a:t>
            </a:r>
            <a:endParaRPr lang="en-US" sz="3200" dirty="0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730" y="1209695"/>
            <a:ext cx="2534934" cy="2569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1-10 at 10.53.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068"/>
            <a:ext cx="9144000" cy="490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0"/>
            <a:ext cx="8229600" cy="1143000"/>
          </a:xfrm>
        </p:spPr>
        <p:txBody>
          <a:bodyPr/>
          <a:lstStyle/>
          <a:p>
            <a:r>
              <a:rPr lang="en-US" dirty="0" smtClean="0"/>
              <a:t>How does </a:t>
            </a:r>
            <a:r>
              <a:rPr lang="en-US" dirty="0" smtClean="0"/>
              <a:t>Phyre2 </a:t>
            </a:r>
            <a:r>
              <a:rPr lang="en-US" dirty="0" smtClean="0"/>
              <a:t>work?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452" y="1209695"/>
            <a:ext cx="1992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ARDLVIPMIYCGHGY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22760" y="1243936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40998" y="3455265"/>
            <a:ext cx="53397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Search the 10 million known sequences for homologues using PSI-Blast.</a:t>
            </a:r>
            <a:endParaRPr lang="en-US" sz="32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256117" y="1088360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84169" y="12391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256117" y="13915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13317" y="1545560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159314" y="1697573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34575" y="1176228"/>
            <a:ext cx="234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Homologous sequences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39452" y="1701136"/>
            <a:ext cx="2341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User sequence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452" y="1209695"/>
            <a:ext cx="1992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ARDLVIPMIYCGHGY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8055" y="1001762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622760" y="1243936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30733" y="1701802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256117" y="1088360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84169" y="12391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256117" y="13915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13317" y="1545560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159314" y="1697573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ight Arrow 34"/>
          <p:cNvSpPr/>
          <p:nvPr/>
        </p:nvSpPr>
        <p:spPr>
          <a:xfrm>
            <a:off x="5463703" y="1206906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99542" y="2035805"/>
            <a:ext cx="2270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Hidden Markov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3241" y="3492619"/>
            <a:ext cx="645196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Capture the mutational propensities at each position in the protein</a:t>
            </a:r>
          </a:p>
          <a:p>
            <a:endParaRPr lang="en-US" dirty="0" smtClean="0"/>
          </a:p>
          <a:p>
            <a:r>
              <a:rPr lang="en-US" sz="4000" dirty="0" smtClean="0"/>
              <a:t>An evolutionary fingerprint 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439452" y="1701136"/>
            <a:ext cx="2341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User sequence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7104" y="2534039"/>
            <a:ext cx="3300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known 3D structures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77104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10" y="1435555"/>
            <a:ext cx="1147932" cy="899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4" y="1484361"/>
            <a:ext cx="1030285" cy="85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42" y="1271495"/>
            <a:ext cx="1049669" cy="10637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7104" y="2534039"/>
            <a:ext cx="3300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known 3D structures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77104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10" y="1435555"/>
            <a:ext cx="1147932" cy="899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4" y="1484361"/>
            <a:ext cx="1030285" cy="85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42" y="1271495"/>
            <a:ext cx="1049669" cy="10637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022" y="1579771"/>
            <a:ext cx="1049669" cy="1063790"/>
          </a:xfrm>
          <a:prstGeom prst="rect">
            <a:avLst/>
          </a:prstGeom>
        </p:spPr>
      </p:pic>
      <p:sp>
        <p:nvSpPr>
          <p:cNvPr id="9" name="Curved Down Arrow 8"/>
          <p:cNvSpPr/>
          <p:nvPr/>
        </p:nvSpPr>
        <p:spPr>
          <a:xfrm>
            <a:off x="3368176" y="963218"/>
            <a:ext cx="1269968" cy="61655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7104" y="2534039"/>
            <a:ext cx="3300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known 3D structures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77104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10" y="1435555"/>
            <a:ext cx="1147932" cy="899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4" y="1484361"/>
            <a:ext cx="1030285" cy="85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42" y="1271495"/>
            <a:ext cx="1049669" cy="10637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022" y="1579771"/>
            <a:ext cx="1049669" cy="1063790"/>
          </a:xfrm>
          <a:prstGeom prst="rect">
            <a:avLst/>
          </a:prstGeom>
        </p:spPr>
      </p:pic>
      <p:sp>
        <p:nvSpPr>
          <p:cNvPr id="9" name="Curved Down Arrow 8"/>
          <p:cNvSpPr/>
          <p:nvPr/>
        </p:nvSpPr>
        <p:spPr>
          <a:xfrm>
            <a:off x="3368176" y="963218"/>
            <a:ext cx="1269968" cy="61655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595222" y="2042906"/>
            <a:ext cx="957077" cy="29237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52481" y="2042906"/>
            <a:ext cx="167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HAPTLVRDC…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….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79208" y="1481721"/>
            <a:ext cx="1785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sequence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7104" y="2534039"/>
            <a:ext cx="3300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known 3D structures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77104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10" y="1435555"/>
            <a:ext cx="1147932" cy="899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4" y="1484361"/>
            <a:ext cx="1030285" cy="85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42" y="1271495"/>
            <a:ext cx="1049669" cy="10637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022" y="1579771"/>
            <a:ext cx="1049669" cy="1063790"/>
          </a:xfrm>
          <a:prstGeom prst="rect">
            <a:avLst/>
          </a:prstGeom>
        </p:spPr>
      </p:pic>
      <p:sp>
        <p:nvSpPr>
          <p:cNvPr id="9" name="Curved Down Arrow 8"/>
          <p:cNvSpPr/>
          <p:nvPr/>
        </p:nvSpPr>
        <p:spPr>
          <a:xfrm>
            <a:off x="3368176" y="963218"/>
            <a:ext cx="1269968" cy="61655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595222" y="2042906"/>
            <a:ext cx="957077" cy="29237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52481" y="2042906"/>
            <a:ext cx="167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HAPTLVRDC…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….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082592" y="4225491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810644" y="4376303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82592" y="4528703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539792" y="4682691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85789" y="4834704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 rot="5400000">
            <a:off x="6828321" y="3076815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757847" y="2934149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379208" y="1481721"/>
            <a:ext cx="1785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sequence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7104" y="2534039"/>
            <a:ext cx="3300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known 3D structures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77104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10" y="1435555"/>
            <a:ext cx="1147932" cy="899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4" y="1484361"/>
            <a:ext cx="1030285" cy="85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42" y="1271495"/>
            <a:ext cx="1049669" cy="10637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022" y="1579771"/>
            <a:ext cx="1049669" cy="1063790"/>
          </a:xfrm>
          <a:prstGeom prst="rect">
            <a:avLst/>
          </a:prstGeom>
        </p:spPr>
      </p:pic>
      <p:sp>
        <p:nvSpPr>
          <p:cNvPr id="9" name="Curved Down Arrow 8"/>
          <p:cNvSpPr/>
          <p:nvPr/>
        </p:nvSpPr>
        <p:spPr>
          <a:xfrm>
            <a:off x="3368176" y="963218"/>
            <a:ext cx="1269968" cy="61655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595222" y="2042906"/>
            <a:ext cx="957077" cy="29237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52481" y="2042906"/>
            <a:ext cx="167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HAPTLVRDC…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….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44831" y="4227079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082592" y="4225491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810644" y="4376303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82592" y="4528703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539792" y="4682691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85789" y="4834704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 rot="5400000">
            <a:off x="6828321" y="3076815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757847" y="2934149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 rot="10800000">
            <a:off x="5595222" y="4376303"/>
            <a:ext cx="957077" cy="29237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785697" y="5291312"/>
            <a:ext cx="3378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Hidden Markov </a:t>
            </a:r>
            <a:r>
              <a:rPr lang="en-US" dirty="0" smtClean="0"/>
              <a:t>model</a:t>
            </a:r>
          </a:p>
          <a:p>
            <a:r>
              <a:rPr lang="en-US" dirty="0" smtClean="0"/>
              <a:t>for sequence of KNOWN structure</a:t>
            </a:r>
            <a:endParaRPr lang="en-US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379208" y="1481721"/>
            <a:ext cx="1785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sequence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7104" y="2534039"/>
            <a:ext cx="3300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known 3D structures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77104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10" y="1435555"/>
            <a:ext cx="1147932" cy="899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4" y="1484361"/>
            <a:ext cx="1030285" cy="85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42" y="1271495"/>
            <a:ext cx="1049669" cy="10637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20311" y="1435555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5123509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474571" y="1429149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7532938" y="1435555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134420" y="2534039"/>
            <a:ext cx="3534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hidden Markov models</a:t>
            </a:r>
            <a:endParaRPr lang="en-US" sz="2000" dirty="0"/>
          </a:p>
        </p:txBody>
      </p:sp>
      <p:sp>
        <p:nvSpPr>
          <p:cNvPr id="26" name="Right Arrow 25"/>
          <p:cNvSpPr/>
          <p:nvPr/>
        </p:nvSpPr>
        <p:spPr>
          <a:xfrm>
            <a:off x="3911133" y="2534039"/>
            <a:ext cx="957078" cy="40011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7104" y="2534039"/>
            <a:ext cx="3300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~ 65,000 known 3D structures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77104" y="1067464"/>
            <a:ext cx="3508593" cy="346480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10" y="1435555"/>
            <a:ext cx="1147932" cy="899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4" y="1484361"/>
            <a:ext cx="1030285" cy="850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42" y="1271495"/>
            <a:ext cx="1049669" cy="10637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3911133" y="2534039"/>
            <a:ext cx="957078" cy="40011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5125885" y="1067464"/>
            <a:ext cx="3497013" cy="34648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Hidden Markov Model </a:t>
            </a:r>
            <a:r>
              <a:rPr lang="en-US" sz="2400" dirty="0" smtClean="0"/>
              <a:t>Database </a:t>
            </a:r>
            <a:r>
              <a:rPr lang="en-US" sz="2400" dirty="0" smtClean="0"/>
              <a:t>of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KNOWN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STRUCTURES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452" y="1209695"/>
            <a:ext cx="1992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ARDLVIPMIYCGHGY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8055" y="1001762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622760" y="1243936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30733" y="1701802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256117" y="1088360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84169" y="12391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256117" y="13915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13317" y="1545560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159314" y="1697573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ight Arrow 34"/>
          <p:cNvSpPr/>
          <p:nvPr/>
        </p:nvSpPr>
        <p:spPr>
          <a:xfrm>
            <a:off x="5463703" y="1206906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99542" y="2035805"/>
            <a:ext cx="2270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Hidden Markov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3241" y="3492619"/>
            <a:ext cx="645196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Capture the mutational propensities at each position in the protein</a:t>
            </a:r>
          </a:p>
          <a:p>
            <a:endParaRPr lang="en-US" dirty="0" smtClean="0"/>
          </a:p>
          <a:p>
            <a:r>
              <a:rPr lang="en-US" sz="4000" dirty="0" smtClean="0"/>
              <a:t>An evolutionary fingerprint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452" y="1209695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ARDLVIPMIYCGHGY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8055" y="1001762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622760" y="1243936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30733" y="1701802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849806" y="2494438"/>
            <a:ext cx="1849736" cy="16196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Hidden Markov Model DB of </a:t>
            </a:r>
            <a:r>
              <a:rPr lang="en-US" b="1" dirty="0" smtClean="0">
                <a:solidFill>
                  <a:schemeClr val="tx1"/>
                </a:solidFill>
              </a:rPr>
              <a:t>KNOWN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STRUCTURES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256117" y="1088360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84169" y="12391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256117" y="13915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13317" y="1545560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159314" y="1697573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ight Arrow 34"/>
          <p:cNvSpPr/>
          <p:nvPr/>
        </p:nvSpPr>
        <p:spPr>
          <a:xfrm>
            <a:off x="5463703" y="1206906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rved Right Arrow 35"/>
          <p:cNvSpPr/>
          <p:nvPr/>
        </p:nvSpPr>
        <p:spPr>
          <a:xfrm>
            <a:off x="6854632" y="1886468"/>
            <a:ext cx="646845" cy="2843504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56404" y="2718705"/>
            <a:ext cx="1332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HMM-HMM </a:t>
            </a:r>
          </a:p>
          <a:p>
            <a:r>
              <a:rPr lang="en-US" dirty="0" smtClean="0"/>
              <a:t>matching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9452" y="5056367"/>
            <a:ext cx="4826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Alignments of user sequence to known </a:t>
            </a:r>
            <a:r>
              <a:rPr lang="en-US" dirty="0" smtClean="0"/>
              <a:t>structures</a:t>
            </a:r>
          </a:p>
          <a:p>
            <a:r>
              <a:rPr lang="en-US" dirty="0" smtClean="0"/>
              <a:t>ranked by confidence.</a:t>
            </a:r>
            <a:endParaRPr lang="en-US" dirty="0"/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5463703" y="5056367"/>
            <a:ext cx="33373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ARDL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--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VIPM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IY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CGHGY</a:t>
            </a: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5463703" y="5416729"/>
            <a:ext cx="33373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latin typeface="Courier New" charset="0"/>
              </a:rPr>
              <a:t>AFDL</a:t>
            </a:r>
            <a:r>
              <a:rPr lang="en-GB" sz="2400" dirty="0">
                <a:latin typeface="Courier New" charset="0"/>
              </a:rPr>
              <a:t>CD</a:t>
            </a:r>
            <a:r>
              <a:rPr lang="en-GB" sz="2400" b="1" dirty="0">
                <a:latin typeface="Courier New" charset="0"/>
              </a:rPr>
              <a:t>LIPV</a:t>
            </a:r>
            <a:r>
              <a:rPr lang="en-GB" sz="2400" dirty="0">
                <a:latin typeface="Courier New" charset="0"/>
              </a:rPr>
              <a:t>--</a:t>
            </a:r>
            <a:r>
              <a:rPr lang="en-GB" sz="2400" b="1" dirty="0">
                <a:latin typeface="Courier New" charset="0"/>
              </a:rPr>
              <a:t>CGMAY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11040" y="5878394"/>
            <a:ext cx="293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Sequence of known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452" y="1209695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ARDLVIPMIYCGHGY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8055" y="1001762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622760" y="1243936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30733" y="1701802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849806" y="2494438"/>
            <a:ext cx="1849736" cy="16196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Hidden Markov Model DB of </a:t>
            </a:r>
            <a:r>
              <a:rPr lang="en-US" b="1" dirty="0" smtClean="0">
                <a:solidFill>
                  <a:schemeClr val="tx1"/>
                </a:solidFill>
              </a:rPr>
              <a:t>KNOWN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STRUCTURES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256117" y="1088360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84169" y="12391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256117" y="13915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13317" y="1545560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159314" y="1697573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ight Arrow 34"/>
          <p:cNvSpPr/>
          <p:nvPr/>
        </p:nvSpPr>
        <p:spPr>
          <a:xfrm>
            <a:off x="5463703" y="1206906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rved Right Arrow 35"/>
          <p:cNvSpPr/>
          <p:nvPr/>
        </p:nvSpPr>
        <p:spPr>
          <a:xfrm>
            <a:off x="6854632" y="1886468"/>
            <a:ext cx="646845" cy="2843504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56404" y="2718705"/>
            <a:ext cx="1332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HMM-HMM </a:t>
            </a:r>
          </a:p>
          <a:p>
            <a:r>
              <a:rPr lang="en-US" dirty="0" smtClean="0"/>
              <a:t>matching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5463703" y="5056367"/>
            <a:ext cx="33373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ARDL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--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VIPM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IY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CGHGY</a:t>
            </a: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5463703" y="5416729"/>
            <a:ext cx="33373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latin typeface="Courier New" charset="0"/>
              </a:rPr>
              <a:t>AFDL</a:t>
            </a:r>
            <a:r>
              <a:rPr lang="en-GB" sz="2400" dirty="0">
                <a:latin typeface="Courier New" charset="0"/>
              </a:rPr>
              <a:t>CD</a:t>
            </a:r>
            <a:r>
              <a:rPr lang="en-GB" sz="2400" b="1" dirty="0">
                <a:latin typeface="Courier New" charset="0"/>
              </a:rPr>
              <a:t>LIPV</a:t>
            </a:r>
            <a:r>
              <a:rPr lang="en-GB" sz="2400" dirty="0">
                <a:latin typeface="Courier New" charset="0"/>
              </a:rPr>
              <a:t>--</a:t>
            </a:r>
            <a:r>
              <a:rPr lang="en-GB" sz="2400" b="1" dirty="0">
                <a:latin typeface="Courier New" charset="0"/>
              </a:rPr>
              <a:t>CGMAY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11040" y="5878394"/>
            <a:ext cx="293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Sequence of known structure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197" y="4934250"/>
            <a:ext cx="1411071" cy="1430054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 rot="10800000">
            <a:off x="3671572" y="5416729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9452" y="5416730"/>
            <a:ext cx="1122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3D-Model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452" y="1209695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ARDLVIPMIYCGHGY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78055" y="1001762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622760" y="1243936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30733" y="1701802"/>
            <a:ext cx="10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849806" y="2494438"/>
            <a:ext cx="1849736" cy="16196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Hidden Markov Model DB of </a:t>
            </a:r>
            <a:r>
              <a:rPr lang="en-US" b="1" dirty="0" smtClean="0">
                <a:solidFill>
                  <a:schemeClr val="tx1"/>
                </a:solidFill>
              </a:rPr>
              <a:t>KNOWN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STRUCTURES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256117" y="1088360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984169" y="12391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256117" y="1391572"/>
            <a:ext cx="8050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713317" y="1545560"/>
            <a:ext cx="347857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159314" y="1697573"/>
            <a:ext cx="554003" cy="35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ight Arrow 34"/>
          <p:cNvSpPr/>
          <p:nvPr/>
        </p:nvSpPr>
        <p:spPr>
          <a:xfrm>
            <a:off x="5463703" y="1206906"/>
            <a:ext cx="1235839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rved Right Arrow 35"/>
          <p:cNvSpPr/>
          <p:nvPr/>
        </p:nvSpPr>
        <p:spPr>
          <a:xfrm>
            <a:off x="6854632" y="1886468"/>
            <a:ext cx="646845" cy="2843504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56404" y="2718705"/>
            <a:ext cx="1332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HMM-HMM </a:t>
            </a:r>
          </a:p>
          <a:p>
            <a:r>
              <a:rPr lang="en-US" dirty="0" smtClean="0"/>
              <a:t>matching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5463703" y="5056367"/>
            <a:ext cx="33373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ARDL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--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VIPM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IY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Courier New" charset="0"/>
              </a:rPr>
              <a:t>CGHGY</a:t>
            </a: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5463703" y="5416729"/>
            <a:ext cx="33373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latin typeface="Courier New" charset="0"/>
              </a:rPr>
              <a:t>AFDL</a:t>
            </a:r>
            <a:r>
              <a:rPr lang="en-GB" sz="2400" dirty="0">
                <a:latin typeface="Courier New" charset="0"/>
              </a:rPr>
              <a:t>CD</a:t>
            </a:r>
            <a:r>
              <a:rPr lang="en-GB" sz="2400" b="1" dirty="0">
                <a:latin typeface="Courier New" charset="0"/>
              </a:rPr>
              <a:t>LIPV</a:t>
            </a:r>
            <a:r>
              <a:rPr lang="en-GB" sz="2400" dirty="0">
                <a:latin typeface="Courier New" charset="0"/>
              </a:rPr>
              <a:t>--</a:t>
            </a:r>
            <a:r>
              <a:rPr lang="en-GB" sz="2400" b="1" dirty="0">
                <a:latin typeface="Courier New" charset="0"/>
              </a:rPr>
              <a:t>CGMAY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11040" y="5878394"/>
            <a:ext cx="293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Sequence of known structure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197" y="4934250"/>
            <a:ext cx="1411071" cy="1430054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 rot="10800000">
            <a:off x="3671572" y="5416729"/>
            <a:ext cx="975483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9452" y="2718705"/>
            <a:ext cx="33009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53735"/>
                </a:solidFill>
              </a:rPr>
              <a:t>Very powerful – </a:t>
            </a:r>
          </a:p>
          <a:p>
            <a:r>
              <a:rPr lang="en-US" b="1" dirty="0" smtClean="0">
                <a:solidFill>
                  <a:srgbClr val="953735"/>
                </a:solidFill>
              </a:rPr>
              <a:t>able to reliably detect extremely </a:t>
            </a:r>
          </a:p>
          <a:p>
            <a:r>
              <a:rPr lang="en-US" b="1" dirty="0" smtClean="0">
                <a:solidFill>
                  <a:srgbClr val="953735"/>
                </a:solidFill>
              </a:rPr>
              <a:t>remote homology</a:t>
            </a:r>
            <a:endParaRPr lang="en-US" b="1" dirty="0">
              <a:solidFill>
                <a:srgbClr val="953735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9452" y="3910969"/>
            <a:ext cx="3974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53735"/>
                </a:solidFill>
              </a:rPr>
              <a:t>Routinely creates accurate models even</a:t>
            </a:r>
            <a:r>
              <a:rPr lang="en-US" b="1" dirty="0" smtClean="0">
                <a:solidFill>
                  <a:srgbClr val="953735"/>
                </a:solidFill>
              </a:rPr>
              <a:t> </a:t>
            </a:r>
          </a:p>
          <a:p>
            <a:r>
              <a:rPr lang="en-US" b="1" dirty="0">
                <a:solidFill>
                  <a:srgbClr val="953735"/>
                </a:solidFill>
              </a:rPr>
              <a:t>w</a:t>
            </a:r>
            <a:r>
              <a:rPr lang="en-US" b="1" dirty="0" smtClean="0">
                <a:solidFill>
                  <a:srgbClr val="953735"/>
                </a:solidFill>
              </a:rPr>
              <a:t>hen</a:t>
            </a:r>
            <a:r>
              <a:rPr lang="en-US" b="1" dirty="0" smtClean="0">
                <a:solidFill>
                  <a:srgbClr val="953735"/>
                </a:solidFill>
              </a:rPr>
              <a:t> </a:t>
            </a:r>
            <a:r>
              <a:rPr lang="en-US" b="1" dirty="0" smtClean="0">
                <a:solidFill>
                  <a:srgbClr val="953735"/>
                </a:solidFill>
              </a:rPr>
              <a:t>sequence </a:t>
            </a:r>
            <a:r>
              <a:rPr lang="en-US" b="1" dirty="0" smtClean="0">
                <a:solidFill>
                  <a:srgbClr val="953735"/>
                </a:solidFill>
              </a:rPr>
              <a:t>identity is &lt;15%</a:t>
            </a:r>
            <a:endParaRPr lang="en-US" b="1" dirty="0">
              <a:solidFill>
                <a:srgbClr val="953735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9452" y="5416730"/>
            <a:ext cx="1122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3D-Model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318</Words>
  <Application>Microsoft Macintosh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Phyre2</vt:lpstr>
      <vt:lpstr>Slide 2</vt:lpstr>
      <vt:lpstr>Slide 3</vt:lpstr>
      <vt:lpstr>How does Phyre2 work?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Imperial College London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Phyre2</dc:title>
  <dc:creator>kelley</dc:creator>
  <cp:lastModifiedBy>kelley</cp:lastModifiedBy>
  <cp:revision>6</cp:revision>
  <dcterms:created xsi:type="dcterms:W3CDTF">2011-01-10T10:51:03Z</dcterms:created>
  <dcterms:modified xsi:type="dcterms:W3CDTF">2011-01-10T12:23:49Z</dcterms:modified>
</cp:coreProperties>
</file>