
<file path=[Content_Types].xml><?xml version="1.0" encoding="utf-8"?>
<Types xmlns="http://schemas.openxmlformats.org/package/2006/content-types"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Default Extension="png" ContentType="image/png"/>
  <Default Extension="rels" ContentType="application/vnd.openxmlformats-package.relationships+xml"/>
  <Default Extension="jpeg" ContentType="image/jpeg"/>
  <Default Extension="xml" ContentType="application/xml"/>
  <Override PartName="/ppt/slideLayouts/slideLayout16.xml" ContentType="application/vnd.openxmlformats-officedocument.presentationml.slideLayout+xml"/>
  <Override PartName="/ppt/notesSlides/notesSlide3.xml" ContentType="application/vnd.openxmlformats-officedocument.presentationml.notes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4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notesSlides/notesSlide6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slideLayouts/slideLayout17.xml" ContentType="application/vnd.openxmlformats-officedocument.presentationml.slideLayout+xml"/>
  <Override PartName="/ppt/notesSlides/notesSlide4.xml" ContentType="application/vnd.openxmlformats-officedocument.presentationml.notesSlide+xml"/>
  <Default Extension="tiff" ContentType="image/tif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2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3.xml" ContentType="application/vnd.openxmlformats-officedocument.presentationml.slideLayout+xml"/>
  <Override PartName="/ppt/notesMasters/notesMaster1.xml" ContentType="application/vnd.openxmlformats-officedocument.presentationml.notesMaster+xml"/>
  <Default Extension="gif" ContentType="image/gif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10"/>
  </p:notesMasterIdLst>
  <p:sldIdLst>
    <p:sldId id="257" r:id="rId2"/>
    <p:sldId id="258" r:id="rId3"/>
    <p:sldId id="259" r:id="rId4"/>
    <p:sldId id="260" r:id="rId5"/>
    <p:sldId id="261" r:id="rId6"/>
    <p:sldId id="262" r:id="rId7"/>
    <p:sldId id="264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138" d="100"/>
          <a:sy n="138" d="100"/>
        </p:scale>
        <p:origin x="-840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00C6C0-EF4F-1A44-A0F6-D501019CFADE}" type="datetimeFigureOut">
              <a:rPr lang="en-US" smtClean="0"/>
              <a:t>2/21/11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01727B-93E9-BE40-93D6-A32B65E2288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For</a:t>
            </a:r>
            <a:r>
              <a:rPr lang="en-GB" baseline="0" dirty="0" smtClean="0"/>
              <a:t> some years we have been developing a protein structure and folding model called </a:t>
            </a:r>
            <a:r>
              <a:rPr lang="en-GB" baseline="0" dirty="0" err="1" smtClean="0"/>
              <a:t>poing</a:t>
            </a:r>
            <a:r>
              <a:rPr lang="en-GB" baseline="0" dirty="0" smtClean="0"/>
              <a:t>.</a:t>
            </a:r>
          </a:p>
          <a:p>
            <a:endParaRPr lang="en-GB" baseline="0" dirty="0" smtClean="0"/>
          </a:p>
          <a:p>
            <a:r>
              <a:rPr lang="en-GB" baseline="0" dirty="0" smtClean="0"/>
              <a:t>The </a:t>
            </a:r>
            <a:r>
              <a:rPr lang="en-GB" b="1" baseline="0" dirty="0" smtClean="0"/>
              <a:t>original intention </a:t>
            </a:r>
            <a:r>
              <a:rPr lang="en-GB" baseline="0" dirty="0" smtClean="0"/>
              <a:t>was for this to be a tool for protein structure prediction.</a:t>
            </a:r>
          </a:p>
          <a:p>
            <a:endParaRPr lang="en-GB" baseline="0" dirty="0" smtClean="0"/>
          </a:p>
          <a:p>
            <a:r>
              <a:rPr lang="en-GB" baseline="0" dirty="0" smtClean="0"/>
              <a:t>It does this through </a:t>
            </a:r>
            <a:r>
              <a:rPr lang="en-GB" b="1" baseline="0" dirty="0" smtClean="0"/>
              <a:t>modelling a folding pathway</a:t>
            </a:r>
            <a:r>
              <a:rPr lang="en-GB" baseline="0" dirty="0" smtClean="0"/>
              <a:t>, using </a:t>
            </a:r>
            <a:r>
              <a:rPr lang="en-GB" b="1" baseline="0" dirty="0" smtClean="0"/>
              <a:t>coarse-grained molecular dynamics</a:t>
            </a:r>
            <a:r>
              <a:rPr lang="en-GB" baseline="0" dirty="0" smtClean="0"/>
              <a:t>.</a:t>
            </a:r>
          </a:p>
          <a:p>
            <a:endParaRPr lang="en-GB" baseline="0" dirty="0" smtClean="0"/>
          </a:p>
          <a:p>
            <a:r>
              <a:rPr lang="en-GB" baseline="0" dirty="0" smtClean="0"/>
              <a:t>It models </a:t>
            </a:r>
            <a:r>
              <a:rPr lang="en-GB" b="1" baseline="0" dirty="0" smtClean="0"/>
              <a:t>synthesis</a:t>
            </a:r>
            <a:r>
              <a:rPr lang="en-GB" baseline="0" dirty="0" smtClean="0"/>
              <a:t> of a protein by a large, heavy “ribosome”, as a computational </a:t>
            </a:r>
            <a:r>
              <a:rPr lang="en-GB" b="1" baseline="0" dirty="0" smtClean="0"/>
              <a:t>shortcut</a:t>
            </a:r>
            <a:r>
              <a:rPr lang="en-GB" baseline="0" dirty="0" smtClean="0"/>
              <a:t> to a compact conformation.</a:t>
            </a:r>
          </a:p>
          <a:p>
            <a:endParaRPr lang="en-GB" baseline="0" dirty="0" smtClean="0"/>
          </a:p>
          <a:p>
            <a:r>
              <a:rPr lang="en-GB" baseline="0" dirty="0" smtClean="0"/>
              <a:t>The method is very </a:t>
            </a:r>
            <a:r>
              <a:rPr lang="en-GB" b="1" baseline="0" dirty="0" smtClean="0"/>
              <a:t>fast</a:t>
            </a:r>
            <a:r>
              <a:rPr lang="en-GB" baseline="0" dirty="0" smtClean="0"/>
              <a:t>, and it is simple to add additional </a:t>
            </a:r>
            <a:r>
              <a:rPr lang="en-GB" b="1" baseline="0" dirty="0" smtClean="0"/>
              <a:t>cellular effects </a:t>
            </a:r>
            <a:r>
              <a:rPr lang="en-GB" baseline="0" dirty="0" smtClean="0"/>
              <a:t>to the model.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483AA3-9363-4634-90E8-C5E74B19DF3C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The protein is reduced</a:t>
            </a:r>
            <a:r>
              <a:rPr lang="en-GB" baseline="0" dirty="0" smtClean="0"/>
              <a:t> to a string of </a:t>
            </a:r>
            <a:r>
              <a:rPr lang="en-GB" baseline="0" dirty="0" err="1" smtClean="0"/>
              <a:t>Calpha</a:t>
            </a:r>
            <a:r>
              <a:rPr lang="en-GB" baseline="0" dirty="0" smtClean="0"/>
              <a:t> beads with sidechain </a:t>
            </a:r>
            <a:r>
              <a:rPr lang="en-GB" baseline="0" dirty="0" err="1" smtClean="0"/>
              <a:t>centroid</a:t>
            </a:r>
            <a:r>
              <a:rPr lang="en-GB" baseline="0" dirty="0" smtClean="0"/>
              <a:t> particles attached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483AA3-9363-4634-90E8-C5E74B19DF3C}" type="slidenum">
              <a:rPr lang="en-GB" smtClean="0"/>
              <a:pPr/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Most forces</a:t>
            </a:r>
            <a:r>
              <a:rPr lang="en-GB" baseline="0" dirty="0" smtClean="0"/>
              <a:t> in the model are simple </a:t>
            </a:r>
            <a:r>
              <a:rPr lang="en-GB" b="1" baseline="0" dirty="0" smtClean="0"/>
              <a:t>linear elastic springs</a:t>
            </a:r>
            <a:r>
              <a:rPr lang="en-GB" baseline="0" dirty="0" smtClean="0"/>
              <a:t>.</a:t>
            </a:r>
          </a:p>
          <a:p>
            <a:endParaRPr lang="en-GB" baseline="0" dirty="0" smtClean="0"/>
          </a:p>
          <a:p>
            <a:r>
              <a:rPr lang="en-GB" baseline="0" dirty="0" smtClean="0"/>
              <a:t>It two particles are too far apart, forces act to gradually bring them together.</a:t>
            </a:r>
          </a:p>
          <a:p>
            <a:endParaRPr lang="en-GB" baseline="0" dirty="0" smtClean="0"/>
          </a:p>
          <a:p>
            <a:r>
              <a:rPr lang="en-GB" baseline="0" dirty="0" smtClean="0"/>
              <a:t>If they are too close, forces act to push them apart.</a:t>
            </a:r>
          </a:p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483AA3-9363-4634-90E8-C5E74B19DF3C}" type="slidenum">
              <a:rPr lang="en-GB" smtClean="0"/>
              <a:pPr/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This</a:t>
            </a:r>
            <a:r>
              <a:rPr lang="en-GB" baseline="0" dirty="0" smtClean="0"/>
              <a:t> is the </a:t>
            </a:r>
            <a:r>
              <a:rPr lang="en-GB" b="1" baseline="0" dirty="0" smtClean="0"/>
              <a:t>formula</a:t>
            </a:r>
            <a:r>
              <a:rPr lang="en-GB" baseline="0" dirty="0" smtClean="0"/>
              <a:t> for calculating the acceleration which is at the centre of </a:t>
            </a:r>
            <a:r>
              <a:rPr lang="en-GB" baseline="0" dirty="0" err="1" smtClean="0"/>
              <a:t>Langevin</a:t>
            </a:r>
            <a:r>
              <a:rPr lang="en-GB" baseline="0" dirty="0" smtClean="0"/>
              <a:t> modelling.</a:t>
            </a:r>
          </a:p>
          <a:p>
            <a:endParaRPr lang="en-GB" baseline="0" dirty="0" smtClean="0"/>
          </a:p>
          <a:p>
            <a:r>
              <a:rPr lang="en-GB" baseline="0" dirty="0" smtClean="0"/>
              <a:t>It is mostly just a </a:t>
            </a:r>
            <a:r>
              <a:rPr lang="en-GB" b="1" baseline="0" dirty="0" smtClean="0"/>
              <a:t>rearrangement</a:t>
            </a:r>
            <a:r>
              <a:rPr lang="en-GB" baseline="0" dirty="0" smtClean="0"/>
              <a:t> of F=ma</a:t>
            </a:r>
          </a:p>
          <a:p>
            <a:endParaRPr lang="en-GB" baseline="0" dirty="0" smtClean="0"/>
          </a:p>
          <a:p>
            <a:r>
              <a:rPr lang="en-GB" baseline="0" dirty="0" smtClean="0"/>
              <a:t>In addition to a force-field, this is a </a:t>
            </a:r>
            <a:r>
              <a:rPr lang="en-GB" b="1" baseline="0" dirty="0" smtClean="0"/>
              <a:t>drag factor </a:t>
            </a:r>
            <a:r>
              <a:rPr lang="en-GB" baseline="0" dirty="0" smtClean="0"/>
              <a:t>opposing the current motion of the particle, simulating the drag of solvent.</a:t>
            </a:r>
          </a:p>
          <a:p>
            <a:endParaRPr lang="en-GB" baseline="0" dirty="0" smtClean="0"/>
          </a:p>
          <a:p>
            <a:r>
              <a:rPr lang="en-GB" baseline="0" dirty="0" smtClean="0"/>
              <a:t>R is a randomly distributed vector which simulates the </a:t>
            </a:r>
            <a:r>
              <a:rPr lang="en-GB" b="1" baseline="0" dirty="0" smtClean="0"/>
              <a:t>thermal input </a:t>
            </a:r>
            <a:r>
              <a:rPr lang="en-GB" baseline="0" dirty="0" smtClean="0"/>
              <a:t>from the solvent</a:t>
            </a:r>
          </a:p>
          <a:p>
            <a:endParaRPr lang="en-GB" baseline="0" dirty="0" smtClean="0"/>
          </a:p>
          <a:p>
            <a:r>
              <a:rPr lang="en-GB" baseline="0" dirty="0" smtClean="0"/>
              <a:t>m is the </a:t>
            </a:r>
            <a:r>
              <a:rPr lang="en-GB" b="1" baseline="0" dirty="0" smtClean="0"/>
              <a:t>mass</a:t>
            </a:r>
            <a:r>
              <a:rPr lang="en-GB" baseline="0" dirty="0" smtClean="0"/>
              <a:t> of the particle, so larger particles have a lower acceleration than small ones, for a given set of forces.</a:t>
            </a:r>
          </a:p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483AA3-9363-4634-90E8-C5E74B19DF3C}" type="slidenum">
              <a:rPr lang="en-GB" smtClean="0"/>
              <a:pPr/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There</a:t>
            </a:r>
            <a:r>
              <a:rPr lang="en-GB" baseline="0" dirty="0" smtClean="0"/>
              <a:t> is </a:t>
            </a:r>
            <a:r>
              <a:rPr lang="en-GB" b="1" baseline="0" dirty="0" smtClean="0"/>
              <a:t>not enough time </a:t>
            </a:r>
            <a:r>
              <a:rPr lang="en-GB" baseline="0" dirty="0" smtClean="0"/>
              <a:t>to give the other details of the model.</a:t>
            </a:r>
          </a:p>
          <a:p>
            <a:endParaRPr lang="en-GB" baseline="0" dirty="0" smtClean="0"/>
          </a:p>
          <a:p>
            <a:r>
              <a:rPr lang="en-GB" baseline="0" dirty="0" smtClean="0"/>
              <a:t>Suffice to say it has all the </a:t>
            </a:r>
            <a:r>
              <a:rPr lang="en-GB" b="1" baseline="0" dirty="0" smtClean="0"/>
              <a:t>usual features </a:t>
            </a:r>
            <a:r>
              <a:rPr lang="en-GB" baseline="0" dirty="0" smtClean="0"/>
              <a:t>you’d expect in a model for protein structure.</a:t>
            </a:r>
          </a:p>
          <a:p>
            <a:endParaRPr lang="en-GB" baseline="0" dirty="0" smtClean="0"/>
          </a:p>
          <a:p>
            <a:r>
              <a:rPr lang="en-GB" baseline="0" dirty="0" smtClean="0"/>
              <a:t>Springs keep the </a:t>
            </a:r>
            <a:r>
              <a:rPr lang="en-GB" b="1" baseline="0" dirty="0" smtClean="0"/>
              <a:t>backbone</a:t>
            </a:r>
            <a:r>
              <a:rPr lang="en-GB" baseline="0" dirty="0" smtClean="0"/>
              <a:t> together, and in a conformation which agrees with predicted or assigned </a:t>
            </a:r>
            <a:r>
              <a:rPr lang="en-GB" b="1" baseline="0" dirty="0" smtClean="0"/>
              <a:t>secondary structure</a:t>
            </a:r>
            <a:r>
              <a:rPr lang="en-GB" baseline="0" dirty="0" smtClean="0"/>
              <a:t>.</a:t>
            </a:r>
          </a:p>
          <a:p>
            <a:endParaRPr lang="en-GB" baseline="0" dirty="0" smtClean="0"/>
          </a:p>
          <a:p>
            <a:r>
              <a:rPr lang="en-GB" b="1" baseline="0" dirty="0" err="1" smtClean="0"/>
              <a:t>Sidechains</a:t>
            </a:r>
            <a:r>
              <a:rPr lang="en-GB" baseline="0" dirty="0" smtClean="0"/>
              <a:t> are attached to the backbone, in the correct orientation, and kept away from each other by a </a:t>
            </a:r>
            <a:r>
              <a:rPr lang="en-GB" b="1" baseline="0" dirty="0" err="1" smtClean="0"/>
              <a:t>steric</a:t>
            </a:r>
            <a:r>
              <a:rPr lang="en-GB" b="1" baseline="0" dirty="0" smtClean="0"/>
              <a:t> force</a:t>
            </a:r>
            <a:r>
              <a:rPr lang="en-GB" baseline="0" dirty="0" smtClean="0"/>
              <a:t>.</a:t>
            </a:r>
          </a:p>
          <a:p>
            <a:endParaRPr lang="en-GB" baseline="0" dirty="0" smtClean="0"/>
          </a:p>
          <a:p>
            <a:r>
              <a:rPr lang="en-GB" baseline="0" dirty="0" smtClean="0"/>
              <a:t>Our model for the </a:t>
            </a:r>
            <a:r>
              <a:rPr lang="en-GB" b="1" baseline="0" dirty="0" smtClean="0"/>
              <a:t>water is somewhat novel</a:t>
            </a:r>
            <a:r>
              <a:rPr lang="en-GB" baseline="0" dirty="0" smtClean="0"/>
              <a:t>, and may be the feature of a future publication.</a:t>
            </a:r>
          </a:p>
          <a:p>
            <a:endParaRPr lang="en-GB" baseline="0" dirty="0" smtClean="0"/>
          </a:p>
          <a:p>
            <a:r>
              <a:rPr lang="en-GB" baseline="0" dirty="0" smtClean="0"/>
              <a:t>The </a:t>
            </a:r>
            <a:r>
              <a:rPr lang="en-GB" b="1" baseline="0" dirty="0" smtClean="0"/>
              <a:t>hydrophobic effect </a:t>
            </a:r>
            <a:r>
              <a:rPr lang="en-GB" baseline="0" dirty="0" smtClean="0"/>
              <a:t>is part of the solvent model.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483AA3-9363-4634-90E8-C5E74B19DF3C}" type="slidenum">
              <a:rPr lang="en-GB" smtClean="0"/>
              <a:pPr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483AA3-9363-4634-90E8-C5E74B19DF3C}" type="slidenum">
              <a:rPr lang="en-GB" smtClean="0"/>
              <a:pPr/>
              <a:t>6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D450D-C9D7-F046-BF07-E9A46516059E}" type="datetimeFigureOut">
              <a:rPr lang="en-US" smtClean="0"/>
              <a:t>2/21/11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34052-5CCB-5C4D-B2F8-6AF69718F4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D450D-C9D7-F046-BF07-E9A46516059E}" type="datetimeFigureOut">
              <a:rPr lang="en-US" smtClean="0"/>
              <a:t>2/21/11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34052-5CCB-5C4D-B2F8-6AF69718F4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D450D-C9D7-F046-BF07-E9A46516059E}" type="datetimeFigureOut">
              <a:rPr lang="en-US" smtClean="0"/>
              <a:t>2/21/11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34052-5CCB-5C4D-B2F8-6AF69718F4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D450D-C9D7-F046-BF07-E9A46516059E}" type="datetimeFigureOut">
              <a:rPr lang="en-US" smtClean="0"/>
              <a:t>2/21/11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34052-5CCB-5C4D-B2F8-6AF69718F4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D450D-C9D7-F046-BF07-E9A46516059E}" type="datetimeFigureOut">
              <a:rPr lang="en-US" smtClean="0"/>
              <a:t>2/21/11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34052-5CCB-5C4D-B2F8-6AF69718F4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D450D-C9D7-F046-BF07-E9A46516059E}" type="datetimeFigureOut">
              <a:rPr lang="en-US" smtClean="0"/>
              <a:t>2/21/11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34052-5CCB-5C4D-B2F8-6AF69718F4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D450D-C9D7-F046-BF07-E9A46516059E}" type="datetimeFigureOut">
              <a:rPr lang="en-US" smtClean="0"/>
              <a:t>2/21/11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34052-5CCB-5C4D-B2F8-6AF69718F4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D450D-C9D7-F046-BF07-E9A46516059E}" type="datetimeFigureOut">
              <a:rPr lang="en-US" smtClean="0"/>
              <a:t>2/21/11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34052-5CCB-5C4D-B2F8-6AF69718F4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D450D-C9D7-F046-BF07-E9A46516059E}" type="datetimeFigureOut">
              <a:rPr lang="en-US" smtClean="0"/>
              <a:t>2/21/11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34052-5CCB-5C4D-B2F8-6AF69718F4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D450D-C9D7-F046-BF07-E9A46516059E}" type="datetimeFigureOut">
              <a:rPr lang="en-US" smtClean="0"/>
              <a:t>2/21/11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34052-5CCB-5C4D-B2F8-6AF69718F4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D450D-C9D7-F046-BF07-E9A46516059E}" type="datetimeFigureOut">
              <a:rPr lang="en-US" smtClean="0"/>
              <a:t>2/21/11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34052-5CCB-5C4D-B2F8-6AF69718F4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DD450D-C9D7-F046-BF07-E9A46516059E}" type="datetimeFigureOut">
              <a:rPr lang="en-US" smtClean="0"/>
              <a:t>2/21/11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C34052-5CCB-5C4D-B2F8-6AF69718F4F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142976" y="2062413"/>
            <a:ext cx="7072362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GB" sz="2400" b="1" i="1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GB" sz="3200" dirty="0" smtClean="0"/>
              <a:t> </a:t>
            </a:r>
            <a:r>
              <a:rPr lang="en-GB" sz="3600" dirty="0" smtClean="0"/>
              <a:t>Simplified representation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GB" sz="3600" dirty="0" smtClean="0"/>
              <a:t> Fast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GB" sz="3600" dirty="0" smtClean="0"/>
              <a:t> Novel solvent model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GB" sz="3600" dirty="0" smtClean="0"/>
              <a:t> Extensible</a:t>
            </a:r>
          </a:p>
          <a:p>
            <a:pPr>
              <a:lnSpc>
                <a:spcPct val="150000"/>
              </a:lnSpc>
            </a:pPr>
            <a:endParaRPr lang="en-GB" sz="24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733924" y="1401083"/>
            <a:ext cx="75239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chemeClr val="accent2"/>
                </a:solidFill>
              </a:rPr>
              <a:t>A dynamic model of protein folding</a:t>
            </a:r>
            <a:endParaRPr lang="en-US" sz="4000" dirty="0">
              <a:solidFill>
                <a:schemeClr val="accent2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8382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7" tIns="45719" rIns="91437" bIns="45719" anchor="ctr"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400" dirty="0" err="1" smtClean="0">
                <a:solidFill>
                  <a:srgbClr val="FFFFFF"/>
                </a:solidFill>
                <a:latin typeface="Arial" charset="0"/>
                <a:ea typeface="ＭＳ Ｐゴシック" charset="-128"/>
                <a:cs typeface="Arial" charset="0"/>
              </a:rPr>
              <a:t>Poing</a:t>
            </a:r>
            <a:endParaRPr lang="en-US" sz="3400" dirty="0">
              <a:solidFill>
                <a:srgbClr val="FFFFFF"/>
              </a:solidFill>
              <a:latin typeface="Arial" charset="0"/>
              <a:ea typeface="ＭＳ Ｐゴシック" charset="-128"/>
              <a:cs typeface="Arial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 rot="5400000">
            <a:off x="1151620" y="4257092"/>
            <a:ext cx="108012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rot="5400000">
            <a:off x="3528678" y="4040274"/>
            <a:ext cx="792088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rot="5400000">
            <a:off x="5580112" y="4365104"/>
            <a:ext cx="1296144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rot="5400000">
            <a:off x="6984268" y="2744924"/>
            <a:ext cx="792088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rot="5400000">
            <a:off x="4391980" y="2456892"/>
            <a:ext cx="1368152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rot="5400000">
            <a:off x="2375756" y="2672916"/>
            <a:ext cx="936104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691680" y="3140968"/>
            <a:ext cx="1152128" cy="576064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10800000">
            <a:off x="2843808" y="3140968"/>
            <a:ext cx="1080120" cy="576064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rot="10800000" flipV="1">
            <a:off x="3923928" y="3140968"/>
            <a:ext cx="1152128" cy="576064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10800000">
            <a:off x="5076056" y="3140968"/>
            <a:ext cx="1152128" cy="576064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rot="10800000" flipV="1">
            <a:off x="6228184" y="3140968"/>
            <a:ext cx="1152128" cy="576064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409957" y="1229188"/>
            <a:ext cx="37299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 smtClean="0"/>
              <a:t>structure simplification</a:t>
            </a:r>
          </a:p>
        </p:txBody>
      </p:sp>
      <p:sp>
        <p:nvSpPr>
          <p:cNvPr id="5" name="Oval 4"/>
          <p:cNvSpPr/>
          <p:nvPr/>
        </p:nvSpPr>
        <p:spPr>
          <a:xfrm>
            <a:off x="2627784" y="2924944"/>
            <a:ext cx="432048" cy="432048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/>
          <p:cNvSpPr/>
          <p:nvPr/>
        </p:nvSpPr>
        <p:spPr>
          <a:xfrm>
            <a:off x="3707904" y="3501008"/>
            <a:ext cx="432048" cy="432048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/>
          <p:cNvSpPr/>
          <p:nvPr/>
        </p:nvSpPr>
        <p:spPr>
          <a:xfrm>
            <a:off x="4860032" y="2924944"/>
            <a:ext cx="432048" cy="43204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/>
          <p:cNvSpPr/>
          <p:nvPr/>
        </p:nvSpPr>
        <p:spPr>
          <a:xfrm>
            <a:off x="6012160" y="3501008"/>
            <a:ext cx="432048" cy="432048"/>
          </a:xfrm>
          <a:prstGeom prst="ellipse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/>
          <p:cNvSpPr/>
          <p:nvPr/>
        </p:nvSpPr>
        <p:spPr>
          <a:xfrm>
            <a:off x="1475656" y="3501008"/>
            <a:ext cx="432048" cy="432048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/>
          <p:cNvSpPr/>
          <p:nvPr/>
        </p:nvSpPr>
        <p:spPr>
          <a:xfrm>
            <a:off x="7164288" y="2924944"/>
            <a:ext cx="432048" cy="432048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/>
          <p:cNvSpPr/>
          <p:nvPr/>
        </p:nvSpPr>
        <p:spPr>
          <a:xfrm>
            <a:off x="2699792" y="2060848"/>
            <a:ext cx="288032" cy="288032"/>
          </a:xfrm>
          <a:prstGeom prst="ellipse">
            <a:avLst/>
          </a:prstGeom>
          <a:solidFill>
            <a:srgbClr val="FF9999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/>
          <p:cNvSpPr/>
          <p:nvPr/>
        </p:nvSpPr>
        <p:spPr>
          <a:xfrm>
            <a:off x="4716016" y="1412776"/>
            <a:ext cx="720080" cy="72008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/>
          <p:cNvSpPr/>
          <p:nvPr/>
        </p:nvSpPr>
        <p:spPr>
          <a:xfrm>
            <a:off x="7164288" y="2132856"/>
            <a:ext cx="432048" cy="43204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/>
          <p:cNvSpPr/>
          <p:nvPr/>
        </p:nvSpPr>
        <p:spPr>
          <a:xfrm>
            <a:off x="3707904" y="4221088"/>
            <a:ext cx="432048" cy="432048"/>
          </a:xfrm>
          <a:prstGeom prst="ellipse">
            <a:avLst/>
          </a:prstGeom>
          <a:solidFill>
            <a:srgbClr val="FF9999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Oval 14"/>
          <p:cNvSpPr/>
          <p:nvPr/>
        </p:nvSpPr>
        <p:spPr>
          <a:xfrm>
            <a:off x="5796136" y="4581128"/>
            <a:ext cx="864096" cy="864096"/>
          </a:xfrm>
          <a:prstGeom prst="ellipse">
            <a:avLst/>
          </a:prstGeom>
          <a:solidFill>
            <a:srgbClr val="FF9999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/>
          <p:cNvSpPr/>
          <p:nvPr/>
        </p:nvSpPr>
        <p:spPr>
          <a:xfrm>
            <a:off x="1403648" y="4509120"/>
            <a:ext cx="576064" cy="57606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TextBox 50"/>
          <p:cNvSpPr txBox="1"/>
          <p:nvPr/>
        </p:nvSpPr>
        <p:spPr>
          <a:xfrm>
            <a:off x="2987824" y="5118283"/>
            <a:ext cx="14401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Protein backbone</a:t>
            </a:r>
            <a:endParaRPr lang="en-GB" sz="2400" dirty="0"/>
          </a:p>
        </p:txBody>
      </p:sp>
      <p:sp>
        <p:nvSpPr>
          <p:cNvPr id="52" name="TextBox 51"/>
          <p:cNvSpPr txBox="1"/>
          <p:nvPr/>
        </p:nvSpPr>
        <p:spPr>
          <a:xfrm>
            <a:off x="6660232" y="1196752"/>
            <a:ext cx="23042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Small hydrophilic sidechain</a:t>
            </a:r>
            <a:endParaRPr lang="en-GB" sz="2400" dirty="0"/>
          </a:p>
        </p:txBody>
      </p:sp>
      <p:sp>
        <p:nvSpPr>
          <p:cNvPr id="53" name="TextBox 52"/>
          <p:cNvSpPr txBox="1"/>
          <p:nvPr/>
        </p:nvSpPr>
        <p:spPr>
          <a:xfrm>
            <a:off x="5508104" y="5517232"/>
            <a:ext cx="24847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Large hydrophobic sidechain</a:t>
            </a:r>
            <a:endParaRPr lang="en-GB" sz="2400" dirty="0"/>
          </a:p>
        </p:txBody>
      </p:sp>
      <p:sp>
        <p:nvSpPr>
          <p:cNvPr id="54" name="Up Arrow 53"/>
          <p:cNvSpPr/>
          <p:nvPr/>
        </p:nvSpPr>
        <p:spPr>
          <a:xfrm>
            <a:off x="3131840" y="3501008"/>
            <a:ext cx="216024" cy="1656184"/>
          </a:xfrm>
          <a:prstGeom prst="upArrow">
            <a:avLst>
              <a:gd name="adj1" fmla="val 30210"/>
              <a:gd name="adj2" fmla="val 86282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TextBox 54"/>
          <p:cNvSpPr txBox="1"/>
          <p:nvPr/>
        </p:nvSpPr>
        <p:spPr>
          <a:xfrm>
            <a:off x="683568" y="2708920"/>
            <a:ext cx="14401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Backbone</a:t>
            </a:r>
          </a:p>
          <a:p>
            <a:r>
              <a:rPr lang="en-GB" sz="2400" dirty="0" smtClean="0"/>
              <a:t>C-alpha</a:t>
            </a:r>
            <a:endParaRPr lang="en-GB" sz="2400" dirty="0"/>
          </a:p>
        </p:txBody>
      </p:sp>
      <p:sp>
        <p:nvSpPr>
          <p:cNvPr id="33" name="Rectangle 32"/>
          <p:cNvSpPr/>
          <p:nvPr/>
        </p:nvSpPr>
        <p:spPr>
          <a:xfrm>
            <a:off x="0" y="0"/>
            <a:ext cx="9144000" cy="8382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7" tIns="45719" rIns="91437" bIns="45719" anchor="ctr"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400" dirty="0" err="1" smtClean="0">
                <a:solidFill>
                  <a:srgbClr val="FFFFFF"/>
                </a:solidFill>
                <a:latin typeface="Arial" charset="0"/>
                <a:ea typeface="ＭＳ Ｐゴシック" charset="-128"/>
                <a:cs typeface="Arial" charset="0"/>
              </a:rPr>
              <a:t>Poing</a:t>
            </a:r>
            <a:endParaRPr lang="en-US" sz="3400" dirty="0">
              <a:solidFill>
                <a:srgbClr val="FFFFFF"/>
              </a:solidFill>
              <a:latin typeface="Arial" charset="0"/>
              <a:ea typeface="ＭＳ Ｐゴシック" charset="-128"/>
              <a:cs typeface="Arial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pringsDiagr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9086" y="1336543"/>
            <a:ext cx="5385827" cy="41849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9027" y="1667645"/>
            <a:ext cx="31333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/>
              <a:t>linear elastic springs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8382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7" tIns="45719" rIns="91437" bIns="45719" anchor="ctr"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400" dirty="0" err="1" smtClean="0">
                <a:solidFill>
                  <a:srgbClr val="FFFFFF"/>
                </a:solidFill>
                <a:latin typeface="Arial" charset="0"/>
                <a:ea typeface="ＭＳ Ｐゴシック" charset="-128"/>
                <a:cs typeface="Arial" charset="0"/>
              </a:rPr>
              <a:t>Poing</a:t>
            </a:r>
            <a:endParaRPr lang="en-US" sz="3400" dirty="0">
              <a:solidFill>
                <a:srgbClr val="FFFFFF"/>
              </a:solidFill>
              <a:latin typeface="Arial" charset="0"/>
              <a:ea typeface="ＭＳ Ｐゴシック" charset="-128"/>
              <a:cs typeface="Arial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angevi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1882622"/>
            <a:ext cx="4127446" cy="1224024"/>
          </a:xfrm>
          <a:prstGeom prst="rect">
            <a:avLst/>
          </a:prstGeom>
        </p:spPr>
      </p:pic>
      <p:pic>
        <p:nvPicPr>
          <p:cNvPr id="6" name="Picture 5" descr="langevinDiagram.png"/>
          <p:cNvPicPr>
            <a:picLocks noChangeAspect="1"/>
          </p:cNvPicPr>
          <p:nvPr/>
        </p:nvPicPr>
        <p:blipFill>
          <a:blip r:embed="rId4"/>
          <a:srcRect r="50007"/>
          <a:stretch>
            <a:fillRect/>
          </a:stretch>
        </p:blipFill>
        <p:spPr>
          <a:xfrm>
            <a:off x="4572589" y="1493551"/>
            <a:ext cx="4571411" cy="407511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9512" y="3149735"/>
            <a:ext cx="432048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200" dirty="0" smtClean="0"/>
              <a:t>a: acceleration</a:t>
            </a:r>
          </a:p>
          <a:p>
            <a:pPr>
              <a:lnSpc>
                <a:spcPct val="150000"/>
              </a:lnSpc>
            </a:pPr>
            <a:r>
              <a:rPr lang="en-GB" sz="2200" dirty="0" smtClean="0"/>
              <a:t>F: net force (sum of many forces)</a:t>
            </a:r>
          </a:p>
          <a:p>
            <a:pPr>
              <a:lnSpc>
                <a:spcPct val="150000"/>
              </a:lnSpc>
            </a:pPr>
            <a:r>
              <a:rPr lang="en-GB" sz="2200" dirty="0" smtClean="0"/>
              <a:t>γ: drag factor</a:t>
            </a:r>
          </a:p>
          <a:p>
            <a:pPr>
              <a:lnSpc>
                <a:spcPct val="150000"/>
              </a:lnSpc>
            </a:pPr>
            <a:r>
              <a:rPr lang="en-GB" sz="2200" dirty="0" smtClean="0"/>
              <a:t>v: current particle velocity</a:t>
            </a:r>
          </a:p>
          <a:p>
            <a:pPr>
              <a:lnSpc>
                <a:spcPct val="150000"/>
              </a:lnSpc>
            </a:pPr>
            <a:r>
              <a:rPr lang="en-GB" sz="2200" dirty="0" smtClean="0"/>
              <a:t>R: randomly distributed vector</a:t>
            </a:r>
          </a:p>
          <a:p>
            <a:pPr>
              <a:lnSpc>
                <a:spcPct val="150000"/>
              </a:lnSpc>
            </a:pPr>
            <a:r>
              <a:rPr lang="en-GB" sz="2200" dirty="0" smtClean="0"/>
              <a:t>m: particle mass</a:t>
            </a:r>
            <a:endParaRPr lang="en-GB" sz="2200" dirty="0"/>
          </a:p>
        </p:txBody>
      </p:sp>
      <p:sp>
        <p:nvSpPr>
          <p:cNvPr id="9" name="TextBox 8"/>
          <p:cNvSpPr txBox="1"/>
          <p:nvPr/>
        </p:nvSpPr>
        <p:spPr>
          <a:xfrm>
            <a:off x="179512" y="773471"/>
            <a:ext cx="86409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800" b="1" dirty="0" err="1" smtClean="0"/>
              <a:t>Langevin</a:t>
            </a:r>
            <a:r>
              <a:rPr lang="en-GB" sz="2800" b="1" dirty="0" smtClean="0"/>
              <a:t> dynamics </a:t>
            </a:r>
            <a:r>
              <a:rPr lang="en-GB" sz="2800" dirty="0" smtClean="0"/>
              <a:t>is </a:t>
            </a:r>
            <a:r>
              <a:rPr lang="en-GB" sz="2800" b="1" dirty="0" smtClean="0"/>
              <a:t>F = ma </a:t>
            </a:r>
            <a:r>
              <a:rPr lang="en-GB" sz="2800" dirty="0" smtClean="0"/>
              <a:t>... PLUS a model for solvent</a:t>
            </a:r>
            <a:endParaRPr lang="en-GB" sz="2800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263395" y="2333139"/>
            <a:ext cx="216024" cy="1588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1494706" y="1810158"/>
            <a:ext cx="216024" cy="1588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934866" y="1944649"/>
            <a:ext cx="216024" cy="1588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039369" y="1810158"/>
            <a:ext cx="216024" cy="1588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 rot="1523152">
            <a:off x="5487508" y="2439912"/>
            <a:ext cx="1080120" cy="769445"/>
          </a:xfrm>
          <a:prstGeom prst="ellipse">
            <a:avLst/>
          </a:prstGeom>
          <a:noFill/>
          <a:ln>
            <a:solidFill>
              <a:srgbClr val="FF0000">
                <a:alpha val="72157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6" name="Straight Arrow Connector 25"/>
          <p:cNvCxnSpPr>
            <a:stCxn id="16" idx="7"/>
          </p:cNvCxnSpPr>
          <p:nvPr/>
        </p:nvCxnSpPr>
        <p:spPr>
          <a:xfrm rot="5400000" flipH="1" flipV="1">
            <a:off x="7390362" y="1816526"/>
            <a:ext cx="24892" cy="1827215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0" y="0"/>
            <a:ext cx="9144000" cy="8382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7" tIns="45719" rIns="91437" bIns="45719" anchor="ctr"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400" dirty="0" err="1" smtClean="0">
                <a:solidFill>
                  <a:srgbClr val="FFFFFF"/>
                </a:solidFill>
                <a:latin typeface="Arial" charset="0"/>
                <a:ea typeface="ＭＳ Ｐゴシック" charset="-128"/>
                <a:cs typeface="Arial" charset="0"/>
              </a:rPr>
              <a:t>Poing</a:t>
            </a:r>
            <a:endParaRPr lang="en-US" sz="3400" dirty="0">
              <a:solidFill>
                <a:srgbClr val="FFFFFF"/>
              </a:solidFill>
              <a:latin typeface="Arial" charset="0"/>
              <a:ea typeface="ＭＳ Ｐゴシック" charset="-128"/>
              <a:cs typeface="Arial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minoAcidModel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872" y="3780410"/>
            <a:ext cx="5724128" cy="3077590"/>
          </a:xfrm>
          <a:prstGeom prst="rect">
            <a:avLst/>
          </a:prstGeom>
        </p:spPr>
      </p:pic>
      <p:pic>
        <p:nvPicPr>
          <p:cNvPr id="10" name="Picture 9" descr="polarInteractionPoints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652120" y="1484784"/>
            <a:ext cx="2150256" cy="2034122"/>
          </a:xfrm>
          <a:prstGeom prst="rect">
            <a:avLst/>
          </a:prstGeom>
        </p:spPr>
      </p:pic>
      <p:grpSp>
        <p:nvGrpSpPr>
          <p:cNvPr id="2" name="Group 14"/>
          <p:cNvGrpSpPr/>
          <p:nvPr/>
        </p:nvGrpSpPr>
        <p:grpSpPr>
          <a:xfrm>
            <a:off x="-6013176" y="2215230"/>
            <a:ext cx="8713998" cy="3950074"/>
            <a:chOff x="-5869160" y="980728"/>
            <a:chExt cx="8713998" cy="3950074"/>
          </a:xfrm>
        </p:grpSpPr>
        <p:pic>
          <p:nvPicPr>
            <p:cNvPr id="12" name="Picture 11" descr="solventModel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-5869160" y="980728"/>
              <a:ext cx="8713998" cy="3950074"/>
            </a:xfrm>
            <a:prstGeom prst="rect">
              <a:avLst/>
            </a:prstGeom>
          </p:spPr>
        </p:pic>
        <p:sp>
          <p:nvSpPr>
            <p:cNvPr id="13" name="Rectangle 12"/>
            <p:cNvSpPr/>
            <p:nvPr/>
          </p:nvSpPr>
          <p:spPr>
            <a:xfrm>
              <a:off x="-279832" y="1772816"/>
              <a:ext cx="1152128" cy="7200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107504" y="1340768"/>
            <a:ext cx="3213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Solvent model leads to</a:t>
            </a:r>
            <a:br>
              <a:rPr lang="en-GB" sz="2400" dirty="0" smtClean="0"/>
            </a:br>
            <a:r>
              <a:rPr lang="en-GB" sz="2400" dirty="0" smtClean="0"/>
              <a:t>hydrophobic collapse</a:t>
            </a:r>
            <a:endParaRPr lang="en-GB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3563888" y="1023119"/>
            <a:ext cx="5580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Secondary structure and hydrogen bonding</a:t>
            </a:r>
            <a:endParaRPr lang="en-GB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3563888" y="3615407"/>
            <a:ext cx="331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Sidechain size and shape</a:t>
            </a:r>
            <a:endParaRPr lang="en-GB" sz="2400" dirty="0"/>
          </a:p>
        </p:txBody>
      </p:sp>
      <p:pic>
        <p:nvPicPr>
          <p:cNvPr id="19" name="Picture 18" descr="fourmerSprings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779912" y="1556792"/>
            <a:ext cx="1594303" cy="18860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0"/>
            <a:ext cx="9144000" cy="8382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7" tIns="45719" rIns="91437" bIns="45719" anchor="ctr"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400" dirty="0" err="1" smtClean="0">
                <a:solidFill>
                  <a:srgbClr val="FFFFFF"/>
                </a:solidFill>
                <a:latin typeface="Arial" charset="0"/>
                <a:ea typeface="ＭＳ Ｐゴシック" charset="-128"/>
                <a:cs typeface="Arial" charset="0"/>
              </a:rPr>
              <a:t>Poing</a:t>
            </a:r>
            <a:endParaRPr lang="en-US" sz="3400" dirty="0">
              <a:solidFill>
                <a:srgbClr val="FFFFFF"/>
              </a:solidFill>
              <a:latin typeface="Arial" charset="0"/>
              <a:ea typeface="ＭＳ Ｐゴシック" charset="-128"/>
              <a:cs typeface="Arial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igure3.tif"/>
          <p:cNvPicPr>
            <a:picLocks noChangeAspect="1"/>
          </p:cNvPicPr>
          <p:nvPr/>
        </p:nvPicPr>
        <p:blipFill>
          <a:blip r:embed="rId3" cstate="print">
            <a:lum bright="-13000" contrast="20000"/>
          </a:blip>
          <a:stretch>
            <a:fillRect/>
          </a:stretch>
        </p:blipFill>
        <p:spPr>
          <a:xfrm>
            <a:off x="1794524" y="0"/>
            <a:ext cx="5143501" cy="6858001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Oval 37"/>
          <p:cNvSpPr/>
          <p:nvPr/>
        </p:nvSpPr>
        <p:spPr>
          <a:xfrm>
            <a:off x="280676" y="2453079"/>
            <a:ext cx="3009273" cy="1269915"/>
          </a:xfrm>
          <a:prstGeom prst="ellipse">
            <a:avLst/>
          </a:pr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39452" y="1209695"/>
            <a:ext cx="19923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ARNDLSLDLVCS…….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178055" y="1001762"/>
            <a:ext cx="901860" cy="69937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HMM</a:t>
            </a:r>
            <a:endParaRPr lang="en-US" dirty="0"/>
          </a:p>
        </p:txBody>
      </p:sp>
      <p:sp>
        <p:nvSpPr>
          <p:cNvPr id="8" name="Right Arrow 7"/>
          <p:cNvSpPr/>
          <p:nvPr/>
        </p:nvSpPr>
        <p:spPr>
          <a:xfrm>
            <a:off x="2622760" y="1243936"/>
            <a:ext cx="975483" cy="3693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530733" y="1701802"/>
            <a:ext cx="1030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PSI-Blast</a:t>
            </a:r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4849806" y="2494438"/>
            <a:ext cx="1849736" cy="161960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Hidden Markov Model DB of KNOWN STRUCTURES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2606" y="3441653"/>
            <a:ext cx="881825" cy="72830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5888" y="3441653"/>
            <a:ext cx="1147932" cy="89973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8985" y="4169962"/>
            <a:ext cx="1049669" cy="1063790"/>
          </a:xfrm>
          <a:prstGeom prst="rect">
            <a:avLst/>
          </a:prstGeom>
        </p:spPr>
      </p:pic>
      <p:sp>
        <p:nvSpPr>
          <p:cNvPr id="16" name="Left Arrow 15"/>
          <p:cNvSpPr/>
          <p:nvPr/>
        </p:nvSpPr>
        <p:spPr>
          <a:xfrm>
            <a:off x="5061174" y="5650390"/>
            <a:ext cx="1260767" cy="456691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6608857" y="5478970"/>
            <a:ext cx="20473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Extract </a:t>
            </a:r>
            <a:r>
              <a:rPr lang="en-US" dirty="0" err="1" smtClean="0">
                <a:solidFill>
                  <a:schemeClr val="accent4">
                    <a:lumMod val="50000"/>
                  </a:schemeClr>
                </a:solidFill>
              </a:rPr>
              <a:t>pairwise</a:t>
            </a: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</a:p>
          <a:p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distance constraints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179" y="2713344"/>
            <a:ext cx="881825" cy="728309"/>
          </a:xfrm>
          <a:prstGeom prst="rect">
            <a:avLst/>
          </a:prstGeom>
        </p:spPr>
      </p:pic>
      <p:sp>
        <p:nvSpPr>
          <p:cNvPr id="20" name="Chord 19"/>
          <p:cNvSpPr/>
          <p:nvPr/>
        </p:nvSpPr>
        <p:spPr>
          <a:xfrm rot="12011517">
            <a:off x="109588" y="4476909"/>
            <a:ext cx="793061" cy="892621"/>
          </a:xfrm>
          <a:prstGeom prst="chord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/>
          <p:cNvSpPr/>
          <p:nvPr/>
        </p:nvSpPr>
        <p:spPr>
          <a:xfrm>
            <a:off x="911064" y="4438567"/>
            <a:ext cx="1104320" cy="687104"/>
          </a:xfrm>
          <a:custGeom>
            <a:avLst/>
            <a:gdLst>
              <a:gd name="connsiteX0" fmla="*/ 0 w 1104320"/>
              <a:gd name="connsiteY0" fmla="*/ 392631 h 687104"/>
              <a:gd name="connsiteX1" fmla="*/ 147243 w 1104320"/>
              <a:gd name="connsiteY1" fmla="*/ 116562 h 687104"/>
              <a:gd name="connsiteX2" fmla="*/ 542957 w 1104320"/>
              <a:gd name="connsiteY2" fmla="*/ 70551 h 687104"/>
              <a:gd name="connsiteX3" fmla="*/ 634984 w 1104320"/>
              <a:gd name="connsiteY3" fmla="*/ 539867 h 687104"/>
              <a:gd name="connsiteX4" fmla="*/ 791429 w 1104320"/>
              <a:gd name="connsiteY4" fmla="*/ 659497 h 687104"/>
              <a:gd name="connsiteX5" fmla="*/ 920267 w 1104320"/>
              <a:gd name="connsiteY5" fmla="*/ 374226 h 687104"/>
              <a:gd name="connsiteX6" fmla="*/ 717808 w 1104320"/>
              <a:gd name="connsiteY6" fmla="*/ 337417 h 687104"/>
              <a:gd name="connsiteX7" fmla="*/ 736213 w 1104320"/>
              <a:gd name="connsiteY7" fmla="*/ 475451 h 687104"/>
              <a:gd name="connsiteX8" fmla="*/ 911064 w 1104320"/>
              <a:gd name="connsiteY8" fmla="*/ 576676 h 687104"/>
              <a:gd name="connsiteX9" fmla="*/ 1104320 w 1104320"/>
              <a:gd name="connsiteY9" fmla="*/ 420237 h 687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04320" h="687104">
                <a:moveTo>
                  <a:pt x="0" y="392631"/>
                </a:moveTo>
                <a:cubicBezTo>
                  <a:pt x="28375" y="281436"/>
                  <a:pt x="56750" y="170242"/>
                  <a:pt x="147243" y="116562"/>
                </a:cubicBezTo>
                <a:cubicBezTo>
                  <a:pt x="237736" y="62882"/>
                  <a:pt x="461667" y="0"/>
                  <a:pt x="542957" y="70551"/>
                </a:cubicBezTo>
                <a:cubicBezTo>
                  <a:pt x="624247" y="141102"/>
                  <a:pt x="593572" y="441709"/>
                  <a:pt x="634984" y="539867"/>
                </a:cubicBezTo>
                <a:cubicBezTo>
                  <a:pt x="676396" y="638025"/>
                  <a:pt x="743882" y="687104"/>
                  <a:pt x="791429" y="659497"/>
                </a:cubicBezTo>
                <a:cubicBezTo>
                  <a:pt x="838976" y="631890"/>
                  <a:pt x="932537" y="427906"/>
                  <a:pt x="920267" y="374226"/>
                </a:cubicBezTo>
                <a:cubicBezTo>
                  <a:pt x="907997" y="320546"/>
                  <a:pt x="748484" y="320546"/>
                  <a:pt x="717808" y="337417"/>
                </a:cubicBezTo>
                <a:cubicBezTo>
                  <a:pt x="687132" y="354288"/>
                  <a:pt x="704004" y="435575"/>
                  <a:pt x="736213" y="475451"/>
                </a:cubicBezTo>
                <a:cubicBezTo>
                  <a:pt x="768422" y="515327"/>
                  <a:pt x="849713" y="585878"/>
                  <a:pt x="911064" y="576676"/>
                </a:cubicBezTo>
                <a:cubicBezTo>
                  <a:pt x="972415" y="567474"/>
                  <a:pt x="1104320" y="420237"/>
                  <a:pt x="1104320" y="420237"/>
                </a:cubicBezTo>
              </a:path>
            </a:pathLst>
          </a:cu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334218" y="5478970"/>
            <a:ext cx="414589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POING</a:t>
            </a:r>
            <a:r>
              <a:rPr lang="en-US" dirty="0" smtClean="0"/>
              <a:t>: </a:t>
            </a:r>
            <a:r>
              <a:rPr lang="en-US" dirty="0" err="1" smtClean="0">
                <a:solidFill>
                  <a:srgbClr val="403152"/>
                </a:solidFill>
              </a:rPr>
              <a:t>Synthesise</a:t>
            </a:r>
            <a:r>
              <a:rPr lang="en-US" dirty="0" smtClean="0">
                <a:solidFill>
                  <a:srgbClr val="403152"/>
                </a:solidFill>
              </a:rPr>
              <a:t> from virtual ribosome.</a:t>
            </a:r>
          </a:p>
          <a:p>
            <a:r>
              <a:rPr lang="en-US" dirty="0" smtClean="0">
                <a:solidFill>
                  <a:srgbClr val="403152"/>
                </a:solidFill>
              </a:rPr>
              <a:t>Springs for constraints. </a:t>
            </a:r>
            <a:r>
              <a:rPr lang="en-US" dirty="0" err="1" smtClean="0">
                <a:solidFill>
                  <a:srgbClr val="403152"/>
                </a:solidFill>
              </a:rPr>
              <a:t>Ab</a:t>
            </a:r>
            <a:r>
              <a:rPr lang="en-US" dirty="0" smtClean="0">
                <a:solidFill>
                  <a:srgbClr val="403152"/>
                </a:solidFill>
              </a:rPr>
              <a:t> initio </a:t>
            </a:r>
            <a:r>
              <a:rPr lang="en-US" dirty="0" err="1" smtClean="0">
                <a:solidFill>
                  <a:srgbClr val="403152"/>
                </a:solidFill>
              </a:rPr>
              <a:t>modelling</a:t>
            </a:r>
            <a:r>
              <a:rPr lang="en-US" dirty="0" smtClean="0">
                <a:solidFill>
                  <a:srgbClr val="403152"/>
                </a:solidFill>
              </a:rPr>
              <a:t> </a:t>
            </a:r>
          </a:p>
          <a:p>
            <a:r>
              <a:rPr lang="en-US" dirty="0" smtClean="0">
                <a:solidFill>
                  <a:srgbClr val="403152"/>
                </a:solidFill>
              </a:rPr>
              <a:t>of missing regions.</a:t>
            </a:r>
            <a:endParaRPr lang="en-US" dirty="0">
              <a:solidFill>
                <a:srgbClr val="403152"/>
              </a:solidFill>
            </a:endParaRPr>
          </a:p>
        </p:txBody>
      </p:sp>
      <p:sp>
        <p:nvSpPr>
          <p:cNvPr id="25" name="Up Arrow 24"/>
          <p:cNvSpPr/>
          <p:nvPr/>
        </p:nvSpPr>
        <p:spPr>
          <a:xfrm>
            <a:off x="1196347" y="3846553"/>
            <a:ext cx="239269" cy="430335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1684080" y="2934907"/>
            <a:ext cx="1492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E46C0A"/>
                </a:solidFill>
              </a:rPr>
              <a:t>FINAL MODEL</a:t>
            </a:r>
            <a:endParaRPr lang="en-US" dirty="0">
              <a:solidFill>
                <a:srgbClr val="E46C0A"/>
              </a:solidFill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4256117" y="1088360"/>
            <a:ext cx="805057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3984169" y="1239172"/>
            <a:ext cx="805057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256117" y="1391572"/>
            <a:ext cx="805057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4713317" y="1545560"/>
            <a:ext cx="347857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4159314" y="1697573"/>
            <a:ext cx="554003" cy="356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Right Arrow 34"/>
          <p:cNvSpPr/>
          <p:nvPr/>
        </p:nvSpPr>
        <p:spPr>
          <a:xfrm>
            <a:off x="5463703" y="1206906"/>
            <a:ext cx="1235839" cy="3693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Curved Right Arrow 35"/>
          <p:cNvSpPr/>
          <p:nvPr/>
        </p:nvSpPr>
        <p:spPr>
          <a:xfrm>
            <a:off x="6854632" y="1886468"/>
            <a:ext cx="646845" cy="2843504"/>
          </a:xfrm>
          <a:prstGeom prst="curv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413713" y="2657908"/>
            <a:ext cx="13324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HMM-HMM </a:t>
            </a:r>
          </a:p>
          <a:p>
            <a:r>
              <a:rPr lang="en-US" dirty="0" smtClean="0"/>
              <a:t>matching</a:t>
            </a:r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9144000" cy="8382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7" tIns="45719" rIns="91437" bIns="45719" anchor="ctr"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400" dirty="0" err="1" smtClean="0">
                <a:solidFill>
                  <a:srgbClr val="FFFFFF"/>
                </a:solidFill>
                <a:latin typeface="Arial" charset="0"/>
                <a:ea typeface="ＭＳ Ｐゴシック" charset="-128"/>
                <a:cs typeface="Arial" charset="0"/>
              </a:rPr>
              <a:t>Phyre</a:t>
            </a:r>
            <a:r>
              <a:rPr lang="en-US" sz="3400" dirty="0" smtClean="0">
                <a:solidFill>
                  <a:srgbClr val="FFFFFF"/>
                </a:solidFill>
                <a:latin typeface="Arial" charset="0"/>
                <a:ea typeface="ＭＳ Ｐゴシック" charset="-128"/>
                <a:cs typeface="Arial" charset="0"/>
              </a:rPr>
              <a:t> + </a:t>
            </a:r>
            <a:r>
              <a:rPr lang="en-US" sz="3400" dirty="0" err="1" smtClean="0">
                <a:solidFill>
                  <a:srgbClr val="FFFFFF"/>
                </a:solidFill>
                <a:latin typeface="Arial" charset="0"/>
                <a:ea typeface="ＭＳ Ｐゴシック" charset="-128"/>
                <a:cs typeface="Arial" charset="0"/>
              </a:rPr>
              <a:t>Poing</a:t>
            </a:r>
            <a:endParaRPr lang="en-US" sz="3400" dirty="0">
              <a:solidFill>
                <a:srgbClr val="FFFFFF"/>
              </a:solidFill>
              <a:latin typeface="Arial" charset="0"/>
              <a:ea typeface="ＭＳ Ｐゴシック" charset="-128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yJmbCov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6372" y="1657684"/>
            <a:ext cx="2034158" cy="286783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74316" y="1657684"/>
            <a:ext cx="4572000" cy="295465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200" dirty="0" smtClean="0"/>
              <a:t>Protein Folding Requires Crowd Control in a Simulated Cell.</a:t>
            </a:r>
          </a:p>
          <a:p>
            <a:endParaRPr lang="en-US" dirty="0" smtClean="0"/>
          </a:p>
          <a:p>
            <a:r>
              <a:rPr lang="en-US" dirty="0" smtClean="0"/>
              <a:t>Jefferys BR, Kelley LA and Sternberg MJE Journal of Molecular Biology (2010) Volume 397, Issue 5, 16 April 2010, Pages 1329-1338</a:t>
            </a:r>
          </a:p>
          <a:p>
            <a:endParaRPr lang="en-US" dirty="0" smtClean="0"/>
          </a:p>
        </p:txBody>
      </p:sp>
      <p:grpSp>
        <p:nvGrpSpPr>
          <p:cNvPr id="2" name="Group 5"/>
          <p:cNvGrpSpPr/>
          <p:nvPr/>
        </p:nvGrpSpPr>
        <p:grpSpPr>
          <a:xfrm>
            <a:off x="5316372" y="5229200"/>
            <a:ext cx="2088232" cy="720080"/>
            <a:chOff x="4716016" y="5805264"/>
            <a:chExt cx="2088232" cy="720080"/>
          </a:xfrm>
        </p:grpSpPr>
        <p:sp>
          <p:nvSpPr>
            <p:cNvPr id="7" name="Rectangle 6"/>
            <p:cNvSpPr/>
            <p:nvPr/>
          </p:nvSpPr>
          <p:spPr>
            <a:xfrm>
              <a:off x="4716016" y="5805264"/>
              <a:ext cx="2088232" cy="7200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8" name="Picture 7" descr="f1000biology.gi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88024" y="5877272"/>
              <a:ext cx="1962150" cy="581025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533</Words>
  <Application>Microsoft Macintosh PowerPoint</Application>
  <PresentationFormat>On-screen Show (4:3)</PresentationFormat>
  <Paragraphs>85</Paragraphs>
  <Slides>8</Slides>
  <Notes>6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Imperial College London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kelley</dc:creator>
  <cp:lastModifiedBy>kelley</cp:lastModifiedBy>
  <cp:revision>2</cp:revision>
  <dcterms:created xsi:type="dcterms:W3CDTF">2011-02-21T15:00:44Z</dcterms:created>
  <dcterms:modified xsi:type="dcterms:W3CDTF">2011-02-21T15:04:11Z</dcterms:modified>
</cp:coreProperties>
</file>